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20" r:id="rId2"/>
    <p:sldId id="408" r:id="rId3"/>
    <p:sldId id="411" r:id="rId4"/>
    <p:sldId id="409" r:id="rId5"/>
    <p:sldId id="410" r:id="rId6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10" autoAdjust="0"/>
    <p:restoredTop sz="94896" autoAdjust="0"/>
  </p:normalViewPr>
  <p:slideViewPr>
    <p:cSldViewPr>
      <p:cViewPr varScale="1">
        <p:scale>
          <a:sx n="66" d="100"/>
          <a:sy n="66" d="100"/>
        </p:scale>
        <p:origin x="11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135301E-A3E6-4D86-9618-946F74855201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323700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Klikk for å redigere tekststiler i malen</a:t>
            </a:r>
          </a:p>
          <a:p>
            <a:pPr lvl="1"/>
            <a:r>
              <a:rPr lang="en-GB" noProof="0" smtClean="0"/>
              <a:t>Andre nivå</a:t>
            </a:r>
          </a:p>
          <a:p>
            <a:pPr lvl="2"/>
            <a:r>
              <a:rPr lang="en-GB" noProof="0" smtClean="0"/>
              <a:t>Tredje nivå</a:t>
            </a:r>
          </a:p>
          <a:p>
            <a:pPr lvl="3"/>
            <a:r>
              <a:rPr lang="en-GB" noProof="0" smtClean="0"/>
              <a:t>Fjerde nivå</a:t>
            </a:r>
          </a:p>
          <a:p>
            <a:pPr lvl="4"/>
            <a:r>
              <a:rPr lang="en-GB" noProof="0" smtClean="0"/>
              <a:t>Femte nivå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688CAF-2DD9-4E1F-8362-1961008FEDDC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4267431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ssholder for nota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b-NO" altLang="nb-NO" smtClean="0"/>
              <a:t>Da jeg begynte å jobbe med habilitering og rehabilitering som fagområde for to år siden, var det første som slo meg hvor sammensatt og komplekst det var. Det var vanskelig å få oversikt over og grep om. To år etterpå strever jeg fortsatt litt med dette, og lærer fortsatt nye ting - ukentlig. </a:t>
            </a:r>
          </a:p>
          <a:p>
            <a:endParaRPr lang="nb-NO" altLang="nb-NO" smtClean="0"/>
          </a:p>
          <a:p>
            <a:r>
              <a:rPr lang="nb-NO" altLang="nb-NO" smtClean="0"/>
              <a:t>Det andre som slo meg var hvor mye ord, planer, strategier og løfter det hadde vært på området over mange år – «Alle var enige om at dette skulle være den neste nye helsereformen – likevel har det skjedd lite, og den bevegelsen som har vært har vært i feil retning. </a:t>
            </a:r>
          </a:p>
        </p:txBody>
      </p:sp>
      <p:sp>
        <p:nvSpPr>
          <p:cNvPr id="512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A8EE11-894F-4D7E-8FA8-19D382965D13}" type="slidenum">
              <a:rPr lang="en-GB" altLang="nb-NO"/>
              <a:pPr>
                <a:spcBef>
                  <a:spcPct val="0"/>
                </a:spcBef>
              </a:pPr>
              <a:t>1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236861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688CAF-2DD9-4E1F-8362-1961008FEDDC}" type="slidenum">
              <a:rPr lang="en-GB" altLang="nb-NO" smtClean="0"/>
              <a:pPr>
                <a:defRPr/>
              </a:pPr>
              <a:t>4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83973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177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010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96088" y="476250"/>
            <a:ext cx="1989137" cy="57610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27088" y="476250"/>
            <a:ext cx="5816600" cy="57610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674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3531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27088" y="1844675"/>
            <a:ext cx="3902075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81563" y="1844675"/>
            <a:ext cx="3903662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670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78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45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52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4993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4837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844675"/>
            <a:ext cx="7958137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476250"/>
            <a:ext cx="7848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 i malen</a:t>
            </a: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827088" y="1412875"/>
            <a:ext cx="7777162" cy="142875"/>
            <a:chOff x="476" y="845"/>
            <a:chExt cx="4899" cy="90"/>
          </a:xfrm>
        </p:grpSpPr>
        <p:sp>
          <p:nvSpPr>
            <p:cNvPr id="1032" name="Line 7"/>
            <p:cNvSpPr>
              <a:spLocks noChangeShapeType="1"/>
            </p:cNvSpPr>
            <p:nvPr userDrawn="1"/>
          </p:nvSpPr>
          <p:spPr bwMode="auto">
            <a:xfrm>
              <a:off x="476" y="845"/>
              <a:ext cx="4899" cy="0"/>
            </a:xfrm>
            <a:prstGeom prst="line">
              <a:avLst/>
            </a:prstGeom>
            <a:noFill/>
            <a:ln w="1270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33" name="Line 8"/>
            <p:cNvSpPr>
              <a:spLocks noChangeShapeType="1"/>
            </p:cNvSpPr>
            <p:nvPr userDrawn="1"/>
          </p:nvSpPr>
          <p:spPr bwMode="auto">
            <a:xfrm>
              <a:off x="476" y="935"/>
              <a:ext cx="4899" cy="0"/>
            </a:xfrm>
            <a:prstGeom prst="line">
              <a:avLst/>
            </a:prstGeom>
            <a:noFill/>
            <a:ln w="57150">
              <a:solidFill>
                <a:srgbClr val="66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pic>
        <p:nvPicPr>
          <p:cNvPr id="1029" name="Picture 9" descr="Untitled art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113" y="5410200"/>
            <a:ext cx="7270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827088" y="6400800"/>
            <a:ext cx="70564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12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FFOs</a:t>
            </a:r>
            <a:r>
              <a:rPr lang="nb-NO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 Representantskap</a:t>
            </a:r>
            <a:r>
              <a:rPr lang="nb-NO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	 				</a:t>
            </a:r>
            <a:r>
              <a:rPr lang="nb-NO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26. november</a:t>
            </a:r>
            <a:r>
              <a:rPr lang="nb-NO" sz="1200" baseline="0" dirty="0" smtClean="0">
                <a:solidFill>
                  <a:srgbClr val="000000"/>
                </a:solidFill>
                <a:latin typeface="Arial" charset="0"/>
                <a:cs typeface="+mn-cs"/>
              </a:rPr>
              <a:t> 2016</a:t>
            </a:r>
            <a:endParaRPr lang="nb-NO" sz="1200" kern="12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827088" y="6381750"/>
            <a:ext cx="69135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w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2400">
          <a:solidFill>
            <a:srgbClr val="000000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l"/>
        <a:defRPr sz="2000">
          <a:solidFill>
            <a:srgbClr val="000000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w"/>
        <a:defRPr>
          <a:solidFill>
            <a:srgbClr val="000000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rgbClr val="000000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n-NO" altLang="nb-NO" sz="3200" b="1" i="1" dirty="0" smtClean="0"/>
              <a:t/>
            </a:r>
            <a:br>
              <a:rPr lang="nn-NO" altLang="nb-NO" sz="3200" b="1" i="1" dirty="0" smtClean="0"/>
            </a:br>
            <a:r>
              <a:rPr lang="nn-NO" altLang="nb-NO" sz="3200" b="1" i="1" dirty="0" smtClean="0"/>
              <a:t>Med </a:t>
            </a:r>
            <a:r>
              <a:rPr lang="nn-NO" altLang="nb-NO" sz="3200" b="1" i="1" dirty="0" err="1" smtClean="0"/>
              <a:t>ett</a:t>
            </a:r>
            <a:r>
              <a:rPr lang="nn-NO" altLang="nb-NO" sz="3200" b="1" i="1" dirty="0" smtClean="0"/>
              <a:t> års erfaring.....                     </a:t>
            </a:r>
            <a:r>
              <a:rPr lang="nn-NO" altLang="nb-NO" sz="3200" b="1" dirty="0" smtClean="0"/>
              <a:t/>
            </a:r>
            <a:br>
              <a:rPr lang="nn-NO" altLang="nb-NO" sz="3200" b="1" dirty="0" smtClean="0"/>
            </a:br>
            <a:endParaRPr lang="nn-NO" altLang="nb-NO" sz="32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  <a:defRPr/>
            </a:pPr>
            <a:endParaRPr lang="nn-NO" altLang="nb-NO" sz="1200" dirty="0" smtClean="0"/>
          </a:p>
          <a:p>
            <a:pPr>
              <a:buClr>
                <a:srgbClr val="00B050"/>
              </a:buClr>
              <a:buFont typeface="Wingdings" charset="2"/>
              <a:buChar char="v"/>
            </a:pPr>
            <a:r>
              <a:rPr lang="nb-NO" i="1" dirty="0" smtClean="0"/>
              <a:t>Fortsatt begeistret! </a:t>
            </a:r>
          </a:p>
          <a:p>
            <a:pPr>
              <a:buClr>
                <a:srgbClr val="00B050"/>
              </a:buClr>
              <a:buFont typeface="Wingdings" charset="2"/>
              <a:buChar char="v"/>
            </a:pPr>
            <a:r>
              <a:rPr lang="nb-NO" i="1" dirty="0" smtClean="0"/>
              <a:t>En god del klokere.. </a:t>
            </a:r>
          </a:p>
          <a:p>
            <a:pPr>
              <a:buClr>
                <a:srgbClr val="00B050"/>
              </a:buClr>
              <a:buFont typeface="Wingdings" charset="2"/>
              <a:buChar char="v"/>
            </a:pPr>
            <a:r>
              <a:rPr lang="nb-NO" i="1" dirty="0" smtClean="0"/>
              <a:t>Stadig litt mer undrende</a:t>
            </a:r>
          </a:p>
          <a:p>
            <a:pPr>
              <a:buClr>
                <a:srgbClr val="00B050"/>
              </a:buClr>
              <a:buFont typeface="Wingdings" charset="2"/>
              <a:buChar char="v"/>
            </a:pPr>
            <a:r>
              <a:rPr lang="nb-NO" i="1" dirty="0"/>
              <a:t>o</a:t>
            </a:r>
            <a:r>
              <a:rPr lang="nb-NO" i="1" dirty="0" smtClean="0"/>
              <a:t>g like utålmodig... </a:t>
            </a:r>
          </a:p>
          <a:p>
            <a:endParaRPr lang="nb-NO" i="1" dirty="0" smtClean="0"/>
          </a:p>
          <a:p>
            <a:endParaRPr lang="nb-NO" i="1" dirty="0" smtClean="0"/>
          </a:p>
          <a:p>
            <a:pPr marL="0" indent="0">
              <a:buNone/>
            </a:pPr>
            <a:endParaRPr lang="nb-NO" sz="1000" dirty="0" smtClean="0"/>
          </a:p>
          <a:p>
            <a:pPr marL="0" indent="0">
              <a:spcBef>
                <a:spcPts val="0"/>
              </a:spcBef>
              <a:buNone/>
            </a:pPr>
            <a:endParaRPr lang="nb-NO" sz="2000" dirty="0" smtClean="0"/>
          </a:p>
          <a:p>
            <a:pPr marL="0" indent="0">
              <a:spcBef>
                <a:spcPts val="0"/>
              </a:spcBef>
              <a:buNone/>
            </a:pPr>
            <a:endParaRPr lang="nb-NO" sz="2000" dirty="0" smtClean="0"/>
          </a:p>
        </p:txBody>
      </p:sp>
      <p:pic>
        <p:nvPicPr>
          <p:cNvPr id="1028" name="Picture 4" descr="https://scontent.fsvg1-1.fna.fbcdn.net/v/t1.0-9/12246857_10153795302231450_2222209746531372382_n.jpg?oh=a1321fe7a5ba89400f72cd3902937ca7&amp;oe=58BD5F1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2144">
            <a:off x="4811052" y="2285226"/>
            <a:ext cx="3903662" cy="270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992616" cy="936625"/>
          </a:xfrm>
        </p:spPr>
        <p:txBody>
          <a:bodyPr/>
          <a:lstStyle/>
          <a:p>
            <a:r>
              <a:rPr lang="nb-NO" dirty="0" smtClean="0"/>
              <a:t>Det kan ikke bli mer meningsfylt...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3568" y="1844824"/>
            <a:ext cx="7958137" cy="4392613"/>
          </a:xfrm>
        </p:spPr>
        <p:txBody>
          <a:bodyPr/>
          <a:lstStyle/>
          <a:p>
            <a:pPr marL="0" lvl="0" indent="0">
              <a:buNone/>
            </a:pPr>
            <a:r>
              <a:rPr lang="nb-NO" sz="2000" b="1" i="1" dirty="0" err="1" smtClean="0"/>
              <a:t>FFOs</a:t>
            </a:r>
            <a:r>
              <a:rPr lang="nb-NO" sz="2000" b="1" i="1" dirty="0" smtClean="0"/>
              <a:t> </a:t>
            </a:r>
            <a:r>
              <a:rPr lang="nb-NO" sz="2000" b="1" i="1" dirty="0"/>
              <a:t>overordnede mål er samfunnsmessig likestilling og deltakelse for funksjonshemmede. Vi ønsker å gjøre hverdagen til funksjonshemmede og kronisk syke bedre</a:t>
            </a:r>
            <a:r>
              <a:rPr lang="nb-NO" sz="2000" b="1" i="1" dirty="0" smtClean="0"/>
              <a:t>.</a:t>
            </a:r>
            <a:endParaRPr lang="nb-NO" sz="2000" b="1" i="1" dirty="0"/>
          </a:p>
          <a:p>
            <a:pPr marL="0" lvl="0" indent="0">
              <a:buNone/>
            </a:pPr>
            <a:r>
              <a:rPr lang="nb-NO" sz="2000" b="1" i="1" dirty="0"/>
              <a:t> </a:t>
            </a:r>
            <a:endParaRPr lang="nb-NO" sz="2000" b="1" i="1" dirty="0" smtClean="0"/>
          </a:p>
          <a:p>
            <a:pPr marL="0" lvl="0" indent="0">
              <a:buNone/>
            </a:pPr>
            <a:r>
              <a:rPr lang="nb-NO" sz="2000" b="1" i="1" dirty="0" smtClean="0"/>
              <a:t>Vi </a:t>
            </a:r>
            <a:r>
              <a:rPr lang="nb-NO" sz="2000" b="1" i="1" dirty="0"/>
              <a:t>gjør dette gjennom politisk samarbeid og påvirkning, brukermedvirkning og likemannsarbeid nasjonalt og lokalt. </a:t>
            </a:r>
          </a:p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830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Det har vært mange høydepunkter...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Interessepolitikk på mange arenaer</a:t>
            </a:r>
          </a:p>
          <a:p>
            <a:endParaRPr lang="nb-NO" sz="2400" dirty="0" smtClean="0"/>
          </a:p>
          <a:p>
            <a:r>
              <a:rPr lang="nb-NO" sz="2400" dirty="0" smtClean="0"/>
              <a:t>Media løftet frem flere av våre tema</a:t>
            </a:r>
          </a:p>
          <a:p>
            <a:endParaRPr lang="nb-NO" sz="2400" dirty="0" smtClean="0"/>
          </a:p>
          <a:p>
            <a:r>
              <a:rPr lang="nb-NO" sz="2400" dirty="0" smtClean="0"/>
              <a:t>Medvirkning i nasjonale råd og utvalg</a:t>
            </a:r>
          </a:p>
          <a:p>
            <a:endParaRPr lang="nb-NO" sz="2400" dirty="0" smtClean="0"/>
          </a:p>
          <a:p>
            <a:pPr marL="0" indent="0">
              <a:buNone/>
            </a:pPr>
            <a:r>
              <a:rPr lang="nb-NO" i="1" dirty="0" smtClean="0"/>
              <a:t>Men mest av alt har jeg lært enormt </a:t>
            </a:r>
            <a:r>
              <a:rPr lang="mr-IN" i="1" dirty="0" smtClean="0"/>
              <a:t>–</a:t>
            </a:r>
            <a:r>
              <a:rPr lang="nb-NO" i="1" dirty="0" smtClean="0"/>
              <a:t> og møtt mange fantastiske organisasjoner og </a:t>
            </a:r>
          </a:p>
          <a:p>
            <a:pPr marL="0" indent="0">
              <a:buNone/>
            </a:pPr>
            <a:r>
              <a:rPr lang="nb-NO" i="1" dirty="0"/>
              <a:t>m</a:t>
            </a:r>
            <a:r>
              <a:rPr lang="nb-NO" i="1" dirty="0" smtClean="0"/>
              <a:t>ennesker! </a:t>
            </a:r>
          </a:p>
        </p:txBody>
      </p:sp>
    </p:spTree>
    <p:extLst>
      <p:ext uri="{BB962C8B-B14F-4D97-AF65-F5344CB8AC3E}">
        <p14:creationId xmlns:p14="http://schemas.microsoft.com/office/powerpoint/2010/main" val="28569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men undres en del....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r>
              <a:rPr lang="nb-NO" dirty="0" smtClean="0"/>
              <a:t>Et samlet FFO? Hva og hvordan?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r>
              <a:rPr lang="nb-NO" dirty="0" smtClean="0"/>
              <a:t>Styring og kontroll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r>
              <a:rPr lang="nb-NO" dirty="0" smtClean="0"/>
              <a:t>Konflikter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 typeface="Wingdings" charset="2"/>
              <a:buChar char="Ø"/>
            </a:pPr>
            <a:r>
              <a:rPr lang="nb-NO" sz="2400" dirty="0" smtClean="0"/>
              <a:t>Hva holder oss sammen?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 typeface="Wingdings" charset="2"/>
              <a:buChar char="Ø"/>
            </a:pPr>
            <a:r>
              <a:rPr lang="nb-NO" sz="2400" dirty="0" smtClean="0"/>
              <a:t>Hvordan forebygge kriser og dårlig omdømme?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 typeface="Wingdings" charset="2"/>
              <a:buChar char="Ø"/>
            </a:pPr>
            <a:r>
              <a:rPr lang="nb-NO" sz="2400" dirty="0" smtClean="0"/>
              <a:t>Hvordan sikre </a:t>
            </a:r>
            <a:r>
              <a:rPr lang="nb-NO" sz="2400" u="sng" dirty="0" smtClean="0"/>
              <a:t>hele</a:t>
            </a:r>
            <a:r>
              <a:rPr lang="nb-NO" sz="2400" dirty="0" smtClean="0"/>
              <a:t> </a:t>
            </a:r>
            <a:r>
              <a:rPr lang="nb-NO" sz="2400" dirty="0" err="1" smtClean="0"/>
              <a:t>FFOs</a:t>
            </a:r>
            <a:r>
              <a:rPr lang="nb-NO" sz="2400" dirty="0" smtClean="0"/>
              <a:t> omdømme?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765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Både ønskeliste og noen nyttårsforsetter...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827088" y="1782362"/>
            <a:ext cx="3902075" cy="4598966"/>
          </a:xfrm>
        </p:spPr>
        <p:txBody>
          <a:bodyPr/>
          <a:lstStyle/>
          <a:p>
            <a:r>
              <a:rPr lang="nb-NO" sz="2000" dirty="0" smtClean="0"/>
              <a:t>En organisasjon med fokus på </a:t>
            </a:r>
            <a:r>
              <a:rPr lang="nb-NO" sz="2000" dirty="0" err="1" smtClean="0"/>
              <a:t>FFOs</a:t>
            </a:r>
            <a:r>
              <a:rPr lang="nb-NO" sz="2000" dirty="0" smtClean="0"/>
              <a:t> kjerne-oppgaver </a:t>
            </a:r>
          </a:p>
          <a:p>
            <a:r>
              <a:rPr lang="nb-NO" sz="2000" dirty="0"/>
              <a:t>I tett kontakt og samråd  med </a:t>
            </a:r>
            <a:r>
              <a:rPr lang="nb-NO" sz="2000" dirty="0" err="1"/>
              <a:t>FFOs</a:t>
            </a:r>
            <a:r>
              <a:rPr lang="nb-NO" sz="2000" dirty="0"/>
              <a:t> medlemmer</a:t>
            </a:r>
            <a:r>
              <a:rPr lang="nb-NO" sz="2000" dirty="0" smtClean="0"/>
              <a:t>!</a:t>
            </a:r>
          </a:p>
          <a:p>
            <a:r>
              <a:rPr lang="nb-NO" sz="2000" dirty="0" smtClean="0"/>
              <a:t>På lag med fylkene</a:t>
            </a:r>
            <a:endParaRPr lang="nb-NO" sz="2000" dirty="0"/>
          </a:p>
          <a:p>
            <a:r>
              <a:rPr lang="nb-NO" sz="2000" dirty="0" smtClean="0"/>
              <a:t>Et </a:t>
            </a:r>
            <a:r>
              <a:rPr lang="nb-NO" sz="2000" dirty="0"/>
              <a:t>mer samlet FFO med klare </a:t>
            </a:r>
            <a:r>
              <a:rPr lang="nb-NO" sz="2000" dirty="0" smtClean="0"/>
              <a:t>styringslinjer</a:t>
            </a:r>
          </a:p>
          <a:p>
            <a:r>
              <a:rPr lang="nb-NO" sz="2000" dirty="0" smtClean="0"/>
              <a:t>Entydige </a:t>
            </a:r>
            <a:r>
              <a:rPr lang="nb-NO" sz="2000" dirty="0"/>
              <a:t>roller og ansvar</a:t>
            </a:r>
          </a:p>
          <a:p>
            <a:r>
              <a:rPr lang="nb-NO" sz="2000" dirty="0" smtClean="0"/>
              <a:t>Tydelige rammer for styring og kontroll </a:t>
            </a:r>
          </a:p>
          <a:p>
            <a:r>
              <a:rPr lang="nb-NO" sz="2000" dirty="0" smtClean="0"/>
              <a:t>Krav til etikk og habilitet</a:t>
            </a:r>
            <a:endParaRPr lang="nb-NO" sz="2000" dirty="0"/>
          </a:p>
          <a:p>
            <a:pPr marL="0" indent="0" algn="ctr">
              <a:buNone/>
            </a:pPr>
            <a:r>
              <a:rPr lang="nb-NO" sz="2000" b="1" i="1" dirty="0" smtClean="0"/>
              <a:t>Men mest av alt </a:t>
            </a:r>
            <a:r>
              <a:rPr lang="mr-IN" sz="2000" b="1" i="1" dirty="0" smtClean="0"/>
              <a:t>–</a:t>
            </a:r>
            <a:r>
              <a:rPr lang="nb-NO" sz="2000" b="1" i="1" dirty="0" smtClean="0"/>
              <a:t> </a:t>
            </a:r>
          </a:p>
          <a:p>
            <a:pPr marL="0" indent="0" algn="ctr">
              <a:buNone/>
            </a:pPr>
            <a:r>
              <a:rPr lang="nb-NO" sz="2000" b="1" i="1" dirty="0" smtClean="0"/>
              <a:t>ett (samlet) FFO!</a:t>
            </a:r>
            <a:endParaRPr lang="nb-NO" sz="2000" b="1" i="1" dirty="0"/>
          </a:p>
        </p:txBody>
      </p:sp>
      <p:pic>
        <p:nvPicPr>
          <p:cNvPr id="3074" name="Picture 2" descr="https://encrypted-tbn3.gstatic.com/images?q=tbn:ANd9GcROZhzCr1RirwsbF8D4n3C_Dlc2b-XhhKoi6KxNtB5BRSYKmM0PAGw0gw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20888"/>
            <a:ext cx="3063201" cy="311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6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FO-mal">
  <a:themeElements>
    <a:clrScheme name="FFO-mal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FFO-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FO-mal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FO-mal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O-mal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O-mal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F16BTL-Opptrappingsplan for rehabilitering</Template>
  <TotalTime>3065</TotalTime>
  <Words>313</Words>
  <Application>Microsoft Office PowerPoint</Application>
  <PresentationFormat>Skjermfremvisning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FFO-mal</vt:lpstr>
      <vt:lpstr> Med ett års erfaring.....                      </vt:lpstr>
      <vt:lpstr>Det kan ikke bli mer meningsfylt...</vt:lpstr>
      <vt:lpstr>Det har vært mange høydepunkter...</vt:lpstr>
      <vt:lpstr>men undres en del....</vt:lpstr>
      <vt:lpstr>Både ønskeliste og noen nyttårsforsetter...</vt:lpstr>
    </vt:vector>
  </TitlesOfParts>
  <Company>FFO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</dc:title>
  <dc:creator>Berit Therese Larsen</dc:creator>
  <cp:lastModifiedBy>Åsta Tale Strand</cp:lastModifiedBy>
  <cp:revision>26</cp:revision>
  <cp:lastPrinted>2015-04-23T09:33:55Z</cp:lastPrinted>
  <dcterms:created xsi:type="dcterms:W3CDTF">2016-04-05T08:12:34Z</dcterms:created>
  <dcterms:modified xsi:type="dcterms:W3CDTF">2016-11-24T21:17:21Z</dcterms:modified>
</cp:coreProperties>
</file>