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5" r:id="rId4"/>
    <p:sldId id="269" r:id="rId5"/>
    <p:sldId id="270" r:id="rId6"/>
    <p:sldId id="267" r:id="rId7"/>
    <p:sldId id="272" r:id="rId8"/>
    <p:sldId id="276" r:id="rId9"/>
    <p:sldId id="277" r:id="rId10"/>
    <p:sldId id="268" r:id="rId11"/>
    <p:sldId id="278" r:id="rId12"/>
    <p:sldId id="266" r:id="rId13"/>
    <p:sldId id="279" r:id="rId14"/>
    <p:sldId id="286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48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64766"/>
            <a:ext cx="9144000" cy="178931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428046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84AA60-3C04-4484-9120-2A635F9D2B75}" type="datetimeFigureOut">
              <a:rPr lang="nb-NO" smtClean="0"/>
              <a:t>11.02.2019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51B7D-15BA-46FD-BDFB-CEE7A0F65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1959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84AA60-3C04-4484-9120-2A635F9D2B75}" type="datetimeFigureOut">
              <a:rPr lang="nb-NO" smtClean="0"/>
              <a:t>11.02.2019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51B7D-15BA-46FD-BDFB-CEE7A0F65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103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84AA60-3C04-4484-9120-2A635F9D2B75}" type="datetimeFigureOut">
              <a:rPr lang="nb-NO" smtClean="0"/>
              <a:t>11.02.2019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51B7D-15BA-46FD-BDFB-CEE7A0F65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27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84AA60-3C04-4484-9120-2A635F9D2B75}" type="datetimeFigureOut">
              <a:rPr lang="nb-NO" smtClean="0"/>
              <a:t>11.02.2019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51B7D-15BA-46FD-BDFB-CEE7A0F65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380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84AA60-3C04-4484-9120-2A635F9D2B75}" type="datetimeFigureOut">
              <a:rPr lang="nb-NO" smtClean="0"/>
              <a:t>11.02.2019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51B7D-15BA-46FD-BDFB-CEE7A0F65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153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84AA60-3C04-4484-9120-2A635F9D2B75}" type="datetimeFigureOut">
              <a:rPr lang="nb-NO" smtClean="0"/>
              <a:t>11.02.2019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51B7D-15BA-46FD-BDFB-CEE7A0F65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523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84AA60-3C04-4484-9120-2A635F9D2B75}" type="datetimeFigureOut">
              <a:rPr lang="nb-NO" smtClean="0"/>
              <a:t>11.02.2019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51B7D-15BA-46FD-BDFB-CEE7A0F65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820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84AA60-3C04-4484-9120-2A635F9D2B75}" type="datetimeFigureOut">
              <a:rPr lang="nb-NO" smtClean="0"/>
              <a:t>11.02.2019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51B7D-15BA-46FD-BDFB-CEE7A0F65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863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84AA60-3C04-4484-9120-2A635F9D2B75}" type="datetimeFigureOut">
              <a:rPr lang="nb-NO" smtClean="0"/>
              <a:t>11.02.2019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51B7D-15BA-46FD-BDFB-CEE7A0F65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9980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84AA60-3C04-4484-9120-2A635F9D2B75}" type="datetimeFigureOut">
              <a:rPr lang="nb-NO" smtClean="0"/>
              <a:t>11.02.2019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51B7D-15BA-46FD-BDFB-CEE7A0F65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952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84AA60-3C04-4484-9120-2A635F9D2B75}" type="datetimeFigureOut">
              <a:rPr lang="nb-NO" smtClean="0"/>
              <a:t>11.02.2019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51B7D-15BA-46FD-BDFB-CEE7A0F65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846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7" name="TekstSylinder 6"/>
          <p:cNvSpPr txBox="1"/>
          <p:nvPr userDrawn="1"/>
        </p:nvSpPr>
        <p:spPr>
          <a:xfrm rot="10800000" flipH="1" flipV="1">
            <a:off x="10717529" y="6112798"/>
            <a:ext cx="7258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smtClean="0">
                <a:solidFill>
                  <a:srgbClr val="008000"/>
                </a:solidFill>
              </a:rPr>
              <a:t>Hordaland</a:t>
            </a:r>
            <a:endParaRPr lang="nb-NO" sz="1000" dirty="0">
              <a:solidFill>
                <a:srgbClr val="008000"/>
              </a:solidFill>
            </a:endParaRPr>
          </a:p>
        </p:txBody>
      </p:sp>
      <p:pic>
        <p:nvPicPr>
          <p:cNvPr id="8" name="Picture 4" descr="Bilde av FFO sin logo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855"/>
          <a:stretch/>
        </p:blipFill>
        <p:spPr bwMode="auto">
          <a:xfrm>
            <a:off x="10805632" y="5343525"/>
            <a:ext cx="548168" cy="83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ihåndsform 8"/>
          <p:cNvSpPr/>
          <p:nvPr userDrawn="1"/>
        </p:nvSpPr>
        <p:spPr>
          <a:xfrm>
            <a:off x="10721813" y="5990085"/>
            <a:ext cx="463929" cy="197034"/>
          </a:xfrm>
          <a:custGeom>
            <a:avLst/>
            <a:gdLst>
              <a:gd name="connsiteX0" fmla="*/ 40924 w 464213"/>
              <a:gd name="connsiteY0" fmla="*/ 10939 h 197034"/>
              <a:gd name="connsiteX1" fmla="*/ 122204 w 464213"/>
              <a:gd name="connsiteY1" fmla="*/ 13479 h 197034"/>
              <a:gd name="connsiteX2" fmla="*/ 152684 w 464213"/>
              <a:gd name="connsiteY2" fmla="*/ 13479 h 197034"/>
              <a:gd name="connsiteX3" fmla="*/ 411764 w 464213"/>
              <a:gd name="connsiteY3" fmla="*/ 16019 h 197034"/>
              <a:gd name="connsiteX4" fmla="*/ 429544 w 464213"/>
              <a:gd name="connsiteY4" fmla="*/ 183659 h 197034"/>
              <a:gd name="connsiteX5" fmla="*/ 28224 w 464213"/>
              <a:gd name="connsiteY5" fmla="*/ 168419 h 197034"/>
              <a:gd name="connsiteX6" fmla="*/ 40924 w 464213"/>
              <a:gd name="connsiteY6" fmla="*/ 10939 h 197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213" h="197034">
                <a:moveTo>
                  <a:pt x="40924" y="10939"/>
                </a:moveTo>
                <a:cubicBezTo>
                  <a:pt x="56587" y="-14884"/>
                  <a:pt x="103577" y="13056"/>
                  <a:pt x="122204" y="13479"/>
                </a:cubicBezTo>
                <a:cubicBezTo>
                  <a:pt x="140831" y="13902"/>
                  <a:pt x="152684" y="13479"/>
                  <a:pt x="152684" y="13479"/>
                </a:cubicBezTo>
                <a:cubicBezTo>
                  <a:pt x="200944" y="13902"/>
                  <a:pt x="365621" y="-12344"/>
                  <a:pt x="411764" y="16019"/>
                </a:cubicBezTo>
                <a:cubicBezTo>
                  <a:pt x="457907" y="44382"/>
                  <a:pt x="493467" y="158259"/>
                  <a:pt x="429544" y="183659"/>
                </a:cubicBezTo>
                <a:cubicBezTo>
                  <a:pt x="365621" y="209059"/>
                  <a:pt x="91301" y="195089"/>
                  <a:pt x="28224" y="168419"/>
                </a:cubicBezTo>
                <a:cubicBezTo>
                  <a:pt x="-34853" y="141749"/>
                  <a:pt x="25261" y="36762"/>
                  <a:pt x="40924" y="109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TekstSylinder 9"/>
          <p:cNvSpPr txBox="1"/>
          <p:nvPr userDrawn="1"/>
        </p:nvSpPr>
        <p:spPr>
          <a:xfrm>
            <a:off x="10693689" y="5934713"/>
            <a:ext cx="59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400" b="1" dirty="0" smtClean="0">
                <a:solidFill>
                  <a:srgbClr val="008000"/>
                </a:solidFill>
                <a:latin typeface="Arial Black" panose="020B0A04020102020204" pitchFamily="34" charset="0"/>
              </a:rPr>
              <a:t>FFO</a:t>
            </a:r>
            <a:endParaRPr lang="nb-NO" sz="1400" b="1" dirty="0">
              <a:solidFill>
                <a:srgbClr val="00800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728631" y="6138423"/>
            <a:ext cx="5086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000066"/>
                </a:solidFill>
              </a:rPr>
              <a:t>Funksjonshemmedes Fellesorganisasjon</a:t>
            </a:r>
            <a:r>
              <a:rPr lang="nb-NO" baseline="0" dirty="0" smtClean="0">
                <a:solidFill>
                  <a:srgbClr val="000066"/>
                </a:solidFill>
              </a:rPr>
              <a:t>   -   FFO</a:t>
            </a:r>
            <a:endParaRPr lang="nb-NO" dirty="0">
              <a:solidFill>
                <a:srgbClr val="000066"/>
              </a:solidFill>
            </a:endParaRPr>
          </a:p>
        </p:txBody>
      </p:sp>
      <p:sp>
        <p:nvSpPr>
          <p:cNvPr id="12" name="Line 7"/>
          <p:cNvSpPr>
            <a:spLocks noChangeShapeType="1"/>
          </p:cNvSpPr>
          <p:nvPr userDrawn="1"/>
        </p:nvSpPr>
        <p:spPr bwMode="auto">
          <a:xfrm>
            <a:off x="-7420" y="1580759"/>
            <a:ext cx="10751619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3" name="Line 8"/>
          <p:cNvSpPr>
            <a:spLocks noChangeShapeType="1"/>
          </p:cNvSpPr>
          <p:nvPr userDrawn="1"/>
        </p:nvSpPr>
        <p:spPr bwMode="auto">
          <a:xfrm>
            <a:off x="-7420" y="1644234"/>
            <a:ext cx="10751619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 flipV="1">
            <a:off x="836613" y="6176963"/>
            <a:ext cx="9907587" cy="10156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sp>
        <p:nvSpPr>
          <p:cNvPr id="15" name="Line 8"/>
          <p:cNvSpPr>
            <a:spLocks noChangeShapeType="1"/>
          </p:cNvSpPr>
          <p:nvPr userDrawn="1"/>
        </p:nvSpPr>
        <p:spPr bwMode="auto">
          <a:xfrm>
            <a:off x="11381182" y="6176962"/>
            <a:ext cx="776056" cy="1491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12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hf.no/for-tillitsvalgte/nyhetsbrev-til-tillitsvalgte/nr-2/2018/ny-bpa-rapport-slakter-kommunenes-praksi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fo.no/globalassets/ffo-mener/politiske-notat/utviklingen-av-funksjonshemmedes-rettigheter-kortversjon.pdf" TargetMode="External"/><Relationship Id="rId2" Type="http://schemas.openxmlformats.org/officeDocument/2006/relationships/hyperlink" Target="https://lovdata.no/dokument/NLO/lov/1999-07-16-6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fo.no/FFOs-program/Utdannin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3600" b="1" dirty="0" smtClean="0">
                <a:solidFill>
                  <a:srgbClr val="0070C0"/>
                </a:solidFill>
              </a:rPr>
              <a:t>Workshop interessepolitikk</a:t>
            </a:r>
            <a:br>
              <a:rPr lang="nb-NO" sz="3600" b="1" dirty="0" smtClean="0">
                <a:solidFill>
                  <a:srgbClr val="0070C0"/>
                </a:solidFill>
              </a:rPr>
            </a:br>
            <a:r>
              <a:rPr lang="nb-NO" sz="3600" b="1" dirty="0" smtClean="0">
                <a:solidFill>
                  <a:srgbClr val="0070C0"/>
                </a:solidFill>
              </a:rPr>
              <a:t>Bergen 31 januar 2019</a:t>
            </a:r>
            <a:br>
              <a:rPr lang="nb-NO" sz="3600" b="1" dirty="0" smtClean="0">
                <a:solidFill>
                  <a:srgbClr val="0070C0"/>
                </a:solidFill>
              </a:rPr>
            </a:br>
            <a:r>
              <a:rPr lang="nb-NO" sz="3600" b="1" dirty="0" smtClean="0">
                <a:solidFill>
                  <a:srgbClr val="0070C0"/>
                </a:solidFill>
              </a:rPr>
              <a:t>Valg 2019 </a:t>
            </a:r>
            <a:endParaRPr lang="nb-NO" sz="3600" b="1" dirty="0">
              <a:solidFill>
                <a:srgbClr val="0070C0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LIKESTILLING-SOLIDARITET - LIKEVERD</a:t>
            </a:r>
            <a:endParaRPr lang="nb-NO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526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70C0"/>
                </a:solidFill>
              </a:rPr>
              <a:t>TT-ordningen </a:t>
            </a:r>
            <a:endParaRPr lang="nb-NO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Aust-Agder, Østfold, Sogn og Fjordane, Møre og Romsdal, Trøndelag, Troms og Finnmark er de syv fylkeskommunene som er omfattet av </a:t>
            </a:r>
            <a:r>
              <a:rPr lang="nb-NO" dirty="0" smtClean="0"/>
              <a:t>ordningen utvidet TT-ordning. </a:t>
            </a:r>
          </a:p>
          <a:p>
            <a:r>
              <a:rPr lang="nb-NO" dirty="0" smtClean="0"/>
              <a:t>Den </a:t>
            </a:r>
            <a:r>
              <a:rPr lang="nb-NO" dirty="0"/>
              <a:t>totale bevilgningen for 2018 er på 112,9 millioner </a:t>
            </a:r>
            <a:r>
              <a:rPr lang="nb-NO" dirty="0" smtClean="0"/>
              <a:t>kroner, her søkte Hordaland men fikk </a:t>
            </a:r>
            <a:r>
              <a:rPr lang="nb-NO" dirty="0" smtClean="0">
                <a:solidFill>
                  <a:srgbClr val="FF0000"/>
                </a:solidFill>
              </a:rPr>
              <a:t>avslag</a:t>
            </a:r>
          </a:p>
          <a:p>
            <a:endParaRPr lang="nb-NO" dirty="0"/>
          </a:p>
          <a:p>
            <a:r>
              <a:rPr lang="nb-NO" dirty="0" smtClean="0"/>
              <a:t>Arbeide for at TT-ordningen til Sogn og Fjordane, også vil bli implementert i storfylket 2020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18665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>
                <a:solidFill>
                  <a:srgbClr val="0070C0"/>
                </a:solidFill>
              </a:rPr>
              <a:t>Kommunalt nivå - BPA</a:t>
            </a:r>
            <a:endParaRPr lang="nb-NO" b="1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BPA ordningen i Bergen</a:t>
            </a:r>
          </a:p>
          <a:p>
            <a:r>
              <a:rPr lang="nb-NO" dirty="0" smtClean="0"/>
              <a:t>Ulik praksis?</a:t>
            </a:r>
          </a:p>
          <a:p>
            <a:pPr marL="0" indent="0">
              <a:buNone/>
            </a:pPr>
            <a:r>
              <a:rPr lang="nb-NO" dirty="0" smtClean="0"/>
              <a:t>-Variasjon fra bydel til bydel?</a:t>
            </a:r>
          </a:p>
          <a:p>
            <a:endParaRPr lang="nb-NO" dirty="0"/>
          </a:p>
          <a:p>
            <a:r>
              <a:rPr lang="nb-NO" dirty="0" smtClean="0"/>
              <a:t>Norges Handikapforbunds rapport «Mitt liv mitt ansvar»</a:t>
            </a:r>
          </a:p>
          <a:p>
            <a:pPr marL="0" indent="0">
              <a:buNone/>
            </a:pPr>
            <a:r>
              <a:rPr lang="nb-NO" dirty="0">
                <a:hlinkClick r:id="rId2"/>
              </a:rPr>
              <a:t>http://</a:t>
            </a:r>
            <a:r>
              <a:rPr lang="nb-NO" dirty="0" smtClean="0">
                <a:hlinkClick r:id="rId2"/>
              </a:rPr>
              <a:t>www.nhf.no/for-tillitsvalgte/nyhetsbrev-til-tillitsvalgte/nr-2/2018/ny-bpa-rapport-slakter-kommunenes-praksis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8439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70C0"/>
                </a:solidFill>
              </a:rPr>
              <a:t>Helse – og </a:t>
            </a:r>
            <a:r>
              <a:rPr lang="nb-NO" dirty="0" err="1" smtClean="0">
                <a:solidFill>
                  <a:srgbClr val="0070C0"/>
                </a:solidFill>
              </a:rPr>
              <a:t>rehablitering</a:t>
            </a:r>
            <a:endParaRPr lang="nb-NO" dirty="0" smtClean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Skjæringspunktet mellom spesialisthelsetjenesten og</a:t>
            </a:r>
          </a:p>
          <a:p>
            <a:pPr marL="0" indent="0">
              <a:buNone/>
            </a:pPr>
            <a:r>
              <a:rPr lang="nb-NO" dirty="0" smtClean="0"/>
              <a:t>Primærhelsetjenesten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Koordinering av tjenestene</a:t>
            </a:r>
          </a:p>
          <a:p>
            <a:pPr marL="0" indent="0">
              <a:buNone/>
            </a:pPr>
            <a:r>
              <a:rPr lang="nb-NO" dirty="0" smtClean="0"/>
              <a:t>Manglende rehabilitering/fragmenterte</a:t>
            </a:r>
          </a:p>
          <a:p>
            <a:pPr marL="0" indent="0">
              <a:buNone/>
            </a:pPr>
            <a:r>
              <a:rPr lang="nb-NO" dirty="0" smtClean="0"/>
              <a:t>tjenester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441" y="3039862"/>
            <a:ext cx="1419502" cy="191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306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70C0"/>
                </a:solidFill>
              </a:rPr>
              <a:t>Kommunalt nivå: Rehabilitering / habilitering</a:t>
            </a:r>
            <a:endParaRPr lang="nb-NO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Tjenestene innen rehabilitering og habilitering dreier seg om å gi innbyggere hjelp til å mestre livets utfordringer på best mulig måte når man har en kronisk sykdom eller funksjonsnedsettelse. Målet er at den enkelte skal oppnå best mulig funksjons- og mestringsevne, selvstendighet og deltakelse sosialt og i samfunnet</a:t>
            </a:r>
            <a:r>
              <a:rPr lang="nb-NO" dirty="0" smtClean="0"/>
              <a:t>.</a:t>
            </a:r>
          </a:p>
          <a:p>
            <a:r>
              <a:rPr lang="nb-NO" dirty="0" smtClean="0"/>
              <a:t>Utfordringer innen for rehabilitering/habilitering i Bergen?</a:t>
            </a:r>
          </a:p>
          <a:p>
            <a:r>
              <a:rPr lang="nb-NO" dirty="0" smtClean="0"/>
              <a:t>Eksempler? </a:t>
            </a:r>
          </a:p>
        </p:txBody>
      </p:sp>
    </p:spTree>
    <p:extLst>
      <p:ext uri="{BB962C8B-B14F-4D97-AF65-F5344CB8AC3E}">
        <p14:creationId xmlns:p14="http://schemas.microsoft.com/office/powerpoint/2010/main" val="3550125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70C0"/>
                </a:solidFill>
              </a:rPr>
              <a:t>Åpen post</a:t>
            </a:r>
            <a:endParaRPr lang="nb-NO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Psykisk helse?</a:t>
            </a:r>
          </a:p>
          <a:p>
            <a:r>
              <a:rPr lang="nb-NO" dirty="0" smtClean="0"/>
              <a:t>Levekår –bolig-støtteordninger?</a:t>
            </a:r>
          </a:p>
          <a:p>
            <a:r>
              <a:rPr lang="nb-NO" dirty="0" smtClean="0"/>
              <a:t>Tilgjengelighet</a:t>
            </a:r>
          </a:p>
          <a:p>
            <a:r>
              <a:rPr lang="nb-NO" dirty="0" smtClean="0"/>
              <a:t>Universell utforming- offentlige bygg</a:t>
            </a:r>
          </a:p>
          <a:p>
            <a:r>
              <a:rPr lang="nb-NO" dirty="0" smtClean="0"/>
              <a:t>Samferdsel- buss-ferger?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5809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>
                <a:solidFill>
                  <a:srgbClr val="0070C0"/>
                </a:solidFill>
              </a:rPr>
              <a:t>Regi som i 2015</a:t>
            </a:r>
            <a:endParaRPr lang="nb-NO" b="1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Organisasjonene stiller spørsmål utfra tema</a:t>
            </a:r>
          </a:p>
          <a:p>
            <a:r>
              <a:rPr lang="nb-NO" dirty="0" smtClean="0"/>
              <a:t>Differensiert i forhold til lokalt eller fylkesnivå</a:t>
            </a:r>
          </a:p>
          <a:p>
            <a:pPr marL="0" indent="0">
              <a:buNone/>
            </a:pPr>
            <a:r>
              <a:rPr lang="nb-NO" dirty="0" smtClean="0"/>
              <a:t>Åpen post!</a:t>
            </a:r>
          </a:p>
          <a:p>
            <a:pPr marL="0" indent="0">
              <a:buNone/>
            </a:pPr>
            <a:r>
              <a:rPr lang="nb-NO" dirty="0" smtClean="0"/>
              <a:t>Åpning av : Viktor Normann</a:t>
            </a:r>
          </a:p>
          <a:p>
            <a:pPr marL="0" indent="0">
              <a:buNone/>
            </a:pPr>
            <a:r>
              <a:rPr lang="nb-NO" dirty="0" smtClean="0"/>
              <a:t>Møteleder: Terje Knutsen, UiB </a:t>
            </a:r>
            <a:r>
              <a:rPr lang="nb-NO" dirty="0" err="1" smtClean="0"/>
              <a:t>Sam.pol</a:t>
            </a:r>
            <a:r>
              <a:rPr lang="nb-NO" dirty="0"/>
              <a:t>.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5142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>
                <a:solidFill>
                  <a:srgbClr val="0070C0"/>
                </a:solidFill>
              </a:rPr>
              <a:t>Agenda 2 nivå</a:t>
            </a:r>
            <a:endParaRPr lang="nb-NO" b="1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>
                <a:solidFill>
                  <a:srgbClr val="0070C0"/>
                </a:solidFill>
              </a:rPr>
              <a:t>Kort om valgarrangementet </a:t>
            </a:r>
          </a:p>
          <a:p>
            <a:r>
              <a:rPr lang="nb-NO" dirty="0" smtClean="0">
                <a:solidFill>
                  <a:srgbClr val="0070C0"/>
                </a:solidFill>
              </a:rPr>
              <a:t>Tema: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Oppvekst :Skole og utdanning (barnehage-videregående –arbeid /inkludering)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Borgerstyrt personlig assistanse (BPA ordningen i Bergen kommune – likt tilbud?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Rehabilitering, helse og omsorgstjenester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Åpen post Bolig? Folkehelse? Bostøtte?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531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>
                <a:solidFill>
                  <a:srgbClr val="0070C0"/>
                </a:solidFill>
              </a:rPr>
              <a:t>Valg 2019</a:t>
            </a:r>
            <a:endParaRPr lang="nb-NO" b="1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Samarbeid mellom SAFO Sørvest –FFO Bergen og FFO Hordaland</a:t>
            </a:r>
          </a:p>
          <a:p>
            <a:r>
              <a:rPr lang="nb-NO" dirty="0" smtClean="0"/>
              <a:t>22 mai kl. 18.00-21.00, Scandic Ørnen hotell</a:t>
            </a:r>
          </a:p>
          <a:p>
            <a:r>
              <a:rPr lang="nb-NO" dirty="0" smtClean="0"/>
              <a:t>2 politikere panel:</a:t>
            </a:r>
          </a:p>
          <a:p>
            <a:r>
              <a:rPr lang="nb-NO" dirty="0" smtClean="0"/>
              <a:t>Fylkespolitikere Vestland</a:t>
            </a:r>
          </a:p>
          <a:p>
            <a:r>
              <a:rPr lang="nb-NO" dirty="0" smtClean="0"/>
              <a:t>Bystyre politikere i Bergen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8141" y="3589861"/>
            <a:ext cx="24288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58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70C0"/>
                </a:solidFill>
              </a:rPr>
              <a:t>Tema: Arbeid-skole-helse</a:t>
            </a:r>
            <a:endParaRPr lang="nb-NO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Arbeid: overgangen mellom utdanning/ </a:t>
            </a:r>
            <a:r>
              <a:rPr lang="nb-NO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arbeidsliv / </a:t>
            </a:r>
            <a:r>
              <a:rPr lang="nb-NO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inkludering, </a:t>
            </a:r>
            <a:endParaRPr lang="nb-NO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Kommune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og fylke forpliktelse til å ansette 5% funksjonshemmede / ny lov om offentlige anskaffelser – her krav om inkludering </a:t>
            </a:r>
            <a:r>
              <a:rPr lang="nb-N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https://lovdata.no/dokument/NLO/lov/1999-07-16-69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Skole barne- og ungdomsskole /videregående: Barnas rettssituasjon er truet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Referanse Funksjonshemmedes rettighetssituasjon: </a:t>
            </a:r>
            <a:r>
              <a:rPr lang="nb-N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nb-NO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ffo.no/globalassets/ffo-mener/politiske-notat/utviklingen-av-funksjonshemmedes-rettigheter-kortversjon.pdf</a:t>
            </a:r>
            <a:endParaRPr lang="nb-NO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Politisk notat: En god skole for alle! </a:t>
            </a:r>
            <a:r>
              <a:rPr lang="nb-NO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http://www.ffo.no/FFOs-program/Utdanning/</a:t>
            </a:r>
            <a:endParaRPr lang="nb-NO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0"/>
              </a:spcAft>
              <a:buNone/>
            </a:pPr>
            <a:endParaRPr lang="nb-NO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Kommunenes </a:t>
            </a:r>
            <a:r>
              <a:rPr lang="nb-NO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helsetjeneste: overgangen fra spesialisthelsetjenesten til primærhelsetjenesten, rehabilitering – </a:t>
            </a:r>
            <a:r>
              <a:rPr lang="nb-NO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habilitering</a:t>
            </a:r>
            <a:endParaRPr lang="nb-NO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BPA (Retten til et selvstendig liv)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81088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>
                <a:solidFill>
                  <a:srgbClr val="0070C0"/>
                </a:solidFill>
              </a:rPr>
              <a:t>Skole og utdanning </a:t>
            </a:r>
            <a:endParaRPr lang="nb-NO" b="1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r>
              <a:rPr lang="nb-NO" sz="2400" dirty="0" smtClean="0"/>
              <a:t>Kvaliteten på spesialundervisning varierer </a:t>
            </a:r>
          </a:p>
          <a:p>
            <a:r>
              <a:rPr lang="nb-NO" sz="2400" dirty="0" smtClean="0"/>
              <a:t>Tilpasset opplæring – maks utbytte?</a:t>
            </a:r>
          </a:p>
          <a:p>
            <a:pPr marL="0" indent="0">
              <a:buNone/>
            </a:pPr>
            <a:r>
              <a:rPr lang="nb-NO" sz="2400" dirty="0" smtClean="0"/>
              <a:t>40% av spesialundervisning gis av ufaglærte assistenter</a:t>
            </a:r>
          </a:p>
          <a:p>
            <a:r>
              <a:rPr lang="nb-NO" sz="2400" dirty="0" smtClean="0"/>
              <a:t>Antall elever som tas ut i egne spesialgrupper har økt</a:t>
            </a:r>
          </a:p>
          <a:p>
            <a:r>
              <a:rPr lang="nb-NO" sz="2400" dirty="0" smtClean="0"/>
              <a:t>Hindre frafall i videregående skole – psykisk helse </a:t>
            </a:r>
          </a:p>
          <a:p>
            <a:r>
              <a:rPr lang="nb-NO" sz="2400" dirty="0" smtClean="0"/>
              <a:t>Universell utforming og tilgjengelighet /IKT </a:t>
            </a:r>
          </a:p>
          <a:p>
            <a:r>
              <a:rPr lang="nb-NO" sz="2400" dirty="0" smtClean="0"/>
              <a:t>Lange ventetid på PPT –innføre saksbehandlingsfrister</a:t>
            </a:r>
          </a:p>
          <a:p>
            <a:pPr marL="0" indent="0">
              <a:buNone/>
            </a:pPr>
            <a:r>
              <a:rPr lang="nb-NO" sz="2400" dirty="0" smtClean="0">
                <a:solidFill>
                  <a:srgbClr val="0070C0"/>
                </a:solidFill>
              </a:rPr>
              <a:t>Det å få rett, men ikke får rettighetene oppfylt </a:t>
            </a:r>
            <a:r>
              <a:rPr lang="nb-NO" dirty="0" smtClean="0">
                <a:solidFill>
                  <a:srgbClr val="0070C0"/>
                </a:solidFill>
              </a:rPr>
              <a:t>!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7258" y="292963"/>
            <a:ext cx="1914525" cy="2453412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3350" y="3687284"/>
            <a:ext cx="2516865" cy="131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51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>
                <a:solidFill>
                  <a:srgbClr val="0070C0"/>
                </a:solidFill>
              </a:rPr>
              <a:t>Skole -arbeid kommunalt nivå</a:t>
            </a:r>
            <a:endParaRPr lang="nb-NO" b="1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67179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nb-NO" dirty="0"/>
              <a:t>Selve barnehagen; hva er størst problem i </a:t>
            </a:r>
            <a:r>
              <a:rPr lang="nb-NO" dirty="0" smtClean="0"/>
              <a:t>barnehagen? </a:t>
            </a:r>
            <a:endParaRPr lang="nb-NO" dirty="0"/>
          </a:p>
          <a:p>
            <a:pPr lvl="0"/>
            <a:r>
              <a:rPr lang="nb-NO" dirty="0"/>
              <a:t>O</a:t>
            </a:r>
            <a:r>
              <a:rPr lang="nb-NO" dirty="0" smtClean="0"/>
              <a:t>vergang </a:t>
            </a:r>
            <a:r>
              <a:rPr lang="nb-NO" dirty="0"/>
              <a:t>fra barnehage til skole: hva er størst problem i </a:t>
            </a:r>
            <a:r>
              <a:rPr lang="nb-NO" dirty="0" smtClean="0"/>
              <a:t>overgangen? </a:t>
            </a:r>
            <a:endParaRPr lang="nb-NO" dirty="0"/>
          </a:p>
          <a:p>
            <a:pPr lvl="0"/>
            <a:r>
              <a:rPr lang="nb-NO" dirty="0"/>
              <a:t>På skolen; hva er størst problem på </a:t>
            </a:r>
            <a:r>
              <a:rPr lang="nb-NO" dirty="0" smtClean="0"/>
              <a:t>skolen?</a:t>
            </a:r>
            <a:endParaRPr lang="nb-NO" dirty="0"/>
          </a:p>
          <a:p>
            <a:pPr lvl="0"/>
            <a:r>
              <a:rPr lang="nb-NO" dirty="0"/>
              <a:t>Overgang fra ungdomsskole til videregående; hva er størst problem i </a:t>
            </a:r>
            <a:r>
              <a:rPr lang="nb-NO" dirty="0" smtClean="0"/>
              <a:t>overgangen?</a:t>
            </a:r>
          </a:p>
          <a:p>
            <a:pPr lvl="0"/>
            <a:r>
              <a:rPr lang="nb-NO" dirty="0" smtClean="0"/>
              <a:t>Arbeid- flere varige tilrettelagte arbeidsplasser i kommunen</a:t>
            </a:r>
          </a:p>
          <a:p>
            <a:pPr lvl="0"/>
            <a:r>
              <a:rPr lang="nb-NO" dirty="0" smtClean="0"/>
              <a:t>Nærskole – </a:t>
            </a:r>
          </a:p>
          <a:p>
            <a:pPr lvl="0"/>
            <a:r>
              <a:rPr lang="nb-NO" dirty="0" smtClean="0"/>
              <a:t>Hva gjør «fritak for vurdering, muligheter videre i arbeidslivet?</a:t>
            </a:r>
          </a:p>
          <a:p>
            <a:pPr lvl="0"/>
            <a:r>
              <a:rPr lang="nb-NO" dirty="0" smtClean="0"/>
              <a:t>Inkludering av funksjonshemmede i kommunen ved ansettelser? Tilrettelegging på arbeidsplassen? </a:t>
            </a:r>
            <a:endParaRPr lang="nb-NO" dirty="0"/>
          </a:p>
          <a:p>
            <a:pPr marL="0" indent="0">
              <a:buNone/>
            </a:pPr>
            <a:endParaRPr lang="nb-NO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nb-NO" b="1" dirty="0" smtClean="0">
                <a:solidFill>
                  <a:srgbClr val="0070C0"/>
                </a:solidFill>
              </a:rPr>
              <a:t>Maks 3 pr kulepunkt.</a:t>
            </a:r>
            <a:endParaRPr lang="nb-NO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060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>
                <a:solidFill>
                  <a:srgbClr val="0070C0"/>
                </a:solidFill>
              </a:rPr>
              <a:t>Fylkesnivå</a:t>
            </a:r>
            <a:endParaRPr lang="nb-NO" b="1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nb-NO" dirty="0"/>
              <a:t>På videregående skole; hva er størst problem på videregående </a:t>
            </a:r>
            <a:r>
              <a:rPr lang="nb-NO" dirty="0" smtClean="0"/>
              <a:t>skole? </a:t>
            </a:r>
          </a:p>
          <a:p>
            <a:pPr lvl="0"/>
            <a:r>
              <a:rPr lang="nb-NO" dirty="0" smtClean="0"/>
              <a:t>Psykisk helse – frafall?</a:t>
            </a:r>
          </a:p>
          <a:p>
            <a:pPr lvl="0"/>
            <a:r>
              <a:rPr lang="nb-NO" dirty="0" smtClean="0"/>
              <a:t>Universell utforming – tilgjengelighet</a:t>
            </a:r>
          </a:p>
          <a:p>
            <a:pPr lvl="0"/>
            <a:r>
              <a:rPr lang="nb-NO" dirty="0" smtClean="0"/>
              <a:t>OT/PPT – utredning – opplæring/tilrettelegging</a:t>
            </a:r>
            <a:endParaRPr lang="nb-NO" dirty="0"/>
          </a:p>
          <a:p>
            <a:pPr lvl="0"/>
            <a:r>
              <a:rPr lang="nb-NO" dirty="0"/>
              <a:t>Overgang fra videregående skole til arbeid eller høyere utdanning; hva er størst problem i </a:t>
            </a:r>
            <a:r>
              <a:rPr lang="nb-NO" dirty="0" smtClean="0"/>
              <a:t>overgangen?</a:t>
            </a:r>
          </a:p>
          <a:p>
            <a:pPr lvl="0"/>
            <a:r>
              <a:rPr lang="nb-NO" dirty="0" smtClean="0"/>
              <a:t>Arbeid, inkludering av funksjonshemmede i fylket?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b="1" dirty="0" smtClean="0">
                <a:solidFill>
                  <a:srgbClr val="0070C0"/>
                </a:solidFill>
              </a:rPr>
              <a:t>Maks 3 pr. kulepunkt</a:t>
            </a:r>
            <a:endParaRPr lang="nb-NO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58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>
                <a:solidFill>
                  <a:srgbClr val="0070C0"/>
                </a:solidFill>
              </a:rPr>
              <a:t>Nye Vestland 2020??</a:t>
            </a:r>
            <a:endParaRPr lang="nb-NO" b="1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TT-ordningen </a:t>
            </a:r>
          </a:p>
          <a:p>
            <a:r>
              <a:rPr lang="nb-NO" dirty="0" smtClean="0"/>
              <a:t>Tannhelsetjenester</a:t>
            </a:r>
          </a:p>
          <a:p>
            <a:r>
              <a:rPr lang="nb-NO" dirty="0" smtClean="0"/>
              <a:t> Skolebruksplan – videregående</a:t>
            </a:r>
          </a:p>
          <a:p>
            <a:r>
              <a:rPr lang="nb-NO" dirty="0" smtClean="0"/>
              <a:t>Samferdsel – Skyss – tilgjengelighet? </a:t>
            </a:r>
          </a:p>
          <a:p>
            <a:r>
              <a:rPr lang="nb-NO" dirty="0" smtClean="0"/>
              <a:t>Regionalisering – sentralisering? Positiv/negativt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8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573</Words>
  <Application>Microsoft Office PowerPoint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Verdana</vt:lpstr>
      <vt:lpstr>Office-tema</vt:lpstr>
      <vt:lpstr>Workshop interessepolitikk Bergen 31 januar 2019 Valg 2019 </vt:lpstr>
      <vt:lpstr>Regi som i 2015</vt:lpstr>
      <vt:lpstr>Agenda 2 nivå</vt:lpstr>
      <vt:lpstr>Valg 2019</vt:lpstr>
      <vt:lpstr>Tema: Arbeid-skole-helse</vt:lpstr>
      <vt:lpstr>Skole og utdanning </vt:lpstr>
      <vt:lpstr>Skole -arbeid kommunalt nivå</vt:lpstr>
      <vt:lpstr>Fylkesnivå</vt:lpstr>
      <vt:lpstr>Nye Vestland 2020??</vt:lpstr>
      <vt:lpstr>TT-ordningen </vt:lpstr>
      <vt:lpstr>Kommunalt nivå - BPA</vt:lpstr>
      <vt:lpstr>Helse – og rehablitering</vt:lpstr>
      <vt:lpstr>Kommunalt nivå: Rehabilitering / habilitering</vt:lpstr>
      <vt:lpstr>Åpen post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Jan Gunnar Øvretvedt</dc:creator>
  <cp:lastModifiedBy>resepsjon</cp:lastModifiedBy>
  <cp:revision>29</cp:revision>
  <dcterms:created xsi:type="dcterms:W3CDTF">2014-10-09T15:15:31Z</dcterms:created>
  <dcterms:modified xsi:type="dcterms:W3CDTF">2019-02-11T13:19:28Z</dcterms:modified>
</cp:coreProperties>
</file>