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33"/>
  </p:notesMasterIdLst>
  <p:handoutMasterIdLst>
    <p:handoutMasterId r:id="rId34"/>
  </p:handoutMasterIdLst>
  <p:sldIdLst>
    <p:sldId id="372" r:id="rId2"/>
    <p:sldId id="367" r:id="rId3"/>
    <p:sldId id="368" r:id="rId4"/>
    <p:sldId id="352" r:id="rId5"/>
    <p:sldId id="304" r:id="rId6"/>
    <p:sldId id="264" r:id="rId7"/>
    <p:sldId id="332" r:id="rId8"/>
    <p:sldId id="346" r:id="rId9"/>
    <p:sldId id="345" r:id="rId10"/>
    <p:sldId id="356" r:id="rId11"/>
    <p:sldId id="371" r:id="rId12"/>
    <p:sldId id="323" r:id="rId13"/>
    <p:sldId id="333" r:id="rId14"/>
    <p:sldId id="324" r:id="rId15"/>
    <p:sldId id="334" r:id="rId16"/>
    <p:sldId id="370" r:id="rId17"/>
    <p:sldId id="363" r:id="rId18"/>
    <p:sldId id="364" r:id="rId19"/>
    <p:sldId id="365" r:id="rId20"/>
    <p:sldId id="366" r:id="rId21"/>
    <p:sldId id="265" r:id="rId22"/>
    <p:sldId id="339" r:id="rId23"/>
    <p:sldId id="358" r:id="rId24"/>
    <p:sldId id="359" r:id="rId25"/>
    <p:sldId id="360" r:id="rId26"/>
    <p:sldId id="361" r:id="rId27"/>
    <p:sldId id="362" r:id="rId28"/>
    <p:sldId id="272" r:id="rId29"/>
    <p:sldId id="335" r:id="rId30"/>
    <p:sldId id="276" r:id="rId31"/>
    <p:sldId id="369" r:id="rId32"/>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3" autoAdjust="0"/>
    <p:restoredTop sz="86449" autoAdjust="0"/>
  </p:normalViewPr>
  <p:slideViewPr>
    <p:cSldViewPr>
      <p:cViewPr varScale="1">
        <p:scale>
          <a:sx n="74" d="100"/>
          <a:sy n="74" d="100"/>
        </p:scale>
        <p:origin x="845" y="67"/>
      </p:cViewPr>
      <p:guideLst>
        <p:guide orient="horz" pos="2160"/>
        <p:guide pos="2880"/>
      </p:guideLst>
    </p:cSldViewPr>
  </p:slideViewPr>
  <p:outlineViewPr>
    <p:cViewPr>
      <p:scale>
        <a:sx n="33" d="100"/>
        <a:sy n="33" d="100"/>
      </p:scale>
      <p:origin x="0" y="-293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436" y="-4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4EF00-CC4C-4784-8DFE-1EF3098E8A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77F31E-E3B4-4ED5-A9B6-C1EAB53C68F4}">
      <dgm:prSet/>
      <dgm:spPr/>
      <dgm:t>
        <a:bodyPr/>
        <a:lstStyle/>
        <a:p>
          <a:r>
            <a:rPr lang="nb-NO"/>
            <a:t>Å anerkjenne opplevelser og følelser</a:t>
          </a:r>
          <a:endParaRPr lang="en-US"/>
        </a:p>
      </dgm:t>
    </dgm:pt>
    <dgm:pt modelId="{84175148-CC0A-4999-9642-95CC73B2DD0A}" type="parTrans" cxnId="{66A2935E-82D4-4FEF-8EA1-D92DDD4C4E0C}">
      <dgm:prSet/>
      <dgm:spPr/>
      <dgm:t>
        <a:bodyPr/>
        <a:lstStyle/>
        <a:p>
          <a:endParaRPr lang="en-US"/>
        </a:p>
      </dgm:t>
    </dgm:pt>
    <dgm:pt modelId="{5AE39012-B9CC-4669-8A1F-394E4E742668}" type="sibTrans" cxnId="{66A2935E-82D4-4FEF-8EA1-D92DDD4C4E0C}">
      <dgm:prSet/>
      <dgm:spPr/>
      <dgm:t>
        <a:bodyPr/>
        <a:lstStyle/>
        <a:p>
          <a:endParaRPr lang="en-US"/>
        </a:p>
      </dgm:t>
    </dgm:pt>
    <dgm:pt modelId="{F11635B0-975C-48AF-871D-D8AB979D8CF8}">
      <dgm:prSet/>
      <dgm:spPr/>
      <dgm:t>
        <a:bodyPr/>
        <a:lstStyle/>
        <a:p>
          <a:r>
            <a:rPr lang="nb-NO"/>
            <a:t>Å sortere og utforske følelsemessige opplevelser </a:t>
          </a:r>
          <a:endParaRPr lang="en-US"/>
        </a:p>
      </dgm:t>
    </dgm:pt>
    <dgm:pt modelId="{ED00131F-0649-4AE2-B08F-28BA507206EA}" type="parTrans" cxnId="{D1BD0F84-0D59-4A30-9EE8-7D5FE7CAF618}">
      <dgm:prSet/>
      <dgm:spPr/>
      <dgm:t>
        <a:bodyPr/>
        <a:lstStyle/>
        <a:p>
          <a:endParaRPr lang="en-US"/>
        </a:p>
      </dgm:t>
    </dgm:pt>
    <dgm:pt modelId="{E21E12F8-71F7-4ECE-B0E6-2417C7104B15}" type="sibTrans" cxnId="{D1BD0F84-0D59-4A30-9EE8-7D5FE7CAF618}">
      <dgm:prSet/>
      <dgm:spPr/>
      <dgm:t>
        <a:bodyPr/>
        <a:lstStyle/>
        <a:p>
          <a:endParaRPr lang="en-US"/>
        </a:p>
      </dgm:t>
    </dgm:pt>
    <dgm:pt modelId="{3FEAFF5C-537E-4AC9-B374-A5129BC6B789}">
      <dgm:prSet/>
      <dgm:spPr/>
      <dgm:t>
        <a:bodyPr/>
        <a:lstStyle/>
        <a:p>
          <a:r>
            <a:rPr lang="nb-NO"/>
            <a:t>Å utforske hvilke muligheter som tross alt finnes</a:t>
          </a:r>
          <a:endParaRPr lang="en-US"/>
        </a:p>
      </dgm:t>
    </dgm:pt>
    <dgm:pt modelId="{341E428B-0C0F-4F62-9360-3DF997A21DB7}" type="parTrans" cxnId="{85A161A7-F0A0-4A7E-9381-F3CDAA56B364}">
      <dgm:prSet/>
      <dgm:spPr/>
      <dgm:t>
        <a:bodyPr/>
        <a:lstStyle/>
        <a:p>
          <a:endParaRPr lang="en-US"/>
        </a:p>
      </dgm:t>
    </dgm:pt>
    <dgm:pt modelId="{1B77544C-0D1A-4652-A7A0-C69ABBAE4D7E}" type="sibTrans" cxnId="{85A161A7-F0A0-4A7E-9381-F3CDAA56B364}">
      <dgm:prSet/>
      <dgm:spPr/>
      <dgm:t>
        <a:bodyPr/>
        <a:lstStyle/>
        <a:p>
          <a:endParaRPr lang="en-US"/>
        </a:p>
      </dgm:t>
    </dgm:pt>
    <dgm:pt modelId="{88CA49FC-487F-4AEB-841B-90688F1124AC}">
      <dgm:prSet/>
      <dgm:spPr/>
      <dgm:t>
        <a:bodyPr/>
        <a:lstStyle/>
        <a:p>
          <a:r>
            <a:rPr lang="nb-NO"/>
            <a:t>Å ha fokus på det som er positivt </a:t>
          </a:r>
          <a:endParaRPr lang="en-US"/>
        </a:p>
      </dgm:t>
    </dgm:pt>
    <dgm:pt modelId="{77DCD806-7145-4EC6-8318-A31BC8DFE781}" type="parTrans" cxnId="{48183F06-AD8A-4406-AB5A-676D2F808C64}">
      <dgm:prSet/>
      <dgm:spPr/>
      <dgm:t>
        <a:bodyPr/>
        <a:lstStyle/>
        <a:p>
          <a:endParaRPr lang="en-US"/>
        </a:p>
      </dgm:t>
    </dgm:pt>
    <dgm:pt modelId="{10B8A90B-03BE-4213-AF13-585F1BA60C2A}" type="sibTrans" cxnId="{48183F06-AD8A-4406-AB5A-676D2F808C64}">
      <dgm:prSet/>
      <dgm:spPr/>
      <dgm:t>
        <a:bodyPr/>
        <a:lstStyle/>
        <a:p>
          <a:endParaRPr lang="en-US"/>
        </a:p>
      </dgm:t>
    </dgm:pt>
    <dgm:pt modelId="{0712321E-D7BA-4832-B52F-7CD5DF982060}">
      <dgm:prSet/>
      <dgm:spPr/>
      <dgm:t>
        <a:bodyPr/>
        <a:lstStyle/>
        <a:p>
          <a:r>
            <a:rPr lang="nb-NO"/>
            <a:t>Å bevare håpet</a:t>
          </a:r>
          <a:endParaRPr lang="en-US"/>
        </a:p>
      </dgm:t>
    </dgm:pt>
    <dgm:pt modelId="{66EDF444-77D7-4FC3-B73D-EF72184F0BA2}" type="parTrans" cxnId="{9969D425-DC91-48A8-922C-FA9E00EAE091}">
      <dgm:prSet/>
      <dgm:spPr/>
      <dgm:t>
        <a:bodyPr/>
        <a:lstStyle/>
        <a:p>
          <a:endParaRPr lang="en-US"/>
        </a:p>
      </dgm:t>
    </dgm:pt>
    <dgm:pt modelId="{DECB4D42-E139-4B53-8D8E-0C5D5B9D67A4}" type="sibTrans" cxnId="{9969D425-DC91-48A8-922C-FA9E00EAE091}">
      <dgm:prSet/>
      <dgm:spPr/>
      <dgm:t>
        <a:bodyPr/>
        <a:lstStyle/>
        <a:p>
          <a:endParaRPr lang="en-US"/>
        </a:p>
      </dgm:t>
    </dgm:pt>
    <dgm:pt modelId="{C8F4EA13-BBAC-4B2F-9623-268D11A61ED3}">
      <dgm:prSet/>
      <dgm:spPr/>
      <dgm:t>
        <a:bodyPr/>
        <a:lstStyle/>
        <a:p>
          <a:r>
            <a:rPr lang="nb-NO"/>
            <a:t>Å plassere ansvar der det hører hjemme</a:t>
          </a:r>
          <a:endParaRPr lang="en-US"/>
        </a:p>
      </dgm:t>
    </dgm:pt>
    <dgm:pt modelId="{65B41C87-D5F0-4BEF-BB1E-426B1BD89CD7}" type="parTrans" cxnId="{4F3CA886-4426-4E04-BE8B-2CAC9399F04C}">
      <dgm:prSet/>
      <dgm:spPr/>
      <dgm:t>
        <a:bodyPr/>
        <a:lstStyle/>
        <a:p>
          <a:endParaRPr lang="en-US"/>
        </a:p>
      </dgm:t>
    </dgm:pt>
    <dgm:pt modelId="{BBD36F3F-26FB-45FB-ADD8-A079949DC3ED}" type="sibTrans" cxnId="{4F3CA886-4426-4E04-BE8B-2CAC9399F04C}">
      <dgm:prSet/>
      <dgm:spPr/>
      <dgm:t>
        <a:bodyPr/>
        <a:lstStyle/>
        <a:p>
          <a:endParaRPr lang="en-US"/>
        </a:p>
      </dgm:t>
    </dgm:pt>
    <dgm:pt modelId="{81EECBD6-F5D9-4626-9D8D-51A281598D8A}" type="pres">
      <dgm:prSet presAssocID="{70D4EF00-CC4C-4784-8DFE-1EF3098E8AA7}" presName="linear" presStyleCnt="0">
        <dgm:presLayoutVars>
          <dgm:animLvl val="lvl"/>
          <dgm:resizeHandles val="exact"/>
        </dgm:presLayoutVars>
      </dgm:prSet>
      <dgm:spPr/>
    </dgm:pt>
    <dgm:pt modelId="{3EE4660D-CDA0-4B16-A3D0-0E0CE37B5B80}" type="pres">
      <dgm:prSet presAssocID="{6C77F31E-E3B4-4ED5-A9B6-C1EAB53C68F4}" presName="parentText" presStyleLbl="node1" presStyleIdx="0" presStyleCnt="6">
        <dgm:presLayoutVars>
          <dgm:chMax val="0"/>
          <dgm:bulletEnabled val="1"/>
        </dgm:presLayoutVars>
      </dgm:prSet>
      <dgm:spPr/>
    </dgm:pt>
    <dgm:pt modelId="{61540D7C-6DAC-49DB-AF61-E5A54D8030BF}" type="pres">
      <dgm:prSet presAssocID="{5AE39012-B9CC-4669-8A1F-394E4E742668}" presName="spacer" presStyleCnt="0"/>
      <dgm:spPr/>
    </dgm:pt>
    <dgm:pt modelId="{75F0E75D-DA66-4B5A-B567-859C84DB5DFC}" type="pres">
      <dgm:prSet presAssocID="{F11635B0-975C-48AF-871D-D8AB979D8CF8}" presName="parentText" presStyleLbl="node1" presStyleIdx="1" presStyleCnt="6">
        <dgm:presLayoutVars>
          <dgm:chMax val="0"/>
          <dgm:bulletEnabled val="1"/>
        </dgm:presLayoutVars>
      </dgm:prSet>
      <dgm:spPr/>
    </dgm:pt>
    <dgm:pt modelId="{02CE1BEF-1A69-4409-8461-9A75070FE819}" type="pres">
      <dgm:prSet presAssocID="{E21E12F8-71F7-4ECE-B0E6-2417C7104B15}" presName="spacer" presStyleCnt="0"/>
      <dgm:spPr/>
    </dgm:pt>
    <dgm:pt modelId="{108D2F7B-7627-45EE-9EB0-9D9E452851B4}" type="pres">
      <dgm:prSet presAssocID="{3FEAFF5C-537E-4AC9-B374-A5129BC6B789}" presName="parentText" presStyleLbl="node1" presStyleIdx="2" presStyleCnt="6">
        <dgm:presLayoutVars>
          <dgm:chMax val="0"/>
          <dgm:bulletEnabled val="1"/>
        </dgm:presLayoutVars>
      </dgm:prSet>
      <dgm:spPr/>
    </dgm:pt>
    <dgm:pt modelId="{1FD1055D-CABF-4B65-98C0-9CC4F4AD04EC}" type="pres">
      <dgm:prSet presAssocID="{1B77544C-0D1A-4652-A7A0-C69ABBAE4D7E}" presName="spacer" presStyleCnt="0"/>
      <dgm:spPr/>
    </dgm:pt>
    <dgm:pt modelId="{3FF8C0B4-6A4B-49D1-B1AA-0F2522C684CC}" type="pres">
      <dgm:prSet presAssocID="{88CA49FC-487F-4AEB-841B-90688F1124AC}" presName="parentText" presStyleLbl="node1" presStyleIdx="3" presStyleCnt="6">
        <dgm:presLayoutVars>
          <dgm:chMax val="0"/>
          <dgm:bulletEnabled val="1"/>
        </dgm:presLayoutVars>
      </dgm:prSet>
      <dgm:spPr/>
    </dgm:pt>
    <dgm:pt modelId="{CF84E113-06FA-4CA5-91CB-7BDD69EACB73}" type="pres">
      <dgm:prSet presAssocID="{10B8A90B-03BE-4213-AF13-585F1BA60C2A}" presName="spacer" presStyleCnt="0"/>
      <dgm:spPr/>
    </dgm:pt>
    <dgm:pt modelId="{BB743010-4B01-4693-B5F4-984CA5A46093}" type="pres">
      <dgm:prSet presAssocID="{0712321E-D7BA-4832-B52F-7CD5DF982060}" presName="parentText" presStyleLbl="node1" presStyleIdx="4" presStyleCnt="6">
        <dgm:presLayoutVars>
          <dgm:chMax val="0"/>
          <dgm:bulletEnabled val="1"/>
        </dgm:presLayoutVars>
      </dgm:prSet>
      <dgm:spPr/>
    </dgm:pt>
    <dgm:pt modelId="{87B61565-62DB-4086-8614-B115682AF3F2}" type="pres">
      <dgm:prSet presAssocID="{DECB4D42-E139-4B53-8D8E-0C5D5B9D67A4}" presName="spacer" presStyleCnt="0"/>
      <dgm:spPr/>
    </dgm:pt>
    <dgm:pt modelId="{495166A8-DABC-4FB2-A6CC-0EB84BEEF969}" type="pres">
      <dgm:prSet presAssocID="{C8F4EA13-BBAC-4B2F-9623-268D11A61ED3}" presName="parentText" presStyleLbl="node1" presStyleIdx="5" presStyleCnt="6">
        <dgm:presLayoutVars>
          <dgm:chMax val="0"/>
          <dgm:bulletEnabled val="1"/>
        </dgm:presLayoutVars>
      </dgm:prSet>
      <dgm:spPr/>
    </dgm:pt>
  </dgm:ptLst>
  <dgm:cxnLst>
    <dgm:cxn modelId="{48183F06-AD8A-4406-AB5A-676D2F808C64}" srcId="{70D4EF00-CC4C-4784-8DFE-1EF3098E8AA7}" destId="{88CA49FC-487F-4AEB-841B-90688F1124AC}" srcOrd="3" destOrd="0" parTransId="{77DCD806-7145-4EC6-8318-A31BC8DFE781}" sibTransId="{10B8A90B-03BE-4213-AF13-585F1BA60C2A}"/>
    <dgm:cxn modelId="{6EF5500D-37D7-4358-8A07-F0A3C40D1206}" type="presOf" srcId="{F11635B0-975C-48AF-871D-D8AB979D8CF8}" destId="{75F0E75D-DA66-4B5A-B567-859C84DB5DFC}" srcOrd="0" destOrd="0" presId="urn:microsoft.com/office/officeart/2005/8/layout/vList2"/>
    <dgm:cxn modelId="{E722B213-7E7D-4C51-A681-A7C3B5EE58E4}" type="presOf" srcId="{C8F4EA13-BBAC-4B2F-9623-268D11A61ED3}" destId="{495166A8-DABC-4FB2-A6CC-0EB84BEEF969}" srcOrd="0" destOrd="0" presId="urn:microsoft.com/office/officeart/2005/8/layout/vList2"/>
    <dgm:cxn modelId="{73258316-FBB6-4E91-BDC9-47995B6360FA}" type="presOf" srcId="{88CA49FC-487F-4AEB-841B-90688F1124AC}" destId="{3FF8C0B4-6A4B-49D1-B1AA-0F2522C684CC}" srcOrd="0" destOrd="0" presId="urn:microsoft.com/office/officeart/2005/8/layout/vList2"/>
    <dgm:cxn modelId="{9969D425-DC91-48A8-922C-FA9E00EAE091}" srcId="{70D4EF00-CC4C-4784-8DFE-1EF3098E8AA7}" destId="{0712321E-D7BA-4832-B52F-7CD5DF982060}" srcOrd="4" destOrd="0" parTransId="{66EDF444-77D7-4FC3-B73D-EF72184F0BA2}" sibTransId="{DECB4D42-E139-4B53-8D8E-0C5D5B9D67A4}"/>
    <dgm:cxn modelId="{16BDDF40-8367-4A36-B821-B249119D4D5B}" type="presOf" srcId="{0712321E-D7BA-4832-B52F-7CD5DF982060}" destId="{BB743010-4B01-4693-B5F4-984CA5A46093}" srcOrd="0" destOrd="0" presId="urn:microsoft.com/office/officeart/2005/8/layout/vList2"/>
    <dgm:cxn modelId="{66A2935E-82D4-4FEF-8EA1-D92DDD4C4E0C}" srcId="{70D4EF00-CC4C-4784-8DFE-1EF3098E8AA7}" destId="{6C77F31E-E3B4-4ED5-A9B6-C1EAB53C68F4}" srcOrd="0" destOrd="0" parTransId="{84175148-CC0A-4999-9642-95CC73B2DD0A}" sibTransId="{5AE39012-B9CC-4669-8A1F-394E4E742668}"/>
    <dgm:cxn modelId="{681B1A43-F789-4254-8A50-9008305DD25F}" type="presOf" srcId="{70D4EF00-CC4C-4784-8DFE-1EF3098E8AA7}" destId="{81EECBD6-F5D9-4626-9D8D-51A281598D8A}" srcOrd="0" destOrd="0" presId="urn:microsoft.com/office/officeart/2005/8/layout/vList2"/>
    <dgm:cxn modelId="{3B0CA779-C743-4B1C-8A47-7DE6D785231B}" type="presOf" srcId="{3FEAFF5C-537E-4AC9-B374-A5129BC6B789}" destId="{108D2F7B-7627-45EE-9EB0-9D9E452851B4}" srcOrd="0" destOrd="0" presId="urn:microsoft.com/office/officeart/2005/8/layout/vList2"/>
    <dgm:cxn modelId="{D1BD0F84-0D59-4A30-9EE8-7D5FE7CAF618}" srcId="{70D4EF00-CC4C-4784-8DFE-1EF3098E8AA7}" destId="{F11635B0-975C-48AF-871D-D8AB979D8CF8}" srcOrd="1" destOrd="0" parTransId="{ED00131F-0649-4AE2-B08F-28BA507206EA}" sibTransId="{E21E12F8-71F7-4ECE-B0E6-2417C7104B15}"/>
    <dgm:cxn modelId="{4F3CA886-4426-4E04-BE8B-2CAC9399F04C}" srcId="{70D4EF00-CC4C-4784-8DFE-1EF3098E8AA7}" destId="{C8F4EA13-BBAC-4B2F-9623-268D11A61ED3}" srcOrd="5" destOrd="0" parTransId="{65B41C87-D5F0-4BEF-BB1E-426B1BD89CD7}" sibTransId="{BBD36F3F-26FB-45FB-ADD8-A079949DC3ED}"/>
    <dgm:cxn modelId="{85A161A7-F0A0-4A7E-9381-F3CDAA56B364}" srcId="{70D4EF00-CC4C-4784-8DFE-1EF3098E8AA7}" destId="{3FEAFF5C-537E-4AC9-B374-A5129BC6B789}" srcOrd="2" destOrd="0" parTransId="{341E428B-0C0F-4F62-9360-3DF997A21DB7}" sibTransId="{1B77544C-0D1A-4652-A7A0-C69ABBAE4D7E}"/>
    <dgm:cxn modelId="{AD0D39C7-C2A3-43DD-822F-FECEA39AAD4D}" type="presOf" srcId="{6C77F31E-E3B4-4ED5-A9B6-C1EAB53C68F4}" destId="{3EE4660D-CDA0-4B16-A3D0-0E0CE37B5B80}" srcOrd="0" destOrd="0" presId="urn:microsoft.com/office/officeart/2005/8/layout/vList2"/>
    <dgm:cxn modelId="{DBF38508-7FFA-4AAC-BCDD-A6ED294C682B}" type="presParOf" srcId="{81EECBD6-F5D9-4626-9D8D-51A281598D8A}" destId="{3EE4660D-CDA0-4B16-A3D0-0E0CE37B5B80}" srcOrd="0" destOrd="0" presId="urn:microsoft.com/office/officeart/2005/8/layout/vList2"/>
    <dgm:cxn modelId="{2F5FB7E1-DB05-4A82-A70B-5F7A4BCDBCE9}" type="presParOf" srcId="{81EECBD6-F5D9-4626-9D8D-51A281598D8A}" destId="{61540D7C-6DAC-49DB-AF61-E5A54D8030BF}" srcOrd="1" destOrd="0" presId="urn:microsoft.com/office/officeart/2005/8/layout/vList2"/>
    <dgm:cxn modelId="{1DCDF9B4-CD42-4BFE-8498-1C6047E47262}" type="presParOf" srcId="{81EECBD6-F5D9-4626-9D8D-51A281598D8A}" destId="{75F0E75D-DA66-4B5A-B567-859C84DB5DFC}" srcOrd="2" destOrd="0" presId="urn:microsoft.com/office/officeart/2005/8/layout/vList2"/>
    <dgm:cxn modelId="{A1FD34D0-C100-4762-AF89-197EF3C99921}" type="presParOf" srcId="{81EECBD6-F5D9-4626-9D8D-51A281598D8A}" destId="{02CE1BEF-1A69-4409-8461-9A75070FE819}" srcOrd="3" destOrd="0" presId="urn:microsoft.com/office/officeart/2005/8/layout/vList2"/>
    <dgm:cxn modelId="{6B10CD7B-BD16-42FD-970F-FD5269C73643}" type="presParOf" srcId="{81EECBD6-F5D9-4626-9D8D-51A281598D8A}" destId="{108D2F7B-7627-45EE-9EB0-9D9E452851B4}" srcOrd="4" destOrd="0" presId="urn:microsoft.com/office/officeart/2005/8/layout/vList2"/>
    <dgm:cxn modelId="{577EA101-8B3C-4432-B2AD-1A73AA282272}" type="presParOf" srcId="{81EECBD6-F5D9-4626-9D8D-51A281598D8A}" destId="{1FD1055D-CABF-4B65-98C0-9CC4F4AD04EC}" srcOrd="5" destOrd="0" presId="urn:microsoft.com/office/officeart/2005/8/layout/vList2"/>
    <dgm:cxn modelId="{AD136A27-AB3F-4948-9262-15EBCA83CF8F}" type="presParOf" srcId="{81EECBD6-F5D9-4626-9D8D-51A281598D8A}" destId="{3FF8C0B4-6A4B-49D1-B1AA-0F2522C684CC}" srcOrd="6" destOrd="0" presId="urn:microsoft.com/office/officeart/2005/8/layout/vList2"/>
    <dgm:cxn modelId="{98CDDEA3-AFB6-4B89-B652-EB850AC6F2F7}" type="presParOf" srcId="{81EECBD6-F5D9-4626-9D8D-51A281598D8A}" destId="{CF84E113-06FA-4CA5-91CB-7BDD69EACB73}" srcOrd="7" destOrd="0" presId="urn:microsoft.com/office/officeart/2005/8/layout/vList2"/>
    <dgm:cxn modelId="{C0D47E10-E933-4E90-8468-90735DE6C557}" type="presParOf" srcId="{81EECBD6-F5D9-4626-9D8D-51A281598D8A}" destId="{BB743010-4B01-4693-B5F4-984CA5A46093}" srcOrd="8" destOrd="0" presId="urn:microsoft.com/office/officeart/2005/8/layout/vList2"/>
    <dgm:cxn modelId="{EDEF871C-61DE-4368-B877-E37B1901A301}" type="presParOf" srcId="{81EECBD6-F5D9-4626-9D8D-51A281598D8A}" destId="{87B61565-62DB-4086-8614-B115682AF3F2}" srcOrd="9" destOrd="0" presId="urn:microsoft.com/office/officeart/2005/8/layout/vList2"/>
    <dgm:cxn modelId="{76ED2322-2737-4626-AC5F-32D8504CE3D3}" type="presParOf" srcId="{81EECBD6-F5D9-4626-9D8D-51A281598D8A}" destId="{495166A8-DABC-4FB2-A6CC-0EB84BEEF96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5838F9-F0DC-419F-8676-2B3EF10B5B3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25259DA-EEEA-440E-A9F6-A14AD490671C}">
      <dgm:prSet/>
      <dgm:spPr/>
      <dgm:t>
        <a:bodyPr/>
        <a:lstStyle/>
        <a:p>
          <a:r>
            <a:rPr lang="nb-NO"/>
            <a:t>Likeverdighet </a:t>
          </a:r>
          <a:endParaRPr lang="en-US"/>
        </a:p>
      </dgm:t>
    </dgm:pt>
    <dgm:pt modelId="{8863188B-BB2A-41EE-BAD1-C68B706E8C08}" type="parTrans" cxnId="{6AC1A795-5349-49FC-86DF-D3870B60F239}">
      <dgm:prSet/>
      <dgm:spPr/>
      <dgm:t>
        <a:bodyPr/>
        <a:lstStyle/>
        <a:p>
          <a:endParaRPr lang="en-US"/>
        </a:p>
      </dgm:t>
    </dgm:pt>
    <dgm:pt modelId="{F87F2A76-4A6B-44C2-9AAD-D7277F534B40}" type="sibTrans" cxnId="{6AC1A795-5349-49FC-86DF-D3870B60F239}">
      <dgm:prSet/>
      <dgm:spPr/>
      <dgm:t>
        <a:bodyPr/>
        <a:lstStyle/>
        <a:p>
          <a:endParaRPr lang="en-US"/>
        </a:p>
      </dgm:t>
    </dgm:pt>
    <dgm:pt modelId="{914ECAD8-33F5-4DDA-90C8-60D06C5E6B77}">
      <dgm:prSet/>
      <dgm:spPr/>
      <dgm:t>
        <a:bodyPr/>
        <a:lstStyle/>
        <a:p>
          <a:r>
            <a:rPr lang="nb-NO"/>
            <a:t>Brukerperspektivet styrer forståelsen</a:t>
          </a:r>
          <a:endParaRPr lang="en-US"/>
        </a:p>
      </dgm:t>
    </dgm:pt>
    <dgm:pt modelId="{B4655FE8-D7C7-44F0-9B5F-50F9017F2D51}" type="parTrans" cxnId="{A456D3AE-1BCC-4BC1-B87D-C5244D0074F2}">
      <dgm:prSet/>
      <dgm:spPr/>
      <dgm:t>
        <a:bodyPr/>
        <a:lstStyle/>
        <a:p>
          <a:endParaRPr lang="en-US"/>
        </a:p>
      </dgm:t>
    </dgm:pt>
    <dgm:pt modelId="{075710DF-E0A3-429D-848A-3557415E71E6}" type="sibTrans" cxnId="{A456D3AE-1BCC-4BC1-B87D-C5244D0074F2}">
      <dgm:prSet/>
      <dgm:spPr/>
      <dgm:t>
        <a:bodyPr/>
        <a:lstStyle/>
        <a:p>
          <a:endParaRPr lang="en-US"/>
        </a:p>
      </dgm:t>
    </dgm:pt>
    <dgm:pt modelId="{D607A789-584D-4014-B0B1-BAF62B4E2936}">
      <dgm:prSet/>
      <dgm:spPr/>
      <dgm:t>
        <a:bodyPr/>
        <a:lstStyle/>
        <a:p>
          <a:r>
            <a:rPr lang="nb-NO"/>
            <a:t>Anerkjennende</a:t>
          </a:r>
          <a:endParaRPr lang="en-US"/>
        </a:p>
      </dgm:t>
    </dgm:pt>
    <dgm:pt modelId="{197A1FF5-02AD-456F-94AA-94EB03F20E39}" type="parTrans" cxnId="{80979AE0-036F-4F72-8665-997F77EE4F7F}">
      <dgm:prSet/>
      <dgm:spPr/>
      <dgm:t>
        <a:bodyPr/>
        <a:lstStyle/>
        <a:p>
          <a:endParaRPr lang="en-US"/>
        </a:p>
      </dgm:t>
    </dgm:pt>
    <dgm:pt modelId="{D9CEA035-DBD5-4C56-AA2B-8327909AA65C}" type="sibTrans" cxnId="{80979AE0-036F-4F72-8665-997F77EE4F7F}">
      <dgm:prSet/>
      <dgm:spPr/>
      <dgm:t>
        <a:bodyPr/>
        <a:lstStyle/>
        <a:p>
          <a:endParaRPr lang="en-US"/>
        </a:p>
      </dgm:t>
    </dgm:pt>
    <dgm:pt modelId="{2ED90A3C-ABDF-4CF7-BD3B-9B7BB17BFE8F}">
      <dgm:prSet/>
      <dgm:spPr/>
      <dgm:t>
        <a:bodyPr/>
        <a:lstStyle/>
        <a:p>
          <a:r>
            <a:rPr lang="nb-NO"/>
            <a:t>Situasjonsforståelse</a:t>
          </a:r>
          <a:endParaRPr lang="en-US"/>
        </a:p>
      </dgm:t>
    </dgm:pt>
    <dgm:pt modelId="{13442D43-B164-4D1E-AB47-3106E50798C4}" type="parTrans" cxnId="{5431303F-27DC-4C26-BE87-170CBBAB2D1C}">
      <dgm:prSet/>
      <dgm:spPr/>
      <dgm:t>
        <a:bodyPr/>
        <a:lstStyle/>
        <a:p>
          <a:endParaRPr lang="en-US"/>
        </a:p>
      </dgm:t>
    </dgm:pt>
    <dgm:pt modelId="{C6438B8A-4EA2-4FEA-B51C-15625DAB11A7}" type="sibTrans" cxnId="{5431303F-27DC-4C26-BE87-170CBBAB2D1C}">
      <dgm:prSet/>
      <dgm:spPr/>
      <dgm:t>
        <a:bodyPr/>
        <a:lstStyle/>
        <a:p>
          <a:endParaRPr lang="en-US"/>
        </a:p>
      </dgm:t>
    </dgm:pt>
    <dgm:pt modelId="{D68C2DAD-A65E-40CC-AF97-29B0EF125926}" type="pres">
      <dgm:prSet presAssocID="{595838F9-F0DC-419F-8676-2B3EF10B5B35}" presName="diagram" presStyleCnt="0">
        <dgm:presLayoutVars>
          <dgm:dir/>
          <dgm:resizeHandles val="exact"/>
        </dgm:presLayoutVars>
      </dgm:prSet>
      <dgm:spPr/>
    </dgm:pt>
    <dgm:pt modelId="{14B7CB8F-6814-4293-9030-B487AA622D5A}" type="pres">
      <dgm:prSet presAssocID="{C25259DA-EEEA-440E-A9F6-A14AD490671C}" presName="node" presStyleLbl="node1" presStyleIdx="0" presStyleCnt="4">
        <dgm:presLayoutVars>
          <dgm:bulletEnabled val="1"/>
        </dgm:presLayoutVars>
      </dgm:prSet>
      <dgm:spPr/>
    </dgm:pt>
    <dgm:pt modelId="{494FA694-EBF6-4913-B86D-208ADCD8F0DE}" type="pres">
      <dgm:prSet presAssocID="{F87F2A76-4A6B-44C2-9AAD-D7277F534B40}" presName="sibTrans" presStyleCnt="0"/>
      <dgm:spPr/>
    </dgm:pt>
    <dgm:pt modelId="{193CCBB7-DBD9-4A93-BB0A-647CD67D0070}" type="pres">
      <dgm:prSet presAssocID="{914ECAD8-33F5-4DDA-90C8-60D06C5E6B77}" presName="node" presStyleLbl="node1" presStyleIdx="1" presStyleCnt="4">
        <dgm:presLayoutVars>
          <dgm:bulletEnabled val="1"/>
        </dgm:presLayoutVars>
      </dgm:prSet>
      <dgm:spPr/>
    </dgm:pt>
    <dgm:pt modelId="{AF848BF3-7743-486C-8159-3E7060BFB291}" type="pres">
      <dgm:prSet presAssocID="{075710DF-E0A3-429D-848A-3557415E71E6}" presName="sibTrans" presStyleCnt="0"/>
      <dgm:spPr/>
    </dgm:pt>
    <dgm:pt modelId="{9E62F6E9-C975-4760-8DBA-1B513AB6BCA6}" type="pres">
      <dgm:prSet presAssocID="{D607A789-584D-4014-B0B1-BAF62B4E2936}" presName="node" presStyleLbl="node1" presStyleIdx="2" presStyleCnt="4">
        <dgm:presLayoutVars>
          <dgm:bulletEnabled val="1"/>
        </dgm:presLayoutVars>
      </dgm:prSet>
      <dgm:spPr/>
    </dgm:pt>
    <dgm:pt modelId="{AB229E15-11D7-47F4-8B40-B79C1F5FDD1C}" type="pres">
      <dgm:prSet presAssocID="{D9CEA035-DBD5-4C56-AA2B-8327909AA65C}" presName="sibTrans" presStyleCnt="0"/>
      <dgm:spPr/>
    </dgm:pt>
    <dgm:pt modelId="{CD8A6948-CC80-47E0-B43D-FF7B1C63BCE2}" type="pres">
      <dgm:prSet presAssocID="{2ED90A3C-ABDF-4CF7-BD3B-9B7BB17BFE8F}" presName="node" presStyleLbl="node1" presStyleIdx="3" presStyleCnt="4">
        <dgm:presLayoutVars>
          <dgm:bulletEnabled val="1"/>
        </dgm:presLayoutVars>
      </dgm:prSet>
      <dgm:spPr/>
    </dgm:pt>
  </dgm:ptLst>
  <dgm:cxnLst>
    <dgm:cxn modelId="{5AF9EC28-7B70-4844-B762-7CA1098B6D99}" type="presOf" srcId="{D607A789-584D-4014-B0B1-BAF62B4E2936}" destId="{9E62F6E9-C975-4760-8DBA-1B513AB6BCA6}" srcOrd="0" destOrd="0" presId="urn:microsoft.com/office/officeart/2005/8/layout/default"/>
    <dgm:cxn modelId="{5431303F-27DC-4C26-BE87-170CBBAB2D1C}" srcId="{595838F9-F0DC-419F-8676-2B3EF10B5B35}" destId="{2ED90A3C-ABDF-4CF7-BD3B-9B7BB17BFE8F}" srcOrd="3" destOrd="0" parTransId="{13442D43-B164-4D1E-AB47-3106E50798C4}" sibTransId="{C6438B8A-4EA2-4FEA-B51C-15625DAB11A7}"/>
    <dgm:cxn modelId="{E17CA155-38C6-4429-BE8C-249C8A124D2A}" type="presOf" srcId="{C25259DA-EEEA-440E-A9F6-A14AD490671C}" destId="{14B7CB8F-6814-4293-9030-B487AA622D5A}" srcOrd="0" destOrd="0" presId="urn:microsoft.com/office/officeart/2005/8/layout/default"/>
    <dgm:cxn modelId="{C0D7EF56-DC61-4AB4-98C6-78C63196B249}" type="presOf" srcId="{595838F9-F0DC-419F-8676-2B3EF10B5B35}" destId="{D68C2DAD-A65E-40CC-AF97-29B0EF125926}" srcOrd="0" destOrd="0" presId="urn:microsoft.com/office/officeart/2005/8/layout/default"/>
    <dgm:cxn modelId="{6AC1A795-5349-49FC-86DF-D3870B60F239}" srcId="{595838F9-F0DC-419F-8676-2B3EF10B5B35}" destId="{C25259DA-EEEA-440E-A9F6-A14AD490671C}" srcOrd="0" destOrd="0" parTransId="{8863188B-BB2A-41EE-BAD1-C68B706E8C08}" sibTransId="{F87F2A76-4A6B-44C2-9AAD-D7277F534B40}"/>
    <dgm:cxn modelId="{A456D3AE-1BCC-4BC1-B87D-C5244D0074F2}" srcId="{595838F9-F0DC-419F-8676-2B3EF10B5B35}" destId="{914ECAD8-33F5-4DDA-90C8-60D06C5E6B77}" srcOrd="1" destOrd="0" parTransId="{B4655FE8-D7C7-44F0-9B5F-50F9017F2D51}" sibTransId="{075710DF-E0A3-429D-848A-3557415E71E6}"/>
    <dgm:cxn modelId="{F19FC3B0-7761-4784-B658-FEAAC6D71BF3}" type="presOf" srcId="{914ECAD8-33F5-4DDA-90C8-60D06C5E6B77}" destId="{193CCBB7-DBD9-4A93-BB0A-647CD67D0070}" srcOrd="0" destOrd="0" presId="urn:microsoft.com/office/officeart/2005/8/layout/default"/>
    <dgm:cxn modelId="{80979AE0-036F-4F72-8665-997F77EE4F7F}" srcId="{595838F9-F0DC-419F-8676-2B3EF10B5B35}" destId="{D607A789-584D-4014-B0B1-BAF62B4E2936}" srcOrd="2" destOrd="0" parTransId="{197A1FF5-02AD-456F-94AA-94EB03F20E39}" sibTransId="{D9CEA035-DBD5-4C56-AA2B-8327909AA65C}"/>
    <dgm:cxn modelId="{F43BE6FF-657B-4E57-89E5-D88CA20E4500}" type="presOf" srcId="{2ED90A3C-ABDF-4CF7-BD3B-9B7BB17BFE8F}" destId="{CD8A6948-CC80-47E0-B43D-FF7B1C63BCE2}" srcOrd="0" destOrd="0" presId="urn:microsoft.com/office/officeart/2005/8/layout/default"/>
    <dgm:cxn modelId="{7200A1DB-F737-4335-B74A-A98A499B2CEE}" type="presParOf" srcId="{D68C2DAD-A65E-40CC-AF97-29B0EF125926}" destId="{14B7CB8F-6814-4293-9030-B487AA622D5A}" srcOrd="0" destOrd="0" presId="urn:microsoft.com/office/officeart/2005/8/layout/default"/>
    <dgm:cxn modelId="{E8789617-63C4-4B03-BEAD-A8F2051E82EB}" type="presParOf" srcId="{D68C2DAD-A65E-40CC-AF97-29B0EF125926}" destId="{494FA694-EBF6-4913-B86D-208ADCD8F0DE}" srcOrd="1" destOrd="0" presId="urn:microsoft.com/office/officeart/2005/8/layout/default"/>
    <dgm:cxn modelId="{B90DCED4-1A76-46BA-A019-842D1DB7344A}" type="presParOf" srcId="{D68C2DAD-A65E-40CC-AF97-29B0EF125926}" destId="{193CCBB7-DBD9-4A93-BB0A-647CD67D0070}" srcOrd="2" destOrd="0" presId="urn:microsoft.com/office/officeart/2005/8/layout/default"/>
    <dgm:cxn modelId="{B9809B4F-4FCD-40D4-8F53-B85BD79AA4E3}" type="presParOf" srcId="{D68C2DAD-A65E-40CC-AF97-29B0EF125926}" destId="{AF848BF3-7743-486C-8159-3E7060BFB291}" srcOrd="3" destOrd="0" presId="urn:microsoft.com/office/officeart/2005/8/layout/default"/>
    <dgm:cxn modelId="{92A519F0-6C89-4D3A-AA53-8B6516DBFFC6}" type="presParOf" srcId="{D68C2DAD-A65E-40CC-AF97-29B0EF125926}" destId="{9E62F6E9-C975-4760-8DBA-1B513AB6BCA6}" srcOrd="4" destOrd="0" presId="urn:microsoft.com/office/officeart/2005/8/layout/default"/>
    <dgm:cxn modelId="{891836E7-D6BA-4E36-A781-404F8B186C8C}" type="presParOf" srcId="{D68C2DAD-A65E-40CC-AF97-29B0EF125926}" destId="{AB229E15-11D7-47F4-8B40-B79C1F5FDD1C}" srcOrd="5" destOrd="0" presId="urn:microsoft.com/office/officeart/2005/8/layout/default"/>
    <dgm:cxn modelId="{1D3F4EF9-FC28-4DB8-B986-60C689447C1A}" type="presParOf" srcId="{D68C2DAD-A65E-40CC-AF97-29B0EF125926}" destId="{CD8A6948-CC80-47E0-B43D-FF7B1C63BCE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4660D-CDA0-4B16-A3D0-0E0CE37B5B80}">
      <dsp:nvSpPr>
        <dsp:cNvPr id="0" name=""/>
        <dsp:cNvSpPr/>
      </dsp:nvSpPr>
      <dsp:spPr>
        <a:xfrm>
          <a:off x="0" y="98459"/>
          <a:ext cx="469773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anerkjenne opplevelser og følelser</a:t>
          </a:r>
          <a:endParaRPr lang="en-US" sz="2100" kern="1200"/>
        </a:p>
      </dsp:txBody>
      <dsp:txXfrm>
        <a:off x="40724" y="139183"/>
        <a:ext cx="4616282" cy="752780"/>
      </dsp:txXfrm>
    </dsp:sp>
    <dsp:sp modelId="{75F0E75D-DA66-4B5A-B567-859C84DB5DFC}">
      <dsp:nvSpPr>
        <dsp:cNvPr id="0" name=""/>
        <dsp:cNvSpPr/>
      </dsp:nvSpPr>
      <dsp:spPr>
        <a:xfrm>
          <a:off x="0" y="993167"/>
          <a:ext cx="4697730" cy="8342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sortere og utforske følelsemessige opplevelser </a:t>
          </a:r>
          <a:endParaRPr lang="en-US" sz="2100" kern="1200"/>
        </a:p>
      </dsp:txBody>
      <dsp:txXfrm>
        <a:off x="40724" y="1033891"/>
        <a:ext cx="4616282" cy="752780"/>
      </dsp:txXfrm>
    </dsp:sp>
    <dsp:sp modelId="{108D2F7B-7627-45EE-9EB0-9D9E452851B4}">
      <dsp:nvSpPr>
        <dsp:cNvPr id="0" name=""/>
        <dsp:cNvSpPr/>
      </dsp:nvSpPr>
      <dsp:spPr>
        <a:xfrm>
          <a:off x="0" y="1887875"/>
          <a:ext cx="4697730" cy="8342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utforske hvilke muligheter som tross alt finnes</a:t>
          </a:r>
          <a:endParaRPr lang="en-US" sz="2100" kern="1200"/>
        </a:p>
      </dsp:txBody>
      <dsp:txXfrm>
        <a:off x="40724" y="1928599"/>
        <a:ext cx="4616282" cy="752780"/>
      </dsp:txXfrm>
    </dsp:sp>
    <dsp:sp modelId="{3FF8C0B4-6A4B-49D1-B1AA-0F2522C684CC}">
      <dsp:nvSpPr>
        <dsp:cNvPr id="0" name=""/>
        <dsp:cNvSpPr/>
      </dsp:nvSpPr>
      <dsp:spPr>
        <a:xfrm>
          <a:off x="0" y="2782584"/>
          <a:ext cx="4697730" cy="8342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ha fokus på det som er positivt </a:t>
          </a:r>
          <a:endParaRPr lang="en-US" sz="2100" kern="1200"/>
        </a:p>
      </dsp:txBody>
      <dsp:txXfrm>
        <a:off x="40724" y="2823308"/>
        <a:ext cx="4616282" cy="752780"/>
      </dsp:txXfrm>
    </dsp:sp>
    <dsp:sp modelId="{BB743010-4B01-4693-B5F4-984CA5A46093}">
      <dsp:nvSpPr>
        <dsp:cNvPr id="0" name=""/>
        <dsp:cNvSpPr/>
      </dsp:nvSpPr>
      <dsp:spPr>
        <a:xfrm>
          <a:off x="0" y="3677292"/>
          <a:ext cx="4697730" cy="8342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bevare håpet</a:t>
          </a:r>
          <a:endParaRPr lang="en-US" sz="2100" kern="1200"/>
        </a:p>
      </dsp:txBody>
      <dsp:txXfrm>
        <a:off x="40724" y="3718016"/>
        <a:ext cx="4616282" cy="752780"/>
      </dsp:txXfrm>
    </dsp:sp>
    <dsp:sp modelId="{495166A8-DABC-4FB2-A6CC-0EB84BEEF969}">
      <dsp:nvSpPr>
        <dsp:cNvPr id="0" name=""/>
        <dsp:cNvSpPr/>
      </dsp:nvSpPr>
      <dsp:spPr>
        <a:xfrm>
          <a:off x="0" y="4572000"/>
          <a:ext cx="4697730" cy="834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Å plassere ansvar der det hører hjemme</a:t>
          </a:r>
          <a:endParaRPr lang="en-US" sz="2100" kern="1200"/>
        </a:p>
      </dsp:txBody>
      <dsp:txXfrm>
        <a:off x="40724" y="4612724"/>
        <a:ext cx="4616282"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7CB8F-6814-4293-9030-B487AA622D5A}">
      <dsp:nvSpPr>
        <dsp:cNvPr id="0" name=""/>
        <dsp:cNvSpPr/>
      </dsp:nvSpPr>
      <dsp:spPr>
        <a:xfrm>
          <a:off x="715337"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Likeverdighet </a:t>
          </a:r>
          <a:endParaRPr lang="en-US" sz="2900" kern="1200"/>
        </a:p>
      </dsp:txBody>
      <dsp:txXfrm>
        <a:off x="715337" y="2413"/>
        <a:ext cx="3221521" cy="1932912"/>
      </dsp:txXfrm>
    </dsp:sp>
    <dsp:sp modelId="{193CCBB7-DBD9-4A93-BB0A-647CD67D0070}">
      <dsp:nvSpPr>
        <dsp:cNvPr id="0" name=""/>
        <dsp:cNvSpPr/>
      </dsp:nvSpPr>
      <dsp:spPr>
        <a:xfrm>
          <a:off x="4259011"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Brukerperspektivet styrer forståelsen</a:t>
          </a:r>
          <a:endParaRPr lang="en-US" sz="2900" kern="1200"/>
        </a:p>
      </dsp:txBody>
      <dsp:txXfrm>
        <a:off x="4259011" y="2413"/>
        <a:ext cx="3221521" cy="1932912"/>
      </dsp:txXfrm>
    </dsp:sp>
    <dsp:sp modelId="{9E62F6E9-C975-4760-8DBA-1B513AB6BCA6}">
      <dsp:nvSpPr>
        <dsp:cNvPr id="0" name=""/>
        <dsp:cNvSpPr/>
      </dsp:nvSpPr>
      <dsp:spPr>
        <a:xfrm>
          <a:off x="715337"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Anerkjennende</a:t>
          </a:r>
          <a:endParaRPr lang="en-US" sz="2900" kern="1200"/>
        </a:p>
      </dsp:txBody>
      <dsp:txXfrm>
        <a:off x="715337" y="2257478"/>
        <a:ext cx="3221521" cy="1932912"/>
      </dsp:txXfrm>
    </dsp:sp>
    <dsp:sp modelId="{CD8A6948-CC80-47E0-B43D-FF7B1C63BCE2}">
      <dsp:nvSpPr>
        <dsp:cNvPr id="0" name=""/>
        <dsp:cNvSpPr/>
      </dsp:nvSpPr>
      <dsp:spPr>
        <a:xfrm>
          <a:off x="4259011"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Situasjonsforståelse</a:t>
          </a:r>
          <a:endParaRPr lang="en-US" sz="2900" kern="1200"/>
        </a:p>
      </dsp:txBody>
      <dsp:txXfrm>
        <a:off x="4259011" y="2257478"/>
        <a:ext cx="3221521" cy="19329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0"/>
            <a:ext cx="2946189"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b-NO"/>
          </a:p>
        </p:txBody>
      </p:sp>
      <p:sp>
        <p:nvSpPr>
          <p:cNvPr id="137219" name="Rectangle 3"/>
          <p:cNvSpPr>
            <a:spLocks noGrp="1" noChangeArrowheads="1"/>
          </p:cNvSpPr>
          <p:nvPr>
            <p:ph type="dt" sz="quarter" idx="1"/>
          </p:nvPr>
        </p:nvSpPr>
        <p:spPr bwMode="auto">
          <a:xfrm>
            <a:off x="3849899" y="0"/>
            <a:ext cx="2946189"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b-NO"/>
          </a:p>
        </p:txBody>
      </p:sp>
      <p:sp>
        <p:nvSpPr>
          <p:cNvPr id="137220" name="Rectangle 4"/>
          <p:cNvSpPr>
            <a:spLocks noGrp="1" noChangeArrowheads="1"/>
          </p:cNvSpPr>
          <p:nvPr>
            <p:ph type="ftr" sz="quarter" idx="2"/>
          </p:nvPr>
        </p:nvSpPr>
        <p:spPr bwMode="auto">
          <a:xfrm>
            <a:off x="1" y="9428323"/>
            <a:ext cx="2946189" cy="49672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b-NO"/>
          </a:p>
        </p:txBody>
      </p:sp>
      <p:sp>
        <p:nvSpPr>
          <p:cNvPr id="137221" name="Rectangle 5"/>
          <p:cNvSpPr>
            <a:spLocks noGrp="1" noChangeArrowheads="1"/>
          </p:cNvSpPr>
          <p:nvPr>
            <p:ph type="sldNum" sz="quarter" idx="3"/>
          </p:nvPr>
        </p:nvSpPr>
        <p:spPr bwMode="auto">
          <a:xfrm>
            <a:off x="3849899" y="9428323"/>
            <a:ext cx="2946189" cy="49672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F38BA51-A4C6-4F47-B0FA-421AC5328B3A}" type="slidenum">
              <a:rPr lang="nb-NO"/>
              <a:pPr>
                <a:defRPr/>
              </a:pPr>
              <a:t>‹#›</a:t>
            </a:fld>
            <a:endParaRPr lang="nb-NO"/>
          </a:p>
        </p:txBody>
      </p:sp>
    </p:spTree>
    <p:extLst>
      <p:ext uri="{BB962C8B-B14F-4D97-AF65-F5344CB8AC3E}">
        <p14:creationId xmlns:p14="http://schemas.microsoft.com/office/powerpoint/2010/main" val="571423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6189" cy="495142"/>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lvl1pPr defTabSz="919163" eaLnBrk="0" hangingPunct="0">
              <a:defRPr sz="1200"/>
            </a:lvl1pPr>
          </a:lstStyle>
          <a:p>
            <a:pPr>
              <a:defRPr/>
            </a:pPr>
            <a:endParaRPr lang="nb-NO"/>
          </a:p>
        </p:txBody>
      </p:sp>
      <p:sp>
        <p:nvSpPr>
          <p:cNvPr id="7171" name="Rectangle 3"/>
          <p:cNvSpPr>
            <a:spLocks noGrp="1" noChangeArrowheads="1"/>
          </p:cNvSpPr>
          <p:nvPr>
            <p:ph type="dt" idx="1"/>
          </p:nvPr>
        </p:nvSpPr>
        <p:spPr bwMode="auto">
          <a:xfrm>
            <a:off x="3851487" y="0"/>
            <a:ext cx="2946188" cy="495142"/>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lvl1pPr algn="r" defTabSz="919163" eaLnBrk="0" hangingPunct="0">
              <a:defRPr sz="1200"/>
            </a:lvl1pPr>
          </a:lstStyle>
          <a:p>
            <a:pPr>
              <a:defRPr/>
            </a:pPr>
            <a:endParaRPr lang="nb-NO"/>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887" y="4714955"/>
            <a:ext cx="4983903" cy="4467383"/>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7174" name="Rectangle 6"/>
          <p:cNvSpPr>
            <a:spLocks noGrp="1" noChangeArrowheads="1"/>
          </p:cNvSpPr>
          <p:nvPr>
            <p:ph type="ftr" sz="quarter" idx="4"/>
          </p:nvPr>
        </p:nvSpPr>
        <p:spPr bwMode="auto">
          <a:xfrm>
            <a:off x="1" y="9431496"/>
            <a:ext cx="2946189" cy="495142"/>
          </a:xfrm>
          <a:prstGeom prst="rect">
            <a:avLst/>
          </a:prstGeom>
          <a:noFill/>
          <a:ln w="9525">
            <a:noFill/>
            <a:miter lim="800000"/>
            <a:headEnd/>
            <a:tailEnd/>
          </a:ln>
          <a:effectLst/>
        </p:spPr>
        <p:txBody>
          <a:bodyPr vert="horz" wrap="square" lIns="91888" tIns="45944" rIns="91888" bIns="45944" numCol="1" anchor="b" anchorCtr="0" compatLnSpc="1">
            <a:prstTxWarp prst="textNoShape">
              <a:avLst/>
            </a:prstTxWarp>
          </a:bodyPr>
          <a:lstStyle>
            <a:lvl1pPr defTabSz="919163" eaLnBrk="0" hangingPunct="0">
              <a:defRPr sz="1200"/>
            </a:lvl1pPr>
          </a:lstStyle>
          <a:p>
            <a:pPr>
              <a:defRPr/>
            </a:pPr>
            <a:endParaRPr lang="nb-NO"/>
          </a:p>
        </p:txBody>
      </p:sp>
      <p:sp>
        <p:nvSpPr>
          <p:cNvPr id="7175" name="Rectangle 7"/>
          <p:cNvSpPr>
            <a:spLocks noGrp="1" noChangeArrowheads="1"/>
          </p:cNvSpPr>
          <p:nvPr>
            <p:ph type="sldNum" sz="quarter" idx="5"/>
          </p:nvPr>
        </p:nvSpPr>
        <p:spPr bwMode="auto">
          <a:xfrm>
            <a:off x="3851487" y="9431496"/>
            <a:ext cx="2946188" cy="495142"/>
          </a:xfrm>
          <a:prstGeom prst="rect">
            <a:avLst/>
          </a:prstGeom>
          <a:noFill/>
          <a:ln w="9525">
            <a:noFill/>
            <a:miter lim="800000"/>
            <a:headEnd/>
            <a:tailEnd/>
          </a:ln>
          <a:effectLst/>
        </p:spPr>
        <p:txBody>
          <a:bodyPr vert="horz" wrap="square" lIns="91888" tIns="45944" rIns="91888" bIns="45944" numCol="1" anchor="b" anchorCtr="0" compatLnSpc="1">
            <a:prstTxWarp prst="textNoShape">
              <a:avLst/>
            </a:prstTxWarp>
          </a:bodyPr>
          <a:lstStyle>
            <a:lvl1pPr algn="r" defTabSz="919163" eaLnBrk="0" hangingPunct="0">
              <a:defRPr sz="1200"/>
            </a:lvl1pPr>
          </a:lstStyle>
          <a:p>
            <a:pPr>
              <a:defRPr/>
            </a:pPr>
            <a:fld id="{B0F61BF6-3572-4B8C-91F9-ED32BA0CD97D}" type="slidenum">
              <a:rPr lang="nb-NO"/>
              <a:pPr>
                <a:defRPr/>
              </a:pPr>
              <a:t>‹#›</a:t>
            </a:fld>
            <a:endParaRPr lang="nb-NO"/>
          </a:p>
        </p:txBody>
      </p:sp>
    </p:spTree>
    <p:extLst>
      <p:ext uri="{BB962C8B-B14F-4D97-AF65-F5344CB8AC3E}">
        <p14:creationId xmlns:p14="http://schemas.microsoft.com/office/powerpoint/2010/main" val="130848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a:ln/>
        </p:spPr>
      </p:sp>
      <p:sp>
        <p:nvSpPr>
          <p:cNvPr id="307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3072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fld id="{659CD2C8-6A9D-4E6B-8DC7-B303436380D3}" type="slidenum">
              <a:rPr lang="nb-NO" sz="1200" smtClean="0"/>
              <a:pPr/>
              <a:t>5</a:t>
            </a:fld>
            <a:endParaRPr lang="nb-NO" sz="1200"/>
          </a:p>
        </p:txBody>
      </p:sp>
    </p:spTree>
    <p:extLst>
      <p:ext uri="{BB962C8B-B14F-4D97-AF65-F5344CB8AC3E}">
        <p14:creationId xmlns:p14="http://schemas.microsoft.com/office/powerpoint/2010/main" val="4382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a:ln/>
        </p:spPr>
      </p:sp>
      <p:sp>
        <p:nvSpPr>
          <p:cNvPr id="6144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t>Likemannen har som oppgave å være til støtte og hjelp. Vi kan kanskje bruke bildet på ”å gå sammen et stykke av veien”, der veien representerer den prosessen brukeren må igjennom for å komme videre med livet sitt. </a:t>
            </a:r>
          </a:p>
          <a:p>
            <a:pPr eaLnBrk="1" hangingPunct="1"/>
            <a:endParaRPr lang="nb-NO" altLang="nb-NO"/>
          </a:p>
          <a:p>
            <a:pPr eaLnBrk="1" hangingPunct="1"/>
            <a:r>
              <a:rPr lang="nb-NO" altLang="nb-NO"/>
              <a:t>Du kan også bruke bildet som en refleksjonsoppgave: Er dette et bilde som illustrerer en slik vei en kan gå sammen? </a:t>
            </a:r>
          </a:p>
        </p:txBody>
      </p:sp>
      <p:sp>
        <p:nvSpPr>
          <p:cNvPr id="6144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6546" indent="-290979" eaLnBrk="0" hangingPunct="0">
              <a:defRPr>
                <a:solidFill>
                  <a:schemeClr val="tx1"/>
                </a:solidFill>
                <a:latin typeface="Verdana" pitchFamily="34" charset="0"/>
              </a:defRPr>
            </a:lvl2pPr>
            <a:lvl3pPr marL="1163917" indent="-232783" eaLnBrk="0" hangingPunct="0">
              <a:defRPr>
                <a:solidFill>
                  <a:schemeClr val="tx1"/>
                </a:solidFill>
                <a:latin typeface="Verdana" pitchFamily="34" charset="0"/>
              </a:defRPr>
            </a:lvl3pPr>
            <a:lvl4pPr marL="1629484" indent="-232783" eaLnBrk="0" hangingPunct="0">
              <a:defRPr>
                <a:solidFill>
                  <a:schemeClr val="tx1"/>
                </a:solidFill>
                <a:latin typeface="Verdana" pitchFamily="34" charset="0"/>
              </a:defRPr>
            </a:lvl4pPr>
            <a:lvl5pPr marL="2095050" indent="-232783" eaLnBrk="0" hangingPunct="0">
              <a:defRPr>
                <a:solidFill>
                  <a:schemeClr val="tx1"/>
                </a:solidFill>
                <a:latin typeface="Verdana" pitchFamily="34" charset="0"/>
              </a:defRPr>
            </a:lvl5pPr>
            <a:lvl6pPr marL="2560617" indent="-232783" eaLnBrk="0" fontAlgn="base" hangingPunct="0">
              <a:spcBef>
                <a:spcPct val="0"/>
              </a:spcBef>
              <a:spcAft>
                <a:spcPct val="0"/>
              </a:spcAft>
              <a:defRPr>
                <a:solidFill>
                  <a:schemeClr val="tx1"/>
                </a:solidFill>
                <a:latin typeface="Verdana" pitchFamily="34" charset="0"/>
              </a:defRPr>
            </a:lvl6pPr>
            <a:lvl7pPr marL="3026184" indent="-232783" eaLnBrk="0" fontAlgn="base" hangingPunct="0">
              <a:spcBef>
                <a:spcPct val="0"/>
              </a:spcBef>
              <a:spcAft>
                <a:spcPct val="0"/>
              </a:spcAft>
              <a:defRPr>
                <a:solidFill>
                  <a:schemeClr val="tx1"/>
                </a:solidFill>
                <a:latin typeface="Verdana" pitchFamily="34" charset="0"/>
              </a:defRPr>
            </a:lvl7pPr>
            <a:lvl8pPr marL="3491751" indent="-232783" eaLnBrk="0" fontAlgn="base" hangingPunct="0">
              <a:spcBef>
                <a:spcPct val="0"/>
              </a:spcBef>
              <a:spcAft>
                <a:spcPct val="0"/>
              </a:spcAft>
              <a:defRPr>
                <a:solidFill>
                  <a:schemeClr val="tx1"/>
                </a:solidFill>
                <a:latin typeface="Verdana" pitchFamily="34" charset="0"/>
              </a:defRPr>
            </a:lvl8pPr>
            <a:lvl9pPr marL="3957317" indent="-232783" eaLnBrk="0" fontAlgn="base" hangingPunct="0">
              <a:spcBef>
                <a:spcPct val="0"/>
              </a:spcBef>
              <a:spcAft>
                <a:spcPct val="0"/>
              </a:spcAft>
              <a:defRPr>
                <a:solidFill>
                  <a:schemeClr val="tx1"/>
                </a:solidFill>
                <a:latin typeface="Verdana" pitchFamily="34" charset="0"/>
              </a:defRPr>
            </a:lvl9pPr>
          </a:lstStyle>
          <a:p>
            <a:fld id="{96D987BE-9021-4972-853C-31DAB0AED8BD}" type="slidenum">
              <a:rPr lang="nb-NO" altLang="nb-NO" smtClean="0">
                <a:latin typeface="Times New Roman" pitchFamily="18" charset="0"/>
              </a:rPr>
              <a:pPr/>
              <a:t>27</a:t>
            </a:fld>
            <a:endParaRPr lang="nb-NO" altLang="nb-NO">
              <a:latin typeface="Times New Roman" pitchFamily="18" charset="0"/>
            </a:endParaRPr>
          </a:p>
        </p:txBody>
      </p:sp>
    </p:spTree>
    <p:extLst>
      <p:ext uri="{BB962C8B-B14F-4D97-AF65-F5344CB8AC3E}">
        <p14:creationId xmlns:p14="http://schemas.microsoft.com/office/powerpoint/2010/main" val="18188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fld id="{558EC5EB-C0B4-435C-AEC8-E92780EF0FCC}" type="slidenum">
              <a:rPr lang="nb-NO" sz="1200" smtClean="0"/>
              <a:pPr/>
              <a:t>28</a:t>
            </a:fld>
            <a:endParaRPr lang="nb-NO"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dirty="0"/>
              <a:t>Sigvor Ljone som har vært engasjert i likemannsopplæring, har formulert følgende punkter som viktige i likemannens rolle i likemannsarbeidet, oppsummert som MAGI:</a:t>
            </a:r>
          </a:p>
          <a:p>
            <a:r>
              <a:rPr lang="nb-NO" dirty="0"/>
              <a:t>Et møte som er reelt, det vil si at likemannen er nærværende i situasjonen. Likemannen vet hvordan det kan føles. Selv om alle har sin individuelle opplevelse, er det et indre fellesskap mellom likemenn. Et møte på like fot. </a:t>
            </a:r>
          </a:p>
          <a:p>
            <a:r>
              <a:rPr lang="nb-NO" dirty="0"/>
              <a:t>Likemannen har ansvar for situasjonen, ut fra at likemannen er den med lengst og mest bearbeidet erfaring. Rollen som likemann krever mer av henne enn av den som bruker tjenesten. I dette ligger ansvar for å skape gode rammer for samhandlingen.</a:t>
            </a:r>
          </a:p>
          <a:p>
            <a:r>
              <a:rPr lang="nb-NO" dirty="0"/>
              <a:t>Det er likemannen som skal passe på at rammene ikke overskrides. Likemannsarbeid handler ikke om å etablere et vennskapsforhold. Likemannsarbeid handler heller ikke om et liksomprofesjonelt hjelpetilbud. Likemannen skal henvise til profesjonell hjelp når det er hensiktsmessig ut fra brukerens behov.</a:t>
            </a:r>
          </a:p>
          <a:p>
            <a:r>
              <a:rPr lang="nb-NO" dirty="0"/>
              <a:t>Ikke alltid skal likemannen representere tilbud om hjelp, men først og fremst være til stede og vise interesse på en medmenneskelig måte. Likemannen tåler å se at den andre har det vondt, og at vedkommende kjemper med følelsen av sorg og håpløshet. Ved å være en rollmodell viser likemannen at det finnes vei ut av håpløsheten.</a:t>
            </a:r>
          </a:p>
          <a:p>
            <a:endParaRPr lang="en-GB" dirty="0"/>
          </a:p>
        </p:txBody>
      </p:sp>
    </p:spTree>
    <p:extLst>
      <p:ext uri="{BB962C8B-B14F-4D97-AF65-F5344CB8AC3E}">
        <p14:creationId xmlns:p14="http://schemas.microsoft.com/office/powerpoint/2010/main" val="216314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fld id="{AE15722F-CE8B-4363-9221-CE5C3840FA29}" type="slidenum">
              <a:rPr lang="nb-NO" sz="1200" smtClean="0"/>
              <a:pPr/>
              <a:t>30</a:t>
            </a:fld>
            <a:endParaRPr lang="nb-NO"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t>Likemannsarbeidet er basert på prinsippet om taushet omkring de forhold som snakkes om og blir kjent gjennom likemannsarbeidet. Mange organisasjoner har tatt i bruk en skriftlig taushetserklæring. </a:t>
            </a:r>
          </a:p>
          <a:p>
            <a:r>
              <a:rPr lang="nb-NO"/>
              <a:t>En slik erklæring er ikke bindende rent juridisk, det betyr ganske enkelt at det ikke er mulig å gå til retten med eventuelle brudd på en slik taushetsplikt. Det er mer å betrakte som en intern regel og en organisasjonskultur som skal tas alvorlig. </a:t>
            </a:r>
          </a:p>
          <a:p>
            <a:r>
              <a:rPr lang="nb-NO"/>
              <a:t>Det er viktig for så vel de som skal benytte tilbudet, som for de som skal henvise til tilbudet, for eksempel helsevesenets ansatte eller andre medlemmer i organisasjonen. Taushetsplikten setter en standard for likemannens arbeid og håndtering av følsomme samtaleemner. Det er derfor viktig å snakke med de nye om hva dette innebærer, slik at den enkelte får tenkt igjennom hva det betyr rent praktisk. </a:t>
            </a:r>
          </a:p>
          <a:p>
            <a:r>
              <a:rPr lang="nb-NO"/>
              <a:t>Særlig i mindre organisasjoner må en være nøye med å anonymisere, fordi bare få karakteristika om en person eller familie kan gjøre det kjent for alle hvem det er snakk om. </a:t>
            </a:r>
          </a:p>
          <a:p>
            <a:r>
              <a:rPr lang="nb-NO"/>
              <a:t>Taushetsplikten gjør det likevel mulig å få veiledning, enten ved at tilfellet det er snakk om anonymiseres eller ved at spørsmålene tas opp med en annen som også er bundet av taushetsplikt. </a:t>
            </a:r>
            <a:endParaRPr lang="en-GB"/>
          </a:p>
        </p:txBody>
      </p:sp>
    </p:spTree>
    <p:extLst>
      <p:ext uri="{BB962C8B-B14F-4D97-AF65-F5344CB8AC3E}">
        <p14:creationId xmlns:p14="http://schemas.microsoft.com/office/powerpoint/2010/main" val="126303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fld id="{7F422047-2567-4B4B-80B7-739C64A2F087}" type="slidenum">
              <a:rPr lang="nb-NO" sz="1200" smtClean="0"/>
              <a:pPr/>
              <a:t>6</a:t>
            </a:fld>
            <a:endParaRPr lang="nb-NO" sz="1200"/>
          </a:p>
        </p:txBody>
      </p:sp>
      <p:sp>
        <p:nvSpPr>
          <p:cNvPr id="32771" name="Rectangle 2"/>
          <p:cNvSpPr>
            <a:spLocks noGrp="1" noRot="1" noChangeAspect="1" noChangeArrowheads="1" noTextEdit="1"/>
          </p:cNvSpPr>
          <p:nvPr>
            <p:ph type="sldImg"/>
          </p:nvPr>
        </p:nvSpPr>
        <p:spPr>
          <a:xfrm>
            <a:off x="901700" y="352425"/>
            <a:ext cx="4960938" cy="3721100"/>
          </a:xfrm>
          <a:ln/>
        </p:spPr>
      </p:sp>
      <p:sp>
        <p:nvSpPr>
          <p:cNvPr id="32772" name="Rectangle 3"/>
          <p:cNvSpPr>
            <a:spLocks noGrp="1" noChangeArrowheads="1"/>
          </p:cNvSpPr>
          <p:nvPr>
            <p:ph type="body" idx="1"/>
          </p:nvPr>
        </p:nvSpPr>
        <p:spPr>
          <a:xfrm>
            <a:off x="528885" y="4218226"/>
            <a:ext cx="6041672" cy="54608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t>Vi finner denne definisjonen hentet fra veilederen om likemannsarbeid ”Å være i samme båt” .  Den er basert på det evalueringsarbeidet som er gjort med utgangspunkt i hva slags likemannsarbeid funksjonshemmedes organisasjoner faktisk driver. Et viktig utgangspunkt for likemannsarbeid er at det skal være forankret i brukernes egne opplevelser og erfaringer. Det er derfor en forutsetning for likemannsarbeidet som organisasjonene driver, at det bygger på medlemmenes (dvs brukernes) opplevde behov og erfaringer. Disse behovene kan forandres, og kan være ulike ut fra medlemmes diagnose, alder, bosted, kjønn, livssituasjon. Det er derfor en spennende utfordring å hele tiden utforske og utfordre kunnskapen om egen målgruppe. Det gjør også arbeidet interessant for den som skal være likemann. </a:t>
            </a:r>
          </a:p>
          <a:p>
            <a:endParaRPr lang="nb-NO"/>
          </a:p>
          <a:p>
            <a:r>
              <a:rPr lang="nb-NO"/>
              <a:t>I denne definisjonen er det likemannsarbeid med utgangspunkt i en samhandling mennesker imellom som er grunnlaget for å forstå hva likemannsarbeid er. Mange bekrefter at det er nettopp møtet på det enkle og hverdagslige planet som er selve grunnpilaren i likemannsarbeidet. Fordi de som deltar i likemannsarbeidet har en felles erfaring, kan det bli et møte mellom likeverdige parter. Kjernen i likemannsarbeidet er kanskje nettopp erfaringsutveksling og samtale om de følelsesmessige sidene ved det å leve med en funksjonshemning eller en kronisk sykdom. </a:t>
            </a:r>
          </a:p>
          <a:p>
            <a:endParaRPr lang="nb-NO"/>
          </a:p>
          <a:p>
            <a:r>
              <a:rPr lang="nb-NO"/>
              <a:t>Likemannsarbeid er ikke det som skjer gjennom et tilfeldig møte på en kafe eller på et kurs. Likemannsarbeid er en planlagt aktivitet som organisasjonen(e) har ansvar for. Likemannsarbeid er derfor en målrettet aktivitet: Den har som mål å være til hjelp for de(n) som bruker likemannstjenestene som organisasjonene tilbyr, dvs at tilbudet er ment å være til hjelp, støtte eller veiledning partene i mellom. Som i mye frivillig arbeid er oppdraget ofte like givende for likemannen selv som den som søker til tjenesten. Ikke noen profesjonell utdanning eller trening kan erstatte den erfaringsbaserte kunnskapen som likemannsarbeidet representerer. </a:t>
            </a:r>
            <a:endParaRPr lang="en-GB"/>
          </a:p>
        </p:txBody>
      </p:sp>
    </p:spTree>
    <p:extLst>
      <p:ext uri="{BB962C8B-B14F-4D97-AF65-F5344CB8AC3E}">
        <p14:creationId xmlns:p14="http://schemas.microsoft.com/office/powerpoint/2010/main" val="187566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A93E40-D85D-43F0-A330-C118897D0103}" type="slidenum">
              <a:rPr kumimoji="0" lang="nb-NO" altLang="nb-NO"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nb-NO" altLang="nb-NO" sz="1800" b="0" i="0" u="none" strike="noStrike" kern="0" cap="none" spc="0" normalizeH="0" baseline="0" noProof="0">
              <a:ln>
                <a:noFill/>
              </a:ln>
              <a:solidFill>
                <a:sysClr val="windowText" lastClr="000000"/>
              </a:solidFill>
              <a:effectLst/>
              <a:uLnTx/>
              <a:uFillTx/>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227119" y="4597517"/>
            <a:ext cx="6419674" cy="5211683"/>
          </a:xfrm>
        </p:spPr>
        <p:txBody>
          <a:bodyPr/>
          <a:lstStyle/>
          <a:p>
            <a:r>
              <a:rPr lang="nb-NO" altLang="nb-NO"/>
              <a:t>Det finnes ingen formelle krav som stilles, men det er organisasjonen som oppnevner likemenn. Erfaringene tilsier at dette er oppdrag som krever en viss håndplukking av de rette personene. </a:t>
            </a:r>
          </a:p>
          <a:p>
            <a:endParaRPr lang="nb-NO" altLang="nb-NO"/>
          </a:p>
          <a:p>
            <a:r>
              <a:rPr lang="nb-NO" altLang="nb-NO"/>
              <a:t>Først litt om personlige egenskaper: </a:t>
            </a:r>
          </a:p>
          <a:p>
            <a:r>
              <a:rPr lang="nb-NO" altLang="nb-NO"/>
              <a:t>Likemannen må ha interesse for å drive likemannsarbeid. </a:t>
            </a:r>
          </a:p>
          <a:p>
            <a:endParaRPr lang="nb-NO" altLang="nb-NO"/>
          </a:p>
          <a:p>
            <a:r>
              <a:rPr lang="nb-NO" altLang="nb-NO"/>
              <a:t>Likemannen må selv ha egenerfaring. Jo tettere til de en skal jobbe med, desto bedre synes erfaringen å være. Flere organisasjoner arbeider med å finne likemenn som matcher den som skal bruke tjenesten i et en-til-en-forhold, slik at de to som skal snakke sammen har samme diagnose eller type funksjonshemning, er i samme livsfase og av samme kjønn. Det finnes likevel også eksempler på at samtalen oppleves som nyttig til tross for at det er stor aldersmessig avstand eller at kjønnsbarrierer finnes. </a:t>
            </a:r>
          </a:p>
          <a:p>
            <a:endParaRPr lang="nb-NO" altLang="nb-NO"/>
          </a:p>
          <a:p>
            <a:r>
              <a:rPr lang="nb-NO" altLang="nb-NO"/>
              <a:t>Det må understrekes at likemannen må ha en viss avstand til egne problemer. Og vedkommende må oppleves som en trygg person. Det må være rom for at likemenn som opplever forverrig av sin situasjon gis anledning til å ta en pause fra arbeidet. Likemenn som kjenner seg slitne og oppgitte vil neppe kunne mobilisere overskudd til å være noe for andre, uten at det går ut over vedkommende selv eller dennes famlie. Slike belastninger må likemannen skånes fra. Det er derfor fint å orientere allerede i begynnelsen at likemannen etter en tid kan oppleve behov for en pause fra arbeidet. </a:t>
            </a:r>
          </a:p>
          <a:p>
            <a:endParaRPr lang="nb-NO" altLang="nb-NO"/>
          </a:p>
          <a:p>
            <a:r>
              <a:rPr lang="nb-NO" altLang="nb-NO"/>
              <a:t>En viktig egenskap hos likemannen er evne til å reflektere over egne og andres erfaringer. Det er på denne måten likemannen utvikler seg, og dermed utvikler likemannstjenesten. Likemannen lærer av de som bruker tjenesten, og tilpasser seg etter som vedkommende får mer erfaring i rollen. </a:t>
            </a:r>
            <a:endParaRPr lang="en-GB" altLang="nb-NO"/>
          </a:p>
        </p:txBody>
      </p:sp>
    </p:spTree>
    <p:extLst>
      <p:ext uri="{BB962C8B-B14F-4D97-AF65-F5344CB8AC3E}">
        <p14:creationId xmlns:p14="http://schemas.microsoft.com/office/powerpoint/2010/main" val="266500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CE24BA-905A-4C36-A616-FA46ACECB590}" type="slidenum">
              <a:rPr kumimoji="0" lang="nb-NO" altLang="nb-NO"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nb-NO" altLang="nb-NO" sz="1800" b="0" i="0" u="none" strike="noStrike" kern="0" cap="none" spc="0" normalizeH="0" baseline="0" noProof="0">
              <a:ln>
                <a:noFill/>
              </a:ln>
              <a:solidFill>
                <a:sysClr val="windowText" lastClr="000000"/>
              </a:solidFill>
              <a:effectLst/>
              <a:uLnTx/>
              <a:uFillTx/>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06887" y="4714956"/>
            <a:ext cx="4983903" cy="4881588"/>
          </a:xfrm>
        </p:spPr>
        <p:txBody>
          <a:bodyPr/>
          <a:lstStyle/>
          <a:p>
            <a:r>
              <a:rPr lang="nb-NO" altLang="nb-NO"/>
              <a:t>Så litt om de organisasjonsmessige kravene: </a:t>
            </a:r>
          </a:p>
          <a:p>
            <a:r>
              <a:rPr lang="nb-NO" altLang="nb-NO"/>
              <a:t>Likemannen må være medlem i organisasjonen som driver tilbudet. Vedkommende må også ha godt kjennskap til organisasjonen, og holde seg oppdatert på de tilbud organisasjonen har.</a:t>
            </a:r>
          </a:p>
          <a:p>
            <a:endParaRPr lang="nb-NO" altLang="nb-NO"/>
          </a:p>
          <a:p>
            <a:r>
              <a:rPr lang="nb-NO" altLang="nb-NO"/>
              <a:t>Det er ofte nødvendig å ha en viss oversikt over hjelpetilbudet for øvrig, enten det er i offentlig eller privat regi. Dette er for at likemannen skal kunne henvise til de hjelpetilbud som finnes. De fleste organsasjoner vil likevel ikke henvise til bestemte personer (leger, advokater, saksbehandlere), men til en institusjon, avdeling, eller et kontor. Likeledes er det fint å  ha en liten oversikt over hvilke rettigheter pasienter har, eller brukere i forhold til trygdekontor. Vi tenker imidlertid ikke at det er nødvendig å ha detaljerte kunnskaper, men vite at det mulig å bytte fastlege, at pasientrettighetsloven gir rett til innsyn i journal eller at det er anledning til å klage på et vedtak som er fattet. </a:t>
            </a:r>
          </a:p>
          <a:p>
            <a:endParaRPr lang="nb-NO" altLang="nb-NO"/>
          </a:p>
          <a:p>
            <a:r>
              <a:rPr lang="nb-NO" altLang="nb-NO"/>
              <a:t>Likemannen bør få en grunnleggende opplæring i organisasjonens regi før vedkommende starter. Slik opplæring kan gis individuelt gjennom å delta sammen med en erfaren likemann, evt gjennom gruppetilbud som kurs. </a:t>
            </a:r>
          </a:p>
          <a:p>
            <a:endParaRPr lang="nb-NO" altLang="nb-NO"/>
          </a:p>
          <a:p>
            <a:r>
              <a:rPr lang="nb-NO" altLang="nb-NO"/>
              <a:t>Likemannen må ha en avtale med organisasjonen, enten gjennom en skriftlig avtale eller ved at et formelt vedtak er fattet. Vanligvis vil taushetsplikterklæring undertegnes skriftlig ved inngåelse av slik avtale. </a:t>
            </a:r>
            <a:endParaRPr lang="en-GB" altLang="nb-NO"/>
          </a:p>
        </p:txBody>
      </p:sp>
    </p:spTree>
    <p:extLst>
      <p:ext uri="{BB962C8B-B14F-4D97-AF65-F5344CB8AC3E}">
        <p14:creationId xmlns:p14="http://schemas.microsoft.com/office/powerpoint/2010/main" val="375215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a:ln/>
        </p:spPr>
      </p:sp>
      <p:sp>
        <p:nvSpPr>
          <p:cNvPr id="3584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3584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Times New Roman" pitchFamily="18" charset="0"/>
              </a:defRPr>
            </a:lvl1pPr>
            <a:lvl2pPr marL="742950" indent="-285750" defTabSz="919163" eaLnBrk="0" hangingPunct="0">
              <a:defRPr sz="2400">
                <a:solidFill>
                  <a:schemeClr val="tx1"/>
                </a:solidFill>
                <a:latin typeface="Times New Roman" pitchFamily="18" charset="0"/>
              </a:defRPr>
            </a:lvl2pPr>
            <a:lvl3pPr marL="1143000" indent="-228600" defTabSz="919163" eaLnBrk="0" hangingPunct="0">
              <a:defRPr sz="2400">
                <a:solidFill>
                  <a:schemeClr val="tx1"/>
                </a:solidFill>
                <a:latin typeface="Times New Roman" pitchFamily="18" charset="0"/>
              </a:defRPr>
            </a:lvl3pPr>
            <a:lvl4pPr marL="1600200" indent="-228600" defTabSz="919163" eaLnBrk="0" hangingPunct="0">
              <a:defRPr sz="2400">
                <a:solidFill>
                  <a:schemeClr val="tx1"/>
                </a:solidFill>
                <a:latin typeface="Times New Roman" pitchFamily="18" charset="0"/>
              </a:defRPr>
            </a:lvl4pPr>
            <a:lvl5pPr marL="2057400" indent="-228600" defTabSz="919163" eaLnBrk="0" hangingPunct="0">
              <a:defRPr sz="2400">
                <a:solidFill>
                  <a:schemeClr val="tx1"/>
                </a:solidFill>
                <a:latin typeface="Times New Roman" pitchFamily="18" charset="0"/>
              </a:defRPr>
            </a:lvl5pPr>
            <a:lvl6pPr marL="2514600" indent="-228600" defTabSz="919163" eaLnBrk="0" fontAlgn="base" hangingPunct="0">
              <a:spcBef>
                <a:spcPct val="0"/>
              </a:spcBef>
              <a:spcAft>
                <a:spcPct val="0"/>
              </a:spcAft>
              <a:defRPr sz="2400">
                <a:solidFill>
                  <a:schemeClr val="tx1"/>
                </a:solidFill>
                <a:latin typeface="Times New Roman" pitchFamily="18" charset="0"/>
              </a:defRPr>
            </a:lvl6pPr>
            <a:lvl7pPr marL="2971800" indent="-228600" defTabSz="919163" eaLnBrk="0" fontAlgn="base" hangingPunct="0">
              <a:spcBef>
                <a:spcPct val="0"/>
              </a:spcBef>
              <a:spcAft>
                <a:spcPct val="0"/>
              </a:spcAft>
              <a:defRPr sz="2400">
                <a:solidFill>
                  <a:schemeClr val="tx1"/>
                </a:solidFill>
                <a:latin typeface="Times New Roman" pitchFamily="18" charset="0"/>
              </a:defRPr>
            </a:lvl7pPr>
            <a:lvl8pPr marL="3429000" indent="-228600" defTabSz="919163" eaLnBrk="0" fontAlgn="base" hangingPunct="0">
              <a:spcBef>
                <a:spcPct val="0"/>
              </a:spcBef>
              <a:spcAft>
                <a:spcPct val="0"/>
              </a:spcAft>
              <a:defRPr sz="2400">
                <a:solidFill>
                  <a:schemeClr val="tx1"/>
                </a:solidFill>
                <a:latin typeface="Times New Roman" pitchFamily="18" charset="0"/>
              </a:defRPr>
            </a:lvl8pPr>
            <a:lvl9pPr marL="3886200" indent="-228600" defTabSz="919163" eaLnBrk="0" fontAlgn="base" hangingPunct="0">
              <a:spcBef>
                <a:spcPct val="0"/>
              </a:spcBef>
              <a:spcAft>
                <a:spcPct val="0"/>
              </a:spcAft>
              <a:defRPr sz="2400">
                <a:solidFill>
                  <a:schemeClr val="tx1"/>
                </a:solidFill>
                <a:latin typeface="Times New Roman" pitchFamily="18" charset="0"/>
              </a:defRPr>
            </a:lvl9pPr>
          </a:lstStyle>
          <a:p>
            <a:fld id="{84E42978-0B00-4FDC-821D-BE995E589581}" type="slidenum">
              <a:rPr lang="nb-NO" sz="1200" smtClean="0"/>
              <a:pPr/>
              <a:t>21</a:t>
            </a:fld>
            <a:endParaRPr lang="nb-NO" sz="1200"/>
          </a:p>
        </p:txBody>
      </p:sp>
    </p:spTree>
    <p:extLst>
      <p:ext uri="{BB962C8B-B14F-4D97-AF65-F5344CB8AC3E}">
        <p14:creationId xmlns:p14="http://schemas.microsoft.com/office/powerpoint/2010/main" val="32315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ssholder for lysbilde 1"/>
          <p:cNvSpPr>
            <a:spLocks noGrp="1" noRot="1" noChangeAspect="1" noTextEdit="1"/>
          </p:cNvSpPr>
          <p:nvPr>
            <p:ph type="sldImg"/>
          </p:nvPr>
        </p:nvSpPr>
        <p:spPr>
          <a:ln/>
        </p:spPr>
      </p:sp>
      <p:sp>
        <p:nvSpPr>
          <p:cNvPr id="5734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t>Likemannens oppgaver kan spenne over et vidt spekter, litt avhengig av hva som etterspørres av den eller de som bruker tjenesten og likemannens kompetanse. </a:t>
            </a:r>
          </a:p>
          <a:p>
            <a:pPr eaLnBrk="1" hangingPunct="1"/>
            <a:endParaRPr lang="nb-NO" altLang="nb-NO"/>
          </a:p>
          <a:p>
            <a:pPr eaLnBrk="1" hangingPunct="1"/>
            <a:r>
              <a:rPr lang="nb-NO" altLang="nb-NO"/>
              <a:t>Samtalen er det sentrale i likemannsarbeidet, å ha gode samtaleferdigheter er derfor viktig å fokusere på. </a:t>
            </a:r>
          </a:p>
          <a:p>
            <a:pPr eaLnBrk="1" hangingPunct="1"/>
            <a:endParaRPr lang="nb-NO" altLang="nb-NO"/>
          </a:p>
          <a:p>
            <a:pPr eaLnBrk="1" hangingPunct="1"/>
            <a:r>
              <a:rPr lang="nb-NO" altLang="nb-NO"/>
              <a:t>Likemannsarbeidet dreier seg om et likeverdig møte mellom to eller flere som har fellesskap i brukererfaringer. Evnen til å lytte til den andres erfaringer er kanskje viktigere, enn å komme med gode råd. </a:t>
            </a:r>
          </a:p>
          <a:p>
            <a:pPr eaLnBrk="1" hangingPunct="1"/>
            <a:endParaRPr lang="nb-NO" altLang="nb-NO"/>
          </a:p>
          <a:p>
            <a:pPr eaLnBrk="1" hangingPunct="1"/>
            <a:r>
              <a:rPr lang="nb-NO" altLang="nb-NO"/>
              <a:t>Informasjon om rettigheter, hvor man kan få mer informasjon eller profesjonell hjelp er nyttige opplysninger som likemannen kan bidra med. </a:t>
            </a:r>
          </a:p>
          <a:p>
            <a:pPr eaLnBrk="1" hangingPunct="1"/>
            <a:endParaRPr lang="nb-NO" altLang="nb-NO"/>
          </a:p>
          <a:p>
            <a:pPr eaLnBrk="1" hangingPunct="1"/>
            <a:r>
              <a:rPr lang="nb-NO" altLang="nb-NO"/>
              <a:t>Likemannens evne til å være til stede i det som skjer, handler om nærvær og vilje og evne til å sette av tid til å delta sammen med andre. </a:t>
            </a:r>
          </a:p>
          <a:p>
            <a:pPr eaLnBrk="1" hangingPunct="1"/>
            <a:endParaRPr lang="nb-NO" altLang="nb-NO"/>
          </a:p>
          <a:p>
            <a:pPr eaLnBrk="1" hangingPunct="1"/>
            <a:endParaRPr lang="nb-NO" altLang="nb-NO"/>
          </a:p>
          <a:p>
            <a:pPr eaLnBrk="1" hangingPunct="1"/>
            <a:endParaRPr lang="nb-NO" altLang="nb-NO"/>
          </a:p>
          <a:p>
            <a:pPr eaLnBrk="1" hangingPunct="1"/>
            <a:endParaRPr lang="nb-NO" altLang="nb-NO"/>
          </a:p>
        </p:txBody>
      </p:sp>
      <p:sp>
        <p:nvSpPr>
          <p:cNvPr id="5734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6546" indent="-290979" eaLnBrk="0" hangingPunct="0">
              <a:defRPr>
                <a:solidFill>
                  <a:schemeClr val="tx1"/>
                </a:solidFill>
                <a:latin typeface="Verdana" pitchFamily="34" charset="0"/>
              </a:defRPr>
            </a:lvl2pPr>
            <a:lvl3pPr marL="1163917" indent="-232783" eaLnBrk="0" hangingPunct="0">
              <a:defRPr>
                <a:solidFill>
                  <a:schemeClr val="tx1"/>
                </a:solidFill>
                <a:latin typeface="Verdana" pitchFamily="34" charset="0"/>
              </a:defRPr>
            </a:lvl3pPr>
            <a:lvl4pPr marL="1629484" indent="-232783" eaLnBrk="0" hangingPunct="0">
              <a:defRPr>
                <a:solidFill>
                  <a:schemeClr val="tx1"/>
                </a:solidFill>
                <a:latin typeface="Verdana" pitchFamily="34" charset="0"/>
              </a:defRPr>
            </a:lvl4pPr>
            <a:lvl5pPr marL="2095050" indent="-232783" eaLnBrk="0" hangingPunct="0">
              <a:defRPr>
                <a:solidFill>
                  <a:schemeClr val="tx1"/>
                </a:solidFill>
                <a:latin typeface="Verdana" pitchFamily="34" charset="0"/>
              </a:defRPr>
            </a:lvl5pPr>
            <a:lvl6pPr marL="2560617" indent="-232783" eaLnBrk="0" fontAlgn="base" hangingPunct="0">
              <a:spcBef>
                <a:spcPct val="0"/>
              </a:spcBef>
              <a:spcAft>
                <a:spcPct val="0"/>
              </a:spcAft>
              <a:defRPr>
                <a:solidFill>
                  <a:schemeClr val="tx1"/>
                </a:solidFill>
                <a:latin typeface="Verdana" pitchFamily="34" charset="0"/>
              </a:defRPr>
            </a:lvl6pPr>
            <a:lvl7pPr marL="3026184" indent="-232783" eaLnBrk="0" fontAlgn="base" hangingPunct="0">
              <a:spcBef>
                <a:spcPct val="0"/>
              </a:spcBef>
              <a:spcAft>
                <a:spcPct val="0"/>
              </a:spcAft>
              <a:defRPr>
                <a:solidFill>
                  <a:schemeClr val="tx1"/>
                </a:solidFill>
                <a:latin typeface="Verdana" pitchFamily="34" charset="0"/>
              </a:defRPr>
            </a:lvl7pPr>
            <a:lvl8pPr marL="3491751" indent="-232783" eaLnBrk="0" fontAlgn="base" hangingPunct="0">
              <a:spcBef>
                <a:spcPct val="0"/>
              </a:spcBef>
              <a:spcAft>
                <a:spcPct val="0"/>
              </a:spcAft>
              <a:defRPr>
                <a:solidFill>
                  <a:schemeClr val="tx1"/>
                </a:solidFill>
                <a:latin typeface="Verdana" pitchFamily="34" charset="0"/>
              </a:defRPr>
            </a:lvl8pPr>
            <a:lvl9pPr marL="3957317" indent="-232783" eaLnBrk="0" fontAlgn="base" hangingPunct="0">
              <a:spcBef>
                <a:spcPct val="0"/>
              </a:spcBef>
              <a:spcAft>
                <a:spcPct val="0"/>
              </a:spcAft>
              <a:defRPr>
                <a:solidFill>
                  <a:schemeClr val="tx1"/>
                </a:solidFill>
                <a:latin typeface="Verdana" pitchFamily="34" charset="0"/>
              </a:defRPr>
            </a:lvl9pPr>
          </a:lstStyle>
          <a:p>
            <a:fld id="{9F758428-936F-4335-B971-EF2E186C1094}" type="slidenum">
              <a:rPr lang="nb-NO" altLang="nb-NO" smtClean="0">
                <a:latin typeface="Times New Roman" pitchFamily="18" charset="0"/>
              </a:rPr>
              <a:pPr/>
              <a:t>23</a:t>
            </a:fld>
            <a:endParaRPr lang="nb-NO" altLang="nb-NO">
              <a:latin typeface="Times New Roman" pitchFamily="18" charset="0"/>
            </a:endParaRPr>
          </a:p>
        </p:txBody>
      </p:sp>
    </p:spTree>
    <p:extLst>
      <p:ext uri="{BB962C8B-B14F-4D97-AF65-F5344CB8AC3E}">
        <p14:creationId xmlns:p14="http://schemas.microsoft.com/office/powerpoint/2010/main" val="26441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5863" y="273050"/>
            <a:ext cx="3856037" cy="2892425"/>
          </a:xfrm>
          <a:ln/>
        </p:spPr>
      </p:sp>
      <p:sp>
        <p:nvSpPr>
          <p:cNvPr id="58371" name="Rectangle 3"/>
          <p:cNvSpPr>
            <a:spLocks noGrp="1" noChangeArrowheads="1"/>
          </p:cNvSpPr>
          <p:nvPr>
            <p:ph type="body" idx="1"/>
          </p:nvPr>
        </p:nvSpPr>
        <p:spPr>
          <a:xfrm>
            <a:off x="1114877" y="3242638"/>
            <a:ext cx="4854326" cy="54609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sz="1100"/>
              <a:t>Vi sier gjerne at samtalerommet er selve storstua i likemannshuset. Samtalen er et redskap for å håndtere følelser knyttet til å leve med sykdom og funksjonshemning. Men det finnes også andre måter å uttrykke og mestre vanskelig følelser på, som for eksempel gjennom bilder, bevegelser, lyd. I likemannsarbeidet er likevel det å snakke sammen om hva som har skjedd en måte å bearbeide egenopplevelsen på. Gjennom å sette ord på følelser og opplevelser opplever mange at resultatet er bedre mestring av hverdagen. Det handler om å redusere og omdefinere de følelsesmessige reaksjoner som følger i kjølvannet av en kronisk sykdom eller funksjonshemning. For den enkelte er samtalen en måte å ta kontroll over egen situasjon på. </a:t>
            </a:r>
          </a:p>
          <a:p>
            <a:pPr eaLnBrk="1" hangingPunct="1"/>
            <a:endParaRPr lang="nb-NO" altLang="nb-NO" sz="1100"/>
          </a:p>
          <a:p>
            <a:pPr eaLnBrk="1" hangingPunct="1"/>
            <a:r>
              <a:rPr lang="nb-NO" altLang="nb-NO" sz="1100"/>
              <a:t>Ved å samtale med sin likemann eller i likemannsgruppen, overlates ikke til hvem som helst å fortolke situasjonen på. Brukerne opplever gjennom fellesskapet en måte å rekonstruere bildet av seg selv på, som en handlende og mestrende person. Maktesløsheten reduseres, og opplevelsen av at det tross alt finnes ulike veier å gå videre øker. </a:t>
            </a:r>
          </a:p>
          <a:p>
            <a:pPr eaLnBrk="1" hangingPunct="1"/>
            <a:endParaRPr lang="nb-NO" altLang="nb-NO" sz="1100"/>
          </a:p>
          <a:p>
            <a:pPr eaLnBrk="1" hangingPunct="1"/>
            <a:r>
              <a:rPr lang="nb-NO" altLang="nb-NO" sz="1100"/>
              <a:t>Dersom en befinner seg i en krisesituasjon trenger en gjerne tid til å akseptere og tilpasse seg den ny esituasjon. Kanskje er det noen endringer som må gjøres, for eksempel endringer i jobben eller finne andre fritidsaktiviteter som gir mening i tilværelsen. Det kan også handle om at familiesituasjonen endres, ved at den som var omsorgsgiver i familien plutselig er den som trenger omsorg fra de andre. </a:t>
            </a:r>
          </a:p>
          <a:p>
            <a:pPr eaLnBrk="1" hangingPunct="1"/>
            <a:endParaRPr lang="nb-NO" altLang="nb-NO" sz="1100"/>
          </a:p>
          <a:p>
            <a:pPr eaLnBrk="1" hangingPunct="1"/>
            <a:r>
              <a:rPr lang="nb-NO" altLang="nb-NO" sz="1100"/>
              <a:t>Sykdom og funksjonshemning kan innebære store tapsopplevelser for den enkelte og familien. Opplevelsen er individuell. Mange trenger tid til å skape orden i et livsbilde som har et stort brudd mellom før og nå-situasjonen. Hva i det tidligere livet er det mulig å ta med seg på veien videre, og hva er sammenhengen mellom det livet jeg nå lever og det jeg levde før? Mening skapes av den enkelte, men det kan være nyttig å snakke med andre for å få støtte og klarhet.</a:t>
            </a:r>
            <a:endParaRPr lang="en-GB" altLang="nb-NO" sz="1100"/>
          </a:p>
        </p:txBody>
      </p:sp>
    </p:spTree>
    <p:extLst>
      <p:ext uri="{BB962C8B-B14F-4D97-AF65-F5344CB8AC3E}">
        <p14:creationId xmlns:p14="http://schemas.microsoft.com/office/powerpoint/2010/main" val="411152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a:ln/>
        </p:spPr>
      </p:sp>
      <p:sp>
        <p:nvSpPr>
          <p:cNvPr id="59395"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t>Vi har understreket at evnen til å lytte er viktig. </a:t>
            </a:r>
          </a:p>
          <a:p>
            <a:pPr eaLnBrk="1" hangingPunct="1"/>
            <a:endParaRPr lang="nb-NO" altLang="nb-NO"/>
          </a:p>
          <a:p>
            <a:pPr eaLnBrk="1" hangingPunct="1"/>
            <a:r>
              <a:rPr lang="nb-NO" altLang="nb-NO"/>
              <a:t>Still gjerne spørsmålet til deltakerne: Hva tenker du karakteriserer en god lytter? Kanskje har deltakerne eksempler som kan utdype noen av punktene. </a:t>
            </a:r>
          </a:p>
          <a:p>
            <a:pPr eaLnBrk="1" hangingPunct="1"/>
            <a:endParaRPr lang="nb-NO" altLang="nb-NO"/>
          </a:p>
        </p:txBody>
      </p:sp>
      <p:sp>
        <p:nvSpPr>
          <p:cNvPr id="59396"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6546" indent="-290979" eaLnBrk="0" hangingPunct="0">
              <a:defRPr>
                <a:solidFill>
                  <a:schemeClr val="tx1"/>
                </a:solidFill>
                <a:latin typeface="Verdana" pitchFamily="34" charset="0"/>
              </a:defRPr>
            </a:lvl2pPr>
            <a:lvl3pPr marL="1163917" indent="-232783" eaLnBrk="0" hangingPunct="0">
              <a:defRPr>
                <a:solidFill>
                  <a:schemeClr val="tx1"/>
                </a:solidFill>
                <a:latin typeface="Verdana" pitchFamily="34" charset="0"/>
              </a:defRPr>
            </a:lvl3pPr>
            <a:lvl4pPr marL="1629484" indent="-232783" eaLnBrk="0" hangingPunct="0">
              <a:defRPr>
                <a:solidFill>
                  <a:schemeClr val="tx1"/>
                </a:solidFill>
                <a:latin typeface="Verdana" pitchFamily="34" charset="0"/>
              </a:defRPr>
            </a:lvl4pPr>
            <a:lvl5pPr marL="2095050" indent="-232783" eaLnBrk="0" hangingPunct="0">
              <a:defRPr>
                <a:solidFill>
                  <a:schemeClr val="tx1"/>
                </a:solidFill>
                <a:latin typeface="Verdana" pitchFamily="34" charset="0"/>
              </a:defRPr>
            </a:lvl5pPr>
            <a:lvl6pPr marL="2560617" indent="-232783" eaLnBrk="0" fontAlgn="base" hangingPunct="0">
              <a:spcBef>
                <a:spcPct val="0"/>
              </a:spcBef>
              <a:spcAft>
                <a:spcPct val="0"/>
              </a:spcAft>
              <a:defRPr>
                <a:solidFill>
                  <a:schemeClr val="tx1"/>
                </a:solidFill>
                <a:latin typeface="Verdana" pitchFamily="34" charset="0"/>
              </a:defRPr>
            </a:lvl6pPr>
            <a:lvl7pPr marL="3026184" indent="-232783" eaLnBrk="0" fontAlgn="base" hangingPunct="0">
              <a:spcBef>
                <a:spcPct val="0"/>
              </a:spcBef>
              <a:spcAft>
                <a:spcPct val="0"/>
              </a:spcAft>
              <a:defRPr>
                <a:solidFill>
                  <a:schemeClr val="tx1"/>
                </a:solidFill>
                <a:latin typeface="Verdana" pitchFamily="34" charset="0"/>
              </a:defRPr>
            </a:lvl7pPr>
            <a:lvl8pPr marL="3491751" indent="-232783" eaLnBrk="0" fontAlgn="base" hangingPunct="0">
              <a:spcBef>
                <a:spcPct val="0"/>
              </a:spcBef>
              <a:spcAft>
                <a:spcPct val="0"/>
              </a:spcAft>
              <a:defRPr>
                <a:solidFill>
                  <a:schemeClr val="tx1"/>
                </a:solidFill>
                <a:latin typeface="Verdana" pitchFamily="34" charset="0"/>
              </a:defRPr>
            </a:lvl8pPr>
            <a:lvl9pPr marL="3957317" indent="-232783" eaLnBrk="0" fontAlgn="base" hangingPunct="0">
              <a:spcBef>
                <a:spcPct val="0"/>
              </a:spcBef>
              <a:spcAft>
                <a:spcPct val="0"/>
              </a:spcAft>
              <a:defRPr>
                <a:solidFill>
                  <a:schemeClr val="tx1"/>
                </a:solidFill>
                <a:latin typeface="Verdana" pitchFamily="34" charset="0"/>
              </a:defRPr>
            </a:lvl9pPr>
          </a:lstStyle>
          <a:p>
            <a:fld id="{EDE1AD34-3EF8-4215-9B87-D3B112FD47E1}" type="slidenum">
              <a:rPr lang="nb-NO" altLang="nb-NO" smtClean="0">
                <a:latin typeface="Times New Roman" pitchFamily="18" charset="0"/>
              </a:rPr>
              <a:pPr/>
              <a:t>25</a:t>
            </a:fld>
            <a:endParaRPr lang="nb-NO" altLang="nb-NO">
              <a:latin typeface="Times New Roman" pitchFamily="18" charset="0"/>
            </a:endParaRPr>
          </a:p>
        </p:txBody>
      </p:sp>
    </p:spTree>
    <p:extLst>
      <p:ext uri="{BB962C8B-B14F-4D97-AF65-F5344CB8AC3E}">
        <p14:creationId xmlns:p14="http://schemas.microsoft.com/office/powerpoint/2010/main" val="79073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71550" y="352425"/>
            <a:ext cx="4964113" cy="3722688"/>
          </a:xfrm>
          <a:ln/>
        </p:spPr>
      </p:sp>
      <p:sp>
        <p:nvSpPr>
          <p:cNvPr id="60419" name="Rectangle 3"/>
          <p:cNvSpPr>
            <a:spLocks noGrp="1" noChangeArrowheads="1"/>
          </p:cNvSpPr>
          <p:nvPr>
            <p:ph type="body" idx="1"/>
          </p:nvPr>
        </p:nvSpPr>
        <p:spPr>
          <a:xfrm>
            <a:off x="1186074" y="4181338"/>
            <a:ext cx="4498342" cy="44673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sz="1100"/>
              <a:t>Og likevel, selv om samtalen om følelser er viktig, så er det også slik at likemannsarbeidet har til hensikt å hjelpe den enkelte til å finne løsninger på spørsmål knyttet til rettigheter og praktiske spørsmål.</a:t>
            </a:r>
          </a:p>
          <a:p>
            <a:pPr eaLnBrk="1" hangingPunct="1"/>
            <a:endParaRPr lang="nb-NO" altLang="nb-NO" sz="1100"/>
          </a:p>
          <a:p>
            <a:pPr eaLnBrk="1" hangingPunct="1"/>
            <a:r>
              <a:rPr lang="nb-NO" altLang="nb-NO" sz="1100"/>
              <a:t>Sitatet fra evalueringsrapporten viser at det fortsatt er slik at mange opplever kontakten med hjelpeapparatet som en belastning: det er byråkratisk, fjernt og vanskelig å finne ut av. Likemennene som har gjennomgått prosessen selv kan dermed være til stor hjelp, som en navigator i et byråkrati som er vanskelig å få oversikt over. </a:t>
            </a:r>
          </a:p>
          <a:p>
            <a:pPr eaLnBrk="1" hangingPunct="1"/>
            <a:endParaRPr lang="nb-NO" altLang="nb-NO" sz="1100"/>
          </a:p>
          <a:p>
            <a:pPr eaLnBrk="1" hangingPunct="1"/>
            <a:r>
              <a:rPr lang="nb-NO" altLang="nb-NO" sz="1100"/>
              <a:t>Her er hele sitatet:</a:t>
            </a:r>
          </a:p>
          <a:p>
            <a:pPr eaLnBrk="1" hangingPunct="1"/>
            <a:r>
              <a:rPr lang="nb-NO" altLang="nb-NO" sz="1000"/>
              <a:t>”Likemannsdokumenter og samtaler med likemannsansvarlige viser at så vel medisinske som trygdemessige </a:t>
            </a:r>
            <a:r>
              <a:rPr lang="nb-NO" altLang="nb-NO" sz="1000" i="1"/>
              <a:t>spørsmål forblir ubesvart svært lenge</a:t>
            </a:r>
            <a:r>
              <a:rPr lang="nb-NO" altLang="nb-NO" sz="1000"/>
              <a:t>. Innafor enkelte diagnosegrupper er det derfor mange som søker til organisasjonen for å få praktisk hjelp, for å få hjelp til å orientere seg ut av de problemer de har i et praktisk – mer enn et emosjonelt – landskap. Når livet vender vrangsida ut er det mange strategier som kan og bør tas i bruk”</a:t>
            </a:r>
            <a:endParaRPr lang="en-GB" altLang="nb-NO" sz="1000"/>
          </a:p>
        </p:txBody>
      </p:sp>
    </p:spTree>
    <p:extLst>
      <p:ext uri="{BB962C8B-B14F-4D97-AF65-F5344CB8AC3E}">
        <p14:creationId xmlns:p14="http://schemas.microsoft.com/office/powerpoint/2010/main" val="226727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4AF507-A533-49FF-B557-E0ECFD11A778}"/>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BA57B3A5-09AB-4B35-B471-0970C4B0C9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A23B6E92-7ECE-40C7-AABD-4FB484E2EEE2}"/>
              </a:ext>
            </a:extLst>
          </p:cNvPr>
          <p:cNvSpPr>
            <a:spLocks noGrp="1"/>
          </p:cNvSpPr>
          <p:nvPr>
            <p:ph type="dt" sz="half" idx="10"/>
          </p:nvPr>
        </p:nvSpPr>
        <p:spPr/>
        <p:txBody>
          <a:bodyPr/>
          <a:lstStyle/>
          <a:p>
            <a:fld id="{AF8DD645-B9B4-46EE-B031-35C24A448A04}"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B9423F03-FF96-4537-8CB2-C63B689FBE99}"/>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1DA40C01-B753-415F-B1B9-D137C438CBC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519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7D00EB-70FE-47B3-8822-4003F8E8728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8440EA3-7C4F-4BE7-AE93-D0169D52459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5B334D-D84A-4AA4-AF62-B45BF0963BEF}"/>
              </a:ext>
            </a:extLst>
          </p:cNvPr>
          <p:cNvSpPr>
            <a:spLocks noGrp="1"/>
          </p:cNvSpPr>
          <p:nvPr>
            <p:ph type="dt" sz="half" idx="10"/>
          </p:nvPr>
        </p:nvSpPr>
        <p:spPr/>
        <p:txBody>
          <a:bodyPr/>
          <a:lstStyle/>
          <a:p>
            <a:fld id="{1F1580A0-ED6C-4884-9FFE-87471827F59A}"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F092852F-DFDF-40ED-AE0B-7646D2CB016E}"/>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FDD453BD-ADA7-4378-BE42-B34C128BFA5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227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E1210AA-56EC-4A4F-BE63-24F4EACDA9CB}"/>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B080B89-137A-4BE9-B8AB-F37EEA67085B}"/>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ADE6B5A-4B79-4026-B1B2-1ADEC3CDDF38}"/>
              </a:ext>
            </a:extLst>
          </p:cNvPr>
          <p:cNvSpPr>
            <a:spLocks noGrp="1"/>
          </p:cNvSpPr>
          <p:nvPr>
            <p:ph type="dt" sz="half" idx="10"/>
          </p:nvPr>
        </p:nvSpPr>
        <p:spPr/>
        <p:txBody>
          <a:bodyPr/>
          <a:lstStyle/>
          <a:p>
            <a:fld id="{29474D98-3273-47CE-B312-A00AAFA2779F}"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25F18411-B50E-4AEF-B57D-E29D5EC89F70}"/>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7BA207A2-3291-4664-B14A-17BAA046975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80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CE00E8-0954-403D-A66B-A5E5C5B90FE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F7E993B-1203-4AFD-A0C7-F531F74BF32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45D152D-A76E-476A-BD85-2EFF738D3EAC}"/>
              </a:ext>
            </a:extLst>
          </p:cNvPr>
          <p:cNvSpPr>
            <a:spLocks noGrp="1"/>
          </p:cNvSpPr>
          <p:nvPr>
            <p:ph type="dt" sz="half" idx="10"/>
          </p:nvPr>
        </p:nvSpPr>
        <p:spPr/>
        <p:txBody>
          <a:bodyPr/>
          <a:lstStyle/>
          <a:p>
            <a:fld id="{616993E9-CEF0-47B7-AEA6-AFACC79966BA}"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9E2B2873-E10F-4FA2-A0D7-8FDD143ADC89}"/>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77F559DA-7552-4540-A910-1060CC31457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6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840E26-5B17-487B-A5E1-9A12353BF897}"/>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A984B8B3-D331-422D-BBDB-8D9642E750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95BA2B4-4CC3-4C76-8FE0-9CFF4867AB11}"/>
              </a:ext>
            </a:extLst>
          </p:cNvPr>
          <p:cNvSpPr>
            <a:spLocks noGrp="1"/>
          </p:cNvSpPr>
          <p:nvPr>
            <p:ph type="dt" sz="half" idx="10"/>
          </p:nvPr>
        </p:nvSpPr>
        <p:spPr/>
        <p:txBody>
          <a:bodyPr/>
          <a:lstStyle/>
          <a:p>
            <a:fld id="{D2434F47-3A99-4701-A7D9-FE6C4D9DA92E}"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3C36BA11-989D-4377-84FE-D58FEA1FA7BD}"/>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BBDA6380-8DFC-47F7-AC24-BFBDE9B7227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22864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05FD1B-CAB4-44B2-8785-A333B96123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BD80885-9554-463F-9B98-97CA4FD13F3B}"/>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D4B953-66B7-48D1-8674-E3FC3758C2AF}"/>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0217559-8C47-4541-84C2-7829D458AFBC}"/>
              </a:ext>
            </a:extLst>
          </p:cNvPr>
          <p:cNvSpPr>
            <a:spLocks noGrp="1"/>
          </p:cNvSpPr>
          <p:nvPr>
            <p:ph type="dt" sz="half" idx="10"/>
          </p:nvPr>
        </p:nvSpPr>
        <p:spPr/>
        <p:txBody>
          <a:bodyPr/>
          <a:lstStyle/>
          <a:p>
            <a:fld id="{99E62588-EC5C-453B-A942-AA1C7EFEEF33}" type="datetimeFigureOut">
              <a:rPr lang="en-US" smtClean="0"/>
              <a:t>11/11/2021</a:t>
            </a:fld>
            <a:endParaRPr lang="en-US" dirty="0"/>
          </a:p>
        </p:txBody>
      </p:sp>
      <p:sp>
        <p:nvSpPr>
          <p:cNvPr id="6" name="Plassholder for bunntekst 5">
            <a:extLst>
              <a:ext uri="{FF2B5EF4-FFF2-40B4-BE49-F238E27FC236}">
                <a16:creationId xmlns:a16="http://schemas.microsoft.com/office/drawing/2014/main" id="{A3DFCB8C-7A59-46A7-B968-474C09FC02E2}"/>
              </a:ext>
            </a:extLst>
          </p:cNvPr>
          <p:cNvSpPr>
            <a:spLocks noGrp="1"/>
          </p:cNvSpPr>
          <p:nvPr>
            <p:ph type="ftr" sz="quarter" idx="11"/>
          </p:nvPr>
        </p:nvSpPr>
        <p:spPr/>
        <p:txBody>
          <a:bodyPr/>
          <a:lstStyle/>
          <a:p>
            <a:r>
              <a:rPr lang="en-US"/>
              <a:t>
              </a:t>
            </a:r>
            <a:endParaRPr lang="en-US" dirty="0"/>
          </a:p>
        </p:txBody>
      </p:sp>
      <p:sp>
        <p:nvSpPr>
          <p:cNvPr id="7" name="Plassholder for lysbildenummer 6">
            <a:extLst>
              <a:ext uri="{FF2B5EF4-FFF2-40B4-BE49-F238E27FC236}">
                <a16:creationId xmlns:a16="http://schemas.microsoft.com/office/drawing/2014/main" id="{8A8FDD96-E215-4A2F-A6F6-A7CDA5C872C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7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34343D-CDFD-4467-AAD0-08C46AF7E67B}"/>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8D0B82-725F-4D6C-8C5E-145304082C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80527C2-2575-44D6-89C9-3209F883B58A}"/>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8E21B5B-302A-419C-BCC4-F7A4EA0623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23B42AB-6E09-4CEA-BDF4-C74DB1CC7028}"/>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F80AD90-A3D2-4583-BF48-DBAA2F699DD5}"/>
              </a:ext>
            </a:extLst>
          </p:cNvPr>
          <p:cNvSpPr>
            <a:spLocks noGrp="1"/>
          </p:cNvSpPr>
          <p:nvPr>
            <p:ph type="dt" sz="half" idx="10"/>
          </p:nvPr>
        </p:nvSpPr>
        <p:spPr/>
        <p:txBody>
          <a:bodyPr/>
          <a:lstStyle/>
          <a:p>
            <a:fld id="{22D5D575-BDA5-4AAF-81DC-5D38C213A391}" type="datetimeFigureOut">
              <a:rPr lang="en-US" smtClean="0"/>
              <a:t>11/11/2021</a:t>
            </a:fld>
            <a:endParaRPr lang="en-US" dirty="0"/>
          </a:p>
        </p:txBody>
      </p:sp>
      <p:sp>
        <p:nvSpPr>
          <p:cNvPr id="8" name="Plassholder for bunntekst 7">
            <a:extLst>
              <a:ext uri="{FF2B5EF4-FFF2-40B4-BE49-F238E27FC236}">
                <a16:creationId xmlns:a16="http://schemas.microsoft.com/office/drawing/2014/main" id="{792D5AF8-7F34-46FE-A386-1E3BC8AD8B45}"/>
              </a:ext>
            </a:extLst>
          </p:cNvPr>
          <p:cNvSpPr>
            <a:spLocks noGrp="1"/>
          </p:cNvSpPr>
          <p:nvPr>
            <p:ph type="ftr" sz="quarter" idx="11"/>
          </p:nvPr>
        </p:nvSpPr>
        <p:spPr/>
        <p:txBody>
          <a:bodyPr/>
          <a:lstStyle/>
          <a:p>
            <a:r>
              <a:rPr lang="en-US"/>
              <a:t>
              </a:t>
            </a:r>
            <a:endParaRPr lang="en-US" dirty="0"/>
          </a:p>
        </p:txBody>
      </p:sp>
      <p:sp>
        <p:nvSpPr>
          <p:cNvPr id="9" name="Plassholder for lysbildenummer 8">
            <a:extLst>
              <a:ext uri="{FF2B5EF4-FFF2-40B4-BE49-F238E27FC236}">
                <a16:creationId xmlns:a16="http://schemas.microsoft.com/office/drawing/2014/main" id="{ECDF1206-A597-47D1-AA4E-0E62311599D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35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85EAD2-CF71-4F21-AFA9-40F8C491D6B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859C7A3-EC2E-4A7C-A9DC-0680B48228C9}"/>
              </a:ext>
            </a:extLst>
          </p:cNvPr>
          <p:cNvSpPr>
            <a:spLocks noGrp="1"/>
          </p:cNvSpPr>
          <p:nvPr>
            <p:ph type="dt" sz="half" idx="10"/>
          </p:nvPr>
        </p:nvSpPr>
        <p:spPr/>
        <p:txBody>
          <a:bodyPr/>
          <a:lstStyle/>
          <a:p>
            <a:fld id="{48F9C5B0-21BA-48EA-B067-5E37072B4F18}" type="datetimeFigureOut">
              <a:rPr lang="en-US" smtClean="0"/>
              <a:t>11/11/2021</a:t>
            </a:fld>
            <a:endParaRPr lang="en-US" dirty="0"/>
          </a:p>
        </p:txBody>
      </p:sp>
      <p:sp>
        <p:nvSpPr>
          <p:cNvPr id="4" name="Plassholder for bunntekst 3">
            <a:extLst>
              <a:ext uri="{FF2B5EF4-FFF2-40B4-BE49-F238E27FC236}">
                <a16:creationId xmlns:a16="http://schemas.microsoft.com/office/drawing/2014/main" id="{CA9E3EF0-AD15-464D-93BE-FC6A89CDCB5D}"/>
              </a:ext>
            </a:extLst>
          </p:cNvPr>
          <p:cNvSpPr>
            <a:spLocks noGrp="1"/>
          </p:cNvSpPr>
          <p:nvPr>
            <p:ph type="ftr" sz="quarter" idx="11"/>
          </p:nvPr>
        </p:nvSpPr>
        <p:spPr/>
        <p:txBody>
          <a:bodyPr/>
          <a:lstStyle/>
          <a:p>
            <a:r>
              <a:rPr lang="en-US"/>
              <a:t>
              </a:t>
            </a:r>
            <a:endParaRPr lang="en-US" dirty="0"/>
          </a:p>
        </p:txBody>
      </p:sp>
      <p:sp>
        <p:nvSpPr>
          <p:cNvPr id="5" name="Plassholder for lysbildenummer 4">
            <a:extLst>
              <a:ext uri="{FF2B5EF4-FFF2-40B4-BE49-F238E27FC236}">
                <a16:creationId xmlns:a16="http://schemas.microsoft.com/office/drawing/2014/main" id="{F125A2FE-43A2-454B-8A7B-766594AD72B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16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2AFDB1D-C1AB-46F5-8D64-999A5130EB4F}"/>
              </a:ext>
            </a:extLst>
          </p:cNvPr>
          <p:cNvSpPr>
            <a:spLocks noGrp="1"/>
          </p:cNvSpPr>
          <p:nvPr>
            <p:ph type="dt" sz="half" idx="10"/>
          </p:nvPr>
        </p:nvSpPr>
        <p:spPr/>
        <p:txBody>
          <a:bodyPr/>
          <a:lstStyle/>
          <a:p>
            <a:fld id="{9CB959AD-49F4-478E-A013-BE606CDD1B41}" type="datetimeFigureOut">
              <a:rPr lang="en-US" smtClean="0"/>
              <a:t>11/11/2021</a:t>
            </a:fld>
            <a:endParaRPr lang="en-US" dirty="0"/>
          </a:p>
        </p:txBody>
      </p:sp>
      <p:sp>
        <p:nvSpPr>
          <p:cNvPr id="3" name="Plassholder for bunntekst 2">
            <a:extLst>
              <a:ext uri="{FF2B5EF4-FFF2-40B4-BE49-F238E27FC236}">
                <a16:creationId xmlns:a16="http://schemas.microsoft.com/office/drawing/2014/main" id="{95DE31A5-3C08-406C-9087-6A38DDBD86D9}"/>
              </a:ext>
            </a:extLst>
          </p:cNvPr>
          <p:cNvSpPr>
            <a:spLocks noGrp="1"/>
          </p:cNvSpPr>
          <p:nvPr>
            <p:ph type="ftr" sz="quarter" idx="11"/>
          </p:nvPr>
        </p:nvSpPr>
        <p:spPr/>
        <p:txBody>
          <a:bodyPr/>
          <a:lstStyle/>
          <a:p>
            <a:r>
              <a:rPr lang="en-US"/>
              <a:t>
              </a:t>
            </a:r>
            <a:endParaRPr lang="en-US" dirty="0"/>
          </a:p>
        </p:txBody>
      </p:sp>
      <p:sp>
        <p:nvSpPr>
          <p:cNvPr id="4" name="Plassholder for lysbildenummer 3">
            <a:extLst>
              <a:ext uri="{FF2B5EF4-FFF2-40B4-BE49-F238E27FC236}">
                <a16:creationId xmlns:a16="http://schemas.microsoft.com/office/drawing/2014/main" id="{AE318265-76B5-4289-B9E8-AD066E54DF2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2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74407-AF5C-4D29-BC57-97497715CF4F}"/>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CFC3FCF8-A9DC-4878-B6B6-226FBAD37E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11ACCA1-D2BB-484C-AC65-03CE87C4C8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6E7853-9655-41F3-8B2D-EB1CB9F8BAFE}"/>
              </a:ext>
            </a:extLst>
          </p:cNvPr>
          <p:cNvSpPr>
            <a:spLocks noGrp="1"/>
          </p:cNvSpPr>
          <p:nvPr>
            <p:ph type="dt" sz="half" idx="10"/>
          </p:nvPr>
        </p:nvSpPr>
        <p:spPr/>
        <p:txBody>
          <a:bodyPr/>
          <a:lstStyle/>
          <a:p>
            <a:fld id="{9755E8D2-BCEE-4D3D-AE6D-93BD204BAD0C}" type="datetimeFigureOut">
              <a:rPr lang="en-US" smtClean="0"/>
              <a:t>11/11/2021</a:t>
            </a:fld>
            <a:endParaRPr lang="en-US" dirty="0"/>
          </a:p>
        </p:txBody>
      </p:sp>
      <p:sp>
        <p:nvSpPr>
          <p:cNvPr id="6" name="Plassholder for bunntekst 5">
            <a:extLst>
              <a:ext uri="{FF2B5EF4-FFF2-40B4-BE49-F238E27FC236}">
                <a16:creationId xmlns:a16="http://schemas.microsoft.com/office/drawing/2014/main" id="{A873AD92-7BED-46EC-AA39-F986686678BA}"/>
              </a:ext>
            </a:extLst>
          </p:cNvPr>
          <p:cNvSpPr>
            <a:spLocks noGrp="1"/>
          </p:cNvSpPr>
          <p:nvPr>
            <p:ph type="ftr" sz="quarter" idx="11"/>
          </p:nvPr>
        </p:nvSpPr>
        <p:spPr/>
        <p:txBody>
          <a:bodyPr/>
          <a:lstStyle/>
          <a:p>
            <a:r>
              <a:rPr lang="en-US"/>
              <a:t>
              </a:t>
            </a:r>
            <a:endParaRPr lang="en-US" dirty="0"/>
          </a:p>
        </p:txBody>
      </p:sp>
      <p:sp>
        <p:nvSpPr>
          <p:cNvPr id="7" name="Plassholder for lysbildenummer 6">
            <a:extLst>
              <a:ext uri="{FF2B5EF4-FFF2-40B4-BE49-F238E27FC236}">
                <a16:creationId xmlns:a16="http://schemas.microsoft.com/office/drawing/2014/main" id="{1ACA1E3E-F54B-4216-B1B5-21BE215C66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24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E5D1B1-8BA3-4346-B16A-A33396B7BD9B}"/>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AE323469-919A-4D35-9526-D07FFF6B90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5AB48F65-0D74-42E4-A38D-EF37D22A79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F226022-677B-4E3D-A42F-CCCE704D7CF1}"/>
              </a:ext>
            </a:extLst>
          </p:cNvPr>
          <p:cNvSpPr>
            <a:spLocks noGrp="1"/>
          </p:cNvSpPr>
          <p:nvPr>
            <p:ph type="dt" sz="half" idx="10"/>
          </p:nvPr>
        </p:nvSpPr>
        <p:spPr/>
        <p:txBody>
          <a:bodyPr/>
          <a:lstStyle/>
          <a:p>
            <a:fld id="{0BBF110E-D48F-4A61-BE6D-11D38A61FE05}" type="datetimeFigureOut">
              <a:rPr lang="en-US" smtClean="0"/>
              <a:t>11/11/2021</a:t>
            </a:fld>
            <a:endParaRPr lang="en-US" dirty="0"/>
          </a:p>
        </p:txBody>
      </p:sp>
      <p:sp>
        <p:nvSpPr>
          <p:cNvPr id="6" name="Plassholder for bunntekst 5">
            <a:extLst>
              <a:ext uri="{FF2B5EF4-FFF2-40B4-BE49-F238E27FC236}">
                <a16:creationId xmlns:a16="http://schemas.microsoft.com/office/drawing/2014/main" id="{76BB670E-6685-4BA6-8FA5-1B9ABC9837FF}"/>
              </a:ext>
            </a:extLst>
          </p:cNvPr>
          <p:cNvSpPr>
            <a:spLocks noGrp="1"/>
          </p:cNvSpPr>
          <p:nvPr>
            <p:ph type="ftr" sz="quarter" idx="11"/>
          </p:nvPr>
        </p:nvSpPr>
        <p:spPr/>
        <p:txBody>
          <a:bodyPr/>
          <a:lstStyle/>
          <a:p>
            <a:r>
              <a:rPr lang="en-US"/>
              <a:t>
              </a:t>
            </a:r>
            <a:endParaRPr lang="en-US" dirty="0"/>
          </a:p>
        </p:txBody>
      </p:sp>
      <p:sp>
        <p:nvSpPr>
          <p:cNvPr id="7" name="Plassholder for lysbildenummer 6">
            <a:extLst>
              <a:ext uri="{FF2B5EF4-FFF2-40B4-BE49-F238E27FC236}">
                <a16:creationId xmlns:a16="http://schemas.microsoft.com/office/drawing/2014/main" id="{CF94D7FE-E8E6-4CD4-BE97-0C726E61EF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3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1A784AB-A9FD-4614-8167-12F448B30E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BF5DEEB-C5EE-4D12-BCB9-5B0375A3AD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081F63-3F8F-475C-85AA-F7AE040048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E61780-2E25-4081-A2D9-4C0805256F67}" type="datetimeFigureOut">
              <a:rPr lang="en-US" smtClean="0"/>
              <a:t>11/11/2021</a:t>
            </a:fld>
            <a:endParaRPr lang="en-US" dirty="0"/>
          </a:p>
        </p:txBody>
      </p:sp>
      <p:sp>
        <p:nvSpPr>
          <p:cNvPr id="5" name="Plassholder for bunntekst 4">
            <a:extLst>
              <a:ext uri="{FF2B5EF4-FFF2-40B4-BE49-F238E27FC236}">
                <a16:creationId xmlns:a16="http://schemas.microsoft.com/office/drawing/2014/main" id="{B9B2BB75-860D-4242-BDE0-DCE3FDCF26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a:t>
            </a:r>
            <a:endParaRPr lang="en-US" dirty="0"/>
          </a:p>
        </p:txBody>
      </p:sp>
      <p:sp>
        <p:nvSpPr>
          <p:cNvPr id="6" name="Plassholder for lysbildenummer 5">
            <a:extLst>
              <a:ext uri="{FF2B5EF4-FFF2-40B4-BE49-F238E27FC236}">
                <a16:creationId xmlns:a16="http://schemas.microsoft.com/office/drawing/2014/main" id="{A2884DA2-7A32-44EC-A2F8-2A70EDFBB7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43927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f919UZF_xU4?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2DQkUPLpnYY?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hyperlink" Target="mailto:kariw@selvhjelp.n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fo.no/fylkeslag/ffo-vestland/aktuelt/brukerhandbok-i-likepersonsarbe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ufetat.n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2EF0521A-36BB-4533-B280-96F46F575C53}"/>
              </a:ext>
            </a:extLst>
          </p:cNvPr>
          <p:cNvSpPr>
            <a:spLocks noGrp="1"/>
          </p:cNvSpPr>
          <p:nvPr>
            <p:ph type="ctrTitle"/>
          </p:nvPr>
        </p:nvSpPr>
        <p:spPr>
          <a:xfrm>
            <a:off x="495030" y="2767106"/>
            <a:ext cx="2160621" cy="3071906"/>
          </a:xfrm>
        </p:spPr>
        <p:txBody>
          <a:bodyPr anchor="t">
            <a:normAutofit/>
          </a:bodyPr>
          <a:lstStyle/>
          <a:p>
            <a:pPr algn="l"/>
            <a:r>
              <a:rPr lang="nb-NO" sz="3500" dirty="0">
                <a:solidFill>
                  <a:srgbClr val="FFFFFF"/>
                </a:solidFill>
              </a:rPr>
              <a:t>Webinar 11. november</a:t>
            </a:r>
          </a:p>
        </p:txBody>
      </p:sp>
      <p:sp>
        <p:nvSpPr>
          <p:cNvPr id="3" name="Undertittel 2">
            <a:extLst>
              <a:ext uri="{FF2B5EF4-FFF2-40B4-BE49-F238E27FC236}">
                <a16:creationId xmlns:a16="http://schemas.microsoft.com/office/drawing/2014/main" id="{D198B771-FBDF-4878-AA48-55582518752E}"/>
              </a:ext>
            </a:extLst>
          </p:cNvPr>
          <p:cNvSpPr>
            <a:spLocks noGrp="1"/>
          </p:cNvSpPr>
          <p:nvPr>
            <p:ph type="subTitle" idx="1"/>
          </p:nvPr>
        </p:nvSpPr>
        <p:spPr>
          <a:xfrm>
            <a:off x="495031" y="806824"/>
            <a:ext cx="2189804" cy="1494117"/>
          </a:xfrm>
        </p:spPr>
        <p:txBody>
          <a:bodyPr anchor="b">
            <a:normAutofit/>
          </a:bodyPr>
          <a:lstStyle/>
          <a:p>
            <a:pPr algn="l"/>
            <a:r>
              <a:rPr lang="nb-NO" sz="1400" dirty="0">
                <a:solidFill>
                  <a:srgbClr val="FFFFFF"/>
                </a:solidFill>
              </a:rPr>
              <a:t>Funksjonshemmedes Fellesorganisasjon Vestland</a:t>
            </a:r>
          </a:p>
          <a:p>
            <a:r>
              <a:rPr lang="nb-NO" sz="1400" dirty="0">
                <a:solidFill>
                  <a:srgbClr val="FFFFFF"/>
                </a:solidFill>
              </a:rPr>
              <a:t>&amp;</a:t>
            </a:r>
          </a:p>
          <a:p>
            <a:pPr algn="l"/>
            <a:r>
              <a:rPr lang="nb-NO" sz="1400" dirty="0">
                <a:solidFill>
                  <a:srgbClr val="FFFFFF"/>
                </a:solidFill>
              </a:rPr>
              <a:t>Selvhjelp Norge Vestland</a:t>
            </a:r>
          </a:p>
        </p:txBody>
      </p:sp>
      <p:sp>
        <p:nvSpPr>
          <p:cNvPr id="5" name="Plassholder for bunntekst 4">
            <a:extLst>
              <a:ext uri="{FF2B5EF4-FFF2-40B4-BE49-F238E27FC236}">
                <a16:creationId xmlns:a16="http://schemas.microsoft.com/office/drawing/2014/main" id="{C6FBDE99-18CC-467D-B725-C25CBC7D4EC5}"/>
              </a:ext>
            </a:extLst>
          </p:cNvPr>
          <p:cNvSpPr>
            <a:spLocks noGrp="1"/>
          </p:cNvSpPr>
          <p:nvPr>
            <p:ph type="ftr" sz="quarter" idx="11"/>
          </p:nvPr>
        </p:nvSpPr>
        <p:spPr>
          <a:xfrm rot="5400000">
            <a:off x="-1371600" y="2002536"/>
            <a:ext cx="3086100" cy="365760"/>
          </a:xfrm>
        </p:spPr>
        <p:txBody>
          <a:bodyPr>
            <a:normAutofit/>
          </a:bodyPr>
          <a:lstStyle/>
          <a:p>
            <a:pPr algn="l">
              <a:lnSpc>
                <a:spcPct val="90000"/>
              </a:lnSpc>
              <a:spcAft>
                <a:spcPts val="600"/>
              </a:spcAft>
            </a:pPr>
            <a:r>
              <a:rPr lang="en-US" sz="700">
                <a:solidFill>
                  <a:srgbClr val="FFFFFF"/>
                </a:solidFill>
              </a:rPr>
              <a:t>
              </a:t>
            </a:r>
          </a:p>
        </p:txBody>
      </p:sp>
      <p:pic>
        <p:nvPicPr>
          <p:cNvPr id="27" name="Graphic 8" descr="Fargerik blekk i vann">
            <a:extLst>
              <a:ext uri="{FF2B5EF4-FFF2-40B4-BE49-F238E27FC236}">
                <a16:creationId xmlns:a16="http://schemas.microsoft.com/office/drawing/2014/main" id="{33DF95E3-CAD7-4AB0-B441-180423594BD8}"/>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3376821" y="1620305"/>
            <a:ext cx="5419311" cy="3617390"/>
          </a:xfrm>
          <a:prstGeom prst="rect">
            <a:avLst/>
          </a:prstGeom>
        </p:spPr>
      </p:pic>
      <p:sp>
        <p:nvSpPr>
          <p:cNvPr id="4" name="Plassholder for dato 3">
            <a:extLst>
              <a:ext uri="{FF2B5EF4-FFF2-40B4-BE49-F238E27FC236}">
                <a16:creationId xmlns:a16="http://schemas.microsoft.com/office/drawing/2014/main" id="{B3FC1F7B-1386-42A9-85AF-F11D2B024B28}"/>
              </a:ext>
            </a:extLst>
          </p:cNvPr>
          <p:cNvSpPr>
            <a:spLocks noGrp="1"/>
          </p:cNvSpPr>
          <p:nvPr>
            <p:ph type="dt" sz="half" idx="10"/>
          </p:nvPr>
        </p:nvSpPr>
        <p:spPr>
          <a:xfrm>
            <a:off x="6727698" y="6455664"/>
            <a:ext cx="2057400" cy="365125"/>
          </a:xfrm>
        </p:spPr>
        <p:txBody>
          <a:bodyPr>
            <a:normAutofit/>
          </a:bodyPr>
          <a:lstStyle/>
          <a:p>
            <a:pPr algn="r">
              <a:spcAft>
                <a:spcPts val="600"/>
              </a:spcAft>
            </a:pPr>
            <a:fld id="{F40D01E3-40E4-4A19-8650-E29BD95069AA}" type="datetime1">
              <a:rPr lang="en-US" sz="1000">
                <a:solidFill>
                  <a:schemeClr val="tx1">
                    <a:lumMod val="50000"/>
                    <a:lumOff val="50000"/>
                  </a:schemeClr>
                </a:solidFill>
              </a:rPr>
              <a:pPr algn="r">
                <a:spcAft>
                  <a:spcPts val="600"/>
                </a:spcAft>
              </a:pPr>
              <a:t>11/11/2021</a:t>
            </a:fld>
            <a:endParaRPr lang="en-US" sz="1000">
              <a:solidFill>
                <a:schemeClr val="tx1">
                  <a:lumMod val="50000"/>
                  <a:lumOff val="50000"/>
                </a:schemeClr>
              </a:solidFill>
            </a:endParaRPr>
          </a:p>
        </p:txBody>
      </p:sp>
    </p:spTree>
    <p:extLst>
      <p:ext uri="{BB962C8B-B14F-4D97-AF65-F5344CB8AC3E}">
        <p14:creationId xmlns:p14="http://schemas.microsoft.com/office/powerpoint/2010/main" val="25899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7"/>
                                        </p:tgtEl>
                                        <p:attrNameLst>
                                          <p:attrName>style.visibility</p:attrName>
                                        </p:attrNameLst>
                                      </p:cBhvr>
                                      <p:to>
                                        <p:strVal val="visible"/>
                                      </p:to>
                                    </p:set>
                                    <p:animEffect transition="in" filter="fade">
                                      <p:cBhvr>
                                        <p:cTn id="7" dur="700"/>
                                        <p:tgtEl>
                                          <p:spTgt spid="2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par>
                                <p:cTn id="21" presetID="10" presetClass="entr" presetSubtype="0" fill="hold" grpId="0" nodeType="withEffect">
                                  <p:stCondLst>
                                    <p:cond delay="1000"/>
                                  </p:stCondLst>
                                  <p:iterate>
                                    <p:tmPct val="10000"/>
                                  </p:iterate>
                                  <p:childTnLst>
                                    <p:set>
                                      <p:cBhvr>
                                        <p:cTn id="22" dur="1" fill="hold">
                                          <p:stCondLst>
                                            <p:cond delay="0"/>
                                          </p:stCondLst>
                                        </p:cTn>
                                        <p:tgtEl>
                                          <p:spTgt spid="2"/>
                                        </p:tgtEl>
                                        <p:attrNameLst>
                                          <p:attrName>style.visibility</p:attrName>
                                        </p:attrNameLst>
                                      </p:cBhvr>
                                      <p:to>
                                        <p:strVal val="visible"/>
                                      </p:to>
                                    </p:set>
                                    <p:animEffect transition="in" filter="fade">
                                      <p:cBhvr>
                                        <p:cTn id="2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lumMod val="50000"/>
                  </a:schemeClr>
                </a:solidFill>
                <a:latin typeface="+mn-lt"/>
              </a:rPr>
              <a:t>Hvem er likeperson?</a:t>
            </a:r>
          </a:p>
        </p:txBody>
      </p:sp>
      <p:sp>
        <p:nvSpPr>
          <p:cNvPr id="4" name="Plassholder for innhold 3"/>
          <p:cNvSpPr>
            <a:spLocks noGrp="1"/>
          </p:cNvSpPr>
          <p:nvPr>
            <p:ph idx="1"/>
          </p:nvPr>
        </p:nvSpPr>
        <p:spPr bwMode="auto">
          <a:xfrm>
            <a:off x="323528" y="1628800"/>
            <a:ext cx="8136904" cy="4824513"/>
          </a:xfrm>
          <a:prstGeom prst="wedgeEllipseCallout">
            <a:avLst>
              <a:gd name="adj1" fmla="val 49687"/>
              <a:gd name="adj2" fmla="val -51988"/>
            </a:avLst>
          </a:prstGeom>
          <a:solidFill>
            <a:schemeClr val="accent1"/>
          </a:solidFill>
          <a:ln w="9525" cap="flat" cmpd="sng" algn="ctr">
            <a:solidFill>
              <a:schemeClr val="tx1"/>
            </a:solidFill>
            <a:prstDash val="solid"/>
            <a:round/>
            <a:headEnd type="none" w="med" len="med"/>
            <a:tailEnd type="none" w="med" len="med"/>
          </a:ln>
          <a:effectLst>
            <a:innerShdw blurRad="63500" dist="50800" dir="5400000">
              <a:prstClr val="black">
                <a:alpha val="50000"/>
              </a:prstClr>
            </a:inn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bodyPr>
          <a:lstStyle/>
          <a:p>
            <a:pPr marL="0" indent="0">
              <a:buNone/>
            </a:pPr>
            <a:r>
              <a:rPr lang="nb-NO" sz="3200" dirty="0"/>
              <a:t>Funksjonshemning er et </a:t>
            </a:r>
            <a:r>
              <a:rPr lang="nb-NO" sz="3200" dirty="0">
                <a:solidFill>
                  <a:srgbClr val="CC0066"/>
                </a:solidFill>
              </a:rPr>
              <a:t>misforhold</a:t>
            </a:r>
            <a:r>
              <a:rPr lang="nb-NO" sz="3200" dirty="0"/>
              <a:t> </a:t>
            </a:r>
          </a:p>
          <a:p>
            <a:pPr marL="0" indent="0">
              <a:buNone/>
            </a:pPr>
            <a:r>
              <a:rPr lang="nb-NO" sz="3200" dirty="0"/>
              <a:t>mellom </a:t>
            </a:r>
            <a:r>
              <a:rPr lang="nb-NO" sz="3200" dirty="0">
                <a:solidFill>
                  <a:srgbClr val="CC0066"/>
                </a:solidFill>
              </a:rPr>
              <a:t>individets forutsetninger </a:t>
            </a:r>
          </a:p>
          <a:p>
            <a:pPr marL="0" indent="0">
              <a:buNone/>
            </a:pPr>
            <a:r>
              <a:rPr lang="nb-NO" sz="3200" dirty="0"/>
              <a:t>og </a:t>
            </a:r>
            <a:r>
              <a:rPr lang="nb-NO" sz="3200" dirty="0">
                <a:solidFill>
                  <a:srgbClr val="CC0066"/>
                </a:solidFill>
              </a:rPr>
              <a:t>miljøets krav til funksjon </a:t>
            </a:r>
            <a:r>
              <a:rPr lang="nb-NO" sz="3200" dirty="0"/>
              <a:t>på områder </a:t>
            </a:r>
          </a:p>
          <a:p>
            <a:pPr marL="0" indent="0">
              <a:buNone/>
            </a:pPr>
            <a:r>
              <a:rPr lang="nb-NO" sz="3200" dirty="0"/>
              <a:t>som er vesentlig for å etablere</a:t>
            </a:r>
          </a:p>
          <a:p>
            <a:pPr marL="0" indent="0">
              <a:buNone/>
            </a:pPr>
            <a:r>
              <a:rPr lang="nb-NO" sz="3200" dirty="0"/>
              <a:t>selvstendighet og sosial </a:t>
            </a:r>
          </a:p>
          <a:p>
            <a:pPr marL="0" indent="0">
              <a:buNone/>
            </a:pPr>
            <a:r>
              <a:rPr lang="nb-NO" sz="3200" dirty="0"/>
              <a:t>tilværelse. </a:t>
            </a:r>
            <a:endParaRPr kumimoji="0" lang="nb-NO"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3097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EB5072-0207-431B-93A0-B8593EE0DDE6}"/>
              </a:ext>
            </a:extLst>
          </p:cNvPr>
          <p:cNvSpPr>
            <a:spLocks noGrp="1"/>
          </p:cNvSpPr>
          <p:nvPr>
            <p:ph type="title"/>
          </p:nvPr>
        </p:nvSpPr>
        <p:spPr/>
        <p:txBody>
          <a:bodyPr/>
          <a:lstStyle/>
          <a:p>
            <a:r>
              <a:rPr lang="nb-NO" b="1" dirty="0">
                <a:solidFill>
                  <a:schemeClr val="accent1">
                    <a:lumMod val="50000"/>
                  </a:schemeClr>
                </a:solidFill>
              </a:rPr>
              <a:t>Likepersonrollen</a:t>
            </a:r>
          </a:p>
        </p:txBody>
      </p:sp>
      <p:pic>
        <p:nvPicPr>
          <p:cNvPr id="6" name="Media på Internett 5" title="Hva er en likeperson?">
            <a:hlinkClick r:id="" action="ppaction://media"/>
            <a:extLst>
              <a:ext uri="{FF2B5EF4-FFF2-40B4-BE49-F238E27FC236}">
                <a16:creationId xmlns:a16="http://schemas.microsoft.com/office/drawing/2014/main" id="{80661509-BE29-41EB-BA92-21E91A3A3AC4}"/>
              </a:ext>
            </a:extLst>
          </p:cNvPr>
          <p:cNvPicPr>
            <a:picLocks noGrp="1" noRot="1" noChangeAspect="1"/>
          </p:cNvPicPr>
          <p:nvPr>
            <p:ph idx="1"/>
            <a:videoFile r:link="rId1"/>
          </p:nvPr>
        </p:nvPicPr>
        <p:blipFill>
          <a:blip r:embed="rId3"/>
          <a:stretch>
            <a:fillRect/>
          </a:stretch>
        </p:blipFill>
        <p:spPr>
          <a:xfrm>
            <a:off x="722313" y="1825625"/>
            <a:ext cx="7700962" cy="4351338"/>
          </a:xfrm>
          <a:prstGeom prst="rect">
            <a:avLst/>
          </a:prstGeom>
        </p:spPr>
      </p:pic>
      <p:sp>
        <p:nvSpPr>
          <p:cNvPr id="4" name="Plassholder for dato 3">
            <a:extLst>
              <a:ext uri="{FF2B5EF4-FFF2-40B4-BE49-F238E27FC236}">
                <a16:creationId xmlns:a16="http://schemas.microsoft.com/office/drawing/2014/main" id="{CC8B49A2-C10D-4C67-A225-C6CC263D438A}"/>
              </a:ext>
            </a:extLst>
          </p:cNvPr>
          <p:cNvSpPr>
            <a:spLocks noGrp="1"/>
          </p:cNvSpPr>
          <p:nvPr>
            <p:ph type="dt" sz="half" idx="10"/>
          </p:nvPr>
        </p:nvSpPr>
        <p:spPr/>
        <p:txBody>
          <a:bodyPr/>
          <a:lstStyle/>
          <a:p>
            <a:fld id="{CF137E78-B3BD-41C8-AD86-7BFBD5CCA1A4}" type="datetime1">
              <a:rPr lang="en-US" smtClean="0"/>
              <a:t>11/11/2021</a:t>
            </a:fld>
            <a:endParaRPr lang="en-US" dirty="0"/>
          </a:p>
        </p:txBody>
      </p:sp>
      <p:sp>
        <p:nvSpPr>
          <p:cNvPr id="5" name="Plassholder for bunntekst 4">
            <a:extLst>
              <a:ext uri="{FF2B5EF4-FFF2-40B4-BE49-F238E27FC236}">
                <a16:creationId xmlns:a16="http://schemas.microsoft.com/office/drawing/2014/main" id="{66684691-58AE-4DA5-83F6-5F05BAE7B8CE}"/>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6665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lumMod val="50000"/>
                  </a:schemeClr>
                </a:solidFill>
              </a:rPr>
              <a:t>Likeperson er i samme båt</a:t>
            </a:r>
          </a:p>
        </p:txBody>
      </p:sp>
      <p:sp>
        <p:nvSpPr>
          <p:cNvPr id="3" name="Plassholder for innhold 2"/>
          <p:cNvSpPr>
            <a:spLocks noGrp="1"/>
          </p:cNvSpPr>
          <p:nvPr>
            <p:ph idx="1"/>
          </p:nvPr>
        </p:nvSpPr>
        <p:spPr>
          <a:xfrm>
            <a:off x="827088" y="1916832"/>
            <a:ext cx="8137400" cy="4320456"/>
          </a:xfrm>
        </p:spPr>
        <p:txBody>
          <a:bodyPr/>
          <a:lstStyle/>
          <a:p>
            <a:r>
              <a:rPr lang="nb-NO" dirty="0"/>
              <a:t>Fellesskap i situasjonen</a:t>
            </a:r>
          </a:p>
          <a:p>
            <a:r>
              <a:rPr lang="nb-NO" dirty="0"/>
              <a:t>Trøster hverandre</a:t>
            </a:r>
          </a:p>
          <a:p>
            <a:r>
              <a:rPr lang="nb-NO" dirty="0"/>
              <a:t>Støtter hverandre</a:t>
            </a:r>
          </a:p>
          <a:p>
            <a:r>
              <a:rPr lang="nb-NO" dirty="0"/>
              <a:t>Opplever sosial tilhørighet</a:t>
            </a:r>
          </a:p>
          <a:p>
            <a:r>
              <a:rPr lang="nb-NO" dirty="0"/>
              <a:t>Meningsdanning</a:t>
            </a:r>
          </a:p>
          <a:p>
            <a:pPr lvl="1"/>
            <a:endParaRPr lang="nb-NO" dirty="0"/>
          </a:p>
        </p:txBody>
      </p:sp>
      <p:sp>
        <p:nvSpPr>
          <p:cNvPr id="4" name="Bildeforklaring formet som en ellipse 3"/>
          <p:cNvSpPr/>
          <p:nvPr/>
        </p:nvSpPr>
        <p:spPr bwMode="auto">
          <a:xfrm>
            <a:off x="5364088" y="2492896"/>
            <a:ext cx="3779912" cy="2664296"/>
          </a:xfrm>
          <a:prstGeom prst="wedgeEllipseCallout">
            <a:avLst>
              <a:gd name="adj1" fmla="val -56081"/>
              <a:gd name="adj2" fmla="val -67625"/>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nb-NO" sz="2800" dirty="0">
                <a:solidFill>
                  <a:srgbClr val="CC0066"/>
                </a:solidFill>
                <a:latin typeface="+mn-lt"/>
              </a:rPr>
              <a:t>Mulighetsfokusert</a:t>
            </a:r>
            <a:r>
              <a:rPr lang="nb-NO" sz="2800" dirty="0">
                <a:solidFill>
                  <a:srgbClr val="000000"/>
                </a:solidFill>
                <a:latin typeface="+mn-lt"/>
              </a:rPr>
              <a:t> </a:t>
            </a:r>
          </a:p>
          <a:p>
            <a:pPr marL="0" marR="0" indent="0" algn="l" defTabSz="914400" rtl="0" eaLnBrk="1" fontAlgn="base" latinLnBrk="0" hangingPunct="1">
              <a:lnSpc>
                <a:spcPct val="100000"/>
              </a:lnSpc>
              <a:spcBef>
                <a:spcPct val="0"/>
              </a:spcBef>
              <a:spcAft>
                <a:spcPct val="0"/>
              </a:spcAft>
              <a:buClrTx/>
              <a:buSzTx/>
              <a:buFontTx/>
              <a:buNone/>
              <a:tabLst/>
            </a:pPr>
            <a:r>
              <a:rPr lang="nb-NO" sz="2800" dirty="0">
                <a:solidFill>
                  <a:srgbClr val="000000"/>
                </a:solidFill>
                <a:latin typeface="+mn-lt"/>
              </a:rPr>
              <a:t>heller enn </a:t>
            </a:r>
          </a:p>
          <a:p>
            <a:pPr marL="0" marR="0" indent="0" algn="l" defTabSz="914400" rtl="0" eaLnBrk="1" fontAlgn="base" latinLnBrk="0" hangingPunct="1">
              <a:lnSpc>
                <a:spcPct val="100000"/>
              </a:lnSpc>
              <a:spcBef>
                <a:spcPct val="0"/>
              </a:spcBef>
              <a:spcAft>
                <a:spcPct val="0"/>
              </a:spcAft>
              <a:buClrTx/>
              <a:buSzTx/>
              <a:buFontTx/>
              <a:buNone/>
              <a:tabLst/>
            </a:pPr>
            <a:r>
              <a:rPr lang="nb-NO" sz="2800" dirty="0">
                <a:solidFill>
                  <a:srgbClr val="000000"/>
                </a:solidFill>
                <a:latin typeface="+mn-lt"/>
              </a:rPr>
              <a:t>problemorientert</a:t>
            </a:r>
          </a:p>
        </p:txBody>
      </p:sp>
    </p:spTree>
    <p:extLst>
      <p:ext uri="{BB962C8B-B14F-4D97-AF65-F5344CB8AC3E}">
        <p14:creationId xmlns:p14="http://schemas.microsoft.com/office/powerpoint/2010/main" val="330725415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09" r="5890" b="-1"/>
          <a:stretch/>
        </p:blipFill>
        <p:spPr bwMode="auto">
          <a:xfrm>
            <a:off x="12381" y="8346"/>
            <a:ext cx="9143979"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p:cNvSpPr>
            <a:spLocks noGrp="1"/>
          </p:cNvSpPr>
          <p:nvPr>
            <p:ph type="title"/>
          </p:nvPr>
        </p:nvSpPr>
        <p:spPr>
          <a:xfrm>
            <a:off x="532086" y="1196752"/>
            <a:ext cx="3153102" cy="2880320"/>
          </a:xfrm>
        </p:spPr>
        <p:txBody>
          <a:bodyPr vert="horz" lIns="91440" tIns="45720" rIns="91440" bIns="45720" rtlCol="0" anchor="ctr">
            <a:normAutofit/>
          </a:bodyPr>
          <a:lstStyle/>
          <a:p>
            <a:pPr algn="ctr" defTabSz="914400"/>
            <a:r>
              <a:rPr lang="en-US" sz="3100" dirty="0"/>
              <a:t>Er i samme livssituasjon</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394137" y="3417573"/>
            <a:ext cx="3444765" cy="261983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b="1" dirty="0"/>
              <a:t>Bekjemper maktesløshet</a:t>
            </a:r>
          </a:p>
        </p:txBody>
      </p:sp>
    </p:spTree>
    <p:extLst>
      <p:ext uri="{BB962C8B-B14F-4D97-AF65-F5344CB8AC3E}">
        <p14:creationId xmlns:p14="http://schemas.microsoft.com/office/powerpoint/2010/main" val="9910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accent1">
                    <a:lumMod val="75000"/>
                  </a:schemeClr>
                </a:solidFill>
              </a:rPr>
              <a:t>Likepersonen åpner sosiale rom</a:t>
            </a:r>
          </a:p>
        </p:txBody>
      </p:sp>
      <p:sp>
        <p:nvSpPr>
          <p:cNvPr id="3" name="Plassholder for innhold 2"/>
          <p:cNvSpPr>
            <a:spLocks noGrp="1"/>
          </p:cNvSpPr>
          <p:nvPr>
            <p:ph idx="1"/>
          </p:nvPr>
        </p:nvSpPr>
        <p:spPr>
          <a:xfrm>
            <a:off x="827088" y="1700808"/>
            <a:ext cx="8043780" cy="4783119"/>
          </a:xfrm>
        </p:spPr>
        <p:txBody>
          <a:bodyPr>
            <a:normAutofit/>
          </a:bodyPr>
          <a:lstStyle/>
          <a:p>
            <a:r>
              <a:rPr lang="nb-NO" dirty="0"/>
              <a:t>Likepersonsarbeidet bidrar til å skap rom der vi trygt kan utveksle erfaringer </a:t>
            </a:r>
          </a:p>
          <a:p>
            <a:r>
              <a:rPr lang="nb-NO" dirty="0"/>
              <a:t>Sykdom og funksjonshemning har en følelsesmessig side, så vel som praktisk</a:t>
            </a:r>
          </a:p>
          <a:p>
            <a:pPr lvl="2">
              <a:buFont typeface="Wingdings" panose="05000000000000000000" pitchFamily="2" charset="2"/>
              <a:buChar char="ü"/>
            </a:pPr>
            <a:r>
              <a:rPr lang="nb-NO" dirty="0"/>
              <a:t>	Utrygghet og angst for framtiden</a:t>
            </a:r>
          </a:p>
          <a:p>
            <a:pPr lvl="2">
              <a:buFont typeface="Wingdings" panose="05000000000000000000" pitchFamily="2" charset="2"/>
              <a:buChar char="ü"/>
            </a:pPr>
            <a:r>
              <a:rPr lang="nb-NO" dirty="0"/>
              <a:t>	Skam og usikkerhet</a:t>
            </a:r>
          </a:p>
          <a:p>
            <a:pPr lvl="2">
              <a:buFont typeface="Wingdings" panose="05000000000000000000" pitchFamily="2" charset="2"/>
              <a:buChar char="ü"/>
            </a:pPr>
            <a:r>
              <a:rPr lang="nb-NO" dirty="0"/>
              <a:t>	Sorg og frustrasjon</a:t>
            </a:r>
          </a:p>
          <a:p>
            <a:pPr lvl="2">
              <a:buFont typeface="Wingdings" panose="05000000000000000000" pitchFamily="2" charset="2"/>
              <a:buChar char="ü"/>
            </a:pPr>
            <a:r>
              <a:rPr lang="nb-NO" dirty="0"/>
              <a:t>	Framtidshåp</a:t>
            </a:r>
          </a:p>
          <a:p>
            <a:pPr lvl="2">
              <a:buFont typeface="Wingdings" panose="05000000000000000000" pitchFamily="2" charset="2"/>
              <a:buChar char="ü"/>
            </a:pPr>
            <a:r>
              <a:rPr lang="nb-NO" dirty="0"/>
              <a:t>	Kunnskapskilder</a:t>
            </a:r>
          </a:p>
          <a:p>
            <a:pPr lvl="2">
              <a:buFont typeface="Wingdings" panose="05000000000000000000" pitchFamily="2" charset="2"/>
              <a:buChar char="ü"/>
            </a:pPr>
            <a:r>
              <a:rPr lang="nb-NO" dirty="0"/>
              <a:t>	Språk som fanger erfaringene</a:t>
            </a:r>
          </a:p>
          <a:p>
            <a:pPr lvl="2">
              <a:buFont typeface="Wingdings" panose="05000000000000000000" pitchFamily="2" charset="2"/>
              <a:buChar char="ü"/>
            </a:pPr>
            <a:r>
              <a:rPr lang="nb-NO" dirty="0"/>
              <a:t>	Mental bearbeiding</a:t>
            </a:r>
          </a:p>
          <a:p>
            <a:pPr marL="457200" lvl="1" indent="0">
              <a:buNone/>
            </a:pPr>
            <a:r>
              <a:rPr lang="nb-NO" dirty="0"/>
              <a:t>	</a:t>
            </a:r>
          </a:p>
          <a:p>
            <a:pPr marL="457200" lvl="1" indent="0">
              <a:buNone/>
            </a:pPr>
            <a:r>
              <a:rPr lang="nb-NO" dirty="0"/>
              <a:t>	</a:t>
            </a:r>
          </a:p>
        </p:txBody>
      </p:sp>
      <p:sp>
        <p:nvSpPr>
          <p:cNvPr id="4" name="Bildeforklaring formet som en ellipse 3"/>
          <p:cNvSpPr/>
          <p:nvPr/>
        </p:nvSpPr>
        <p:spPr bwMode="auto">
          <a:xfrm>
            <a:off x="5580112" y="3943345"/>
            <a:ext cx="3024336" cy="1368152"/>
          </a:xfrm>
          <a:prstGeom prst="wedgeEllipseCallout">
            <a:avLst>
              <a:gd name="adj1" fmla="val 28327"/>
              <a:gd name="adj2" fmla="val -102236"/>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2800" b="0" i="0" u="none" strike="noStrike" cap="none" normalizeH="0" baseline="0" dirty="0">
                <a:ln>
                  <a:noFill/>
                </a:ln>
                <a:effectLst/>
                <a:latin typeface="Arial" panose="020B0604020202020204" pitchFamily="34" charset="0"/>
                <a:cs typeface="Arial" panose="020B0604020202020204" pitchFamily="34" charset="0"/>
              </a:rPr>
              <a:t>Opptatt av </a:t>
            </a:r>
          </a:p>
          <a:p>
            <a:pPr marL="0" marR="0" indent="0" algn="l" defTabSz="914400" rtl="0" eaLnBrk="1" fontAlgn="base" latinLnBrk="0" hangingPunct="1">
              <a:lnSpc>
                <a:spcPct val="100000"/>
              </a:lnSpc>
              <a:spcBef>
                <a:spcPct val="0"/>
              </a:spcBef>
              <a:spcAft>
                <a:spcPct val="0"/>
              </a:spcAft>
              <a:buClrTx/>
              <a:buSzTx/>
              <a:buFontTx/>
              <a:buNone/>
              <a:tabLst/>
            </a:pPr>
            <a:r>
              <a:rPr lang="nb-NO" sz="2800" dirty="0">
                <a:solidFill>
                  <a:srgbClr val="CC0066"/>
                </a:solidFill>
                <a:latin typeface="+mn-lt"/>
              </a:rPr>
              <a:t>mestring</a:t>
            </a:r>
          </a:p>
        </p:txBody>
      </p:sp>
    </p:spTree>
    <p:extLst>
      <p:ext uri="{BB962C8B-B14F-4D97-AF65-F5344CB8AC3E}">
        <p14:creationId xmlns:p14="http://schemas.microsoft.com/office/powerpoint/2010/main" val="227861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p:cNvSpPr>
            <a:spLocks noGrp="1"/>
          </p:cNvSpPr>
          <p:nvPr>
            <p:ph type="title"/>
          </p:nvPr>
        </p:nvSpPr>
        <p:spPr>
          <a:xfrm>
            <a:off x="687956" y="4583953"/>
            <a:ext cx="3514393" cy="1465973"/>
          </a:xfrm>
        </p:spPr>
        <p:txBody>
          <a:bodyPr vert="horz" lIns="91440" tIns="45720" rIns="91440" bIns="45720" rtlCol="0" anchor="t">
            <a:normAutofit/>
          </a:bodyPr>
          <a:lstStyle/>
          <a:p>
            <a:pPr defTabSz="914400"/>
            <a:r>
              <a:rPr lang="en-US" sz="3500"/>
              <a:t>Møter andre i samme situasjon</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455"/>
          <a:stretch/>
        </p:blipFill>
        <p:spPr bwMode="auto">
          <a:xfrm>
            <a:off x="20" y="432"/>
            <a:ext cx="9143980" cy="42447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ildeforklaring formet som en ellipse 1"/>
          <p:cNvSpPr/>
          <p:nvPr/>
        </p:nvSpPr>
        <p:spPr bwMode="auto">
          <a:xfrm>
            <a:off x="3635896" y="4293097"/>
            <a:ext cx="5165204" cy="1756830"/>
          </a:xfrm>
          <a:prstGeom prst="wedgeEllipseCallout">
            <a:avLst>
              <a:gd name="adj1" fmla="val 69826"/>
              <a:gd name="adj2" fmla="val -45885"/>
            </a:avLst>
          </a:prstGeom>
          <a:scene3d>
            <a:camera prst="orthographicFront"/>
            <a:lightRig rig="threePt" dir="t"/>
          </a:scene3d>
        </p:spPr>
        <p:txBody>
          <a:bodyPr vert="horz" lIns="91440" tIns="45720" rIns="91440" bIns="45720" numCol="1" rtlCol="0" anchorCtr="0" compatLnSpc="1">
            <a:prstTxWarp prst="textNoShape">
              <a:avLst/>
            </a:prstTxWarp>
            <a:normAutofit/>
          </a:bodyPr>
          <a:lstStyle/>
          <a:p>
            <a:pPr marL="0" marR="0" indent="-228600" fontAlgn="base">
              <a:lnSpc>
                <a:spcPct val="90000"/>
              </a:lnSpc>
              <a:spcBef>
                <a:spcPct val="0"/>
              </a:spcBef>
              <a:spcAft>
                <a:spcPts val="600"/>
              </a:spcAft>
              <a:buClrTx/>
              <a:buSzTx/>
              <a:buFont typeface="Arial" panose="020B0604020202020204" pitchFamily="34" charset="0"/>
              <a:buChar char="•"/>
              <a:tabLst/>
            </a:pPr>
            <a:r>
              <a:rPr kumimoji="0" lang="en-US" sz="2000" b="0" i="0" u="none" strike="noStrike" cap="none" normalizeH="0" baseline="0" dirty="0">
                <a:ln>
                  <a:noFill/>
                </a:ln>
                <a:effectLst/>
              </a:rPr>
              <a:t>Makt til å bær</a:t>
            </a:r>
            <a:r>
              <a:rPr lang="en-US" sz="2000" dirty="0"/>
              <a:t>e sammen</a:t>
            </a:r>
            <a:endParaRPr kumimoji="0" lang="en-US" sz="2000" b="0" i="0" u="none" strike="noStrike" cap="none" normalizeH="0" baseline="0" dirty="0">
              <a:ln>
                <a:noFill/>
              </a:ln>
              <a:effectLst/>
            </a:endParaRPr>
          </a:p>
        </p:txBody>
      </p:sp>
      <p:sp>
        <p:nvSpPr>
          <p:cNvPr id="73" name="Rectangle 72">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80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E59FA5-ED92-4FF0-932E-6071D88A9DC1}"/>
              </a:ext>
            </a:extLst>
          </p:cNvPr>
          <p:cNvSpPr>
            <a:spLocks noGrp="1"/>
          </p:cNvSpPr>
          <p:nvPr>
            <p:ph type="title"/>
          </p:nvPr>
        </p:nvSpPr>
        <p:spPr/>
        <p:txBody>
          <a:bodyPr/>
          <a:lstStyle/>
          <a:p>
            <a:r>
              <a:rPr lang="nb-NO" b="1" dirty="0">
                <a:solidFill>
                  <a:schemeClr val="accent1">
                    <a:lumMod val="50000"/>
                  </a:schemeClr>
                </a:solidFill>
              </a:rPr>
              <a:t>Likeperson – forventninger </a:t>
            </a:r>
          </a:p>
        </p:txBody>
      </p:sp>
      <p:pic>
        <p:nvPicPr>
          <p:cNvPr id="6" name="Media på Internett 5" title="Likeperson">
            <a:hlinkClick r:id="" action="ppaction://media"/>
            <a:extLst>
              <a:ext uri="{FF2B5EF4-FFF2-40B4-BE49-F238E27FC236}">
                <a16:creationId xmlns:a16="http://schemas.microsoft.com/office/drawing/2014/main" id="{1061A399-F1D4-41D2-AF98-0098F0123919}"/>
              </a:ext>
            </a:extLst>
          </p:cNvPr>
          <p:cNvPicPr>
            <a:picLocks noGrp="1" noRot="1" noChangeAspect="1"/>
          </p:cNvPicPr>
          <p:nvPr>
            <p:ph idx="1"/>
            <a:videoFile r:link="rId1"/>
          </p:nvPr>
        </p:nvPicPr>
        <p:blipFill>
          <a:blip r:embed="rId3"/>
          <a:stretch>
            <a:fillRect/>
          </a:stretch>
        </p:blipFill>
        <p:spPr>
          <a:xfrm>
            <a:off x="722313" y="1825625"/>
            <a:ext cx="7700962" cy="4351338"/>
          </a:xfrm>
          <a:prstGeom prst="rect">
            <a:avLst/>
          </a:prstGeom>
        </p:spPr>
      </p:pic>
      <p:sp>
        <p:nvSpPr>
          <p:cNvPr id="4" name="Plassholder for dato 3">
            <a:extLst>
              <a:ext uri="{FF2B5EF4-FFF2-40B4-BE49-F238E27FC236}">
                <a16:creationId xmlns:a16="http://schemas.microsoft.com/office/drawing/2014/main" id="{8E0D822F-76AD-4E41-9057-10A7171A8032}"/>
              </a:ext>
            </a:extLst>
          </p:cNvPr>
          <p:cNvSpPr>
            <a:spLocks noGrp="1"/>
          </p:cNvSpPr>
          <p:nvPr>
            <p:ph type="dt" sz="half" idx="10"/>
          </p:nvPr>
        </p:nvSpPr>
        <p:spPr/>
        <p:txBody>
          <a:bodyPr/>
          <a:lstStyle/>
          <a:p>
            <a:fld id="{B06D8881-2FFF-491D-B810-D33CD5434A6B}" type="datetime1">
              <a:rPr lang="en-US" smtClean="0"/>
              <a:t>11/11/2021</a:t>
            </a:fld>
            <a:endParaRPr lang="en-US" dirty="0"/>
          </a:p>
        </p:txBody>
      </p:sp>
      <p:sp>
        <p:nvSpPr>
          <p:cNvPr id="5" name="Plassholder for bunntekst 4">
            <a:extLst>
              <a:ext uri="{FF2B5EF4-FFF2-40B4-BE49-F238E27FC236}">
                <a16:creationId xmlns:a16="http://schemas.microsoft.com/office/drawing/2014/main" id="{0EC1B407-E27B-4F37-96B3-DF53D261F78F}"/>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706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p:cNvSpPr>
            <a:spLocks noGrp="1" noChangeArrowheads="1"/>
          </p:cNvSpPr>
          <p:nvPr>
            <p:ph type="title"/>
          </p:nvPr>
        </p:nvSpPr>
        <p:spPr>
          <a:xfrm>
            <a:off x="1028699" y="294538"/>
            <a:ext cx="7421963" cy="1033669"/>
          </a:xfrm>
        </p:spPr>
        <p:txBody>
          <a:bodyPr>
            <a:normAutofit/>
          </a:bodyPr>
          <a:lstStyle/>
          <a:p>
            <a:r>
              <a:rPr lang="nb-NO" altLang="nb-NO" sz="3500">
                <a:solidFill>
                  <a:srgbClr val="FFFFFF"/>
                </a:solidFill>
              </a:rPr>
              <a:t>Rekruttering av likepersoner</a:t>
            </a:r>
          </a:p>
        </p:txBody>
      </p:sp>
      <p:sp>
        <p:nvSpPr>
          <p:cNvPr id="73731" name="Rectangle 3"/>
          <p:cNvSpPr>
            <a:spLocks noGrp="1" noChangeArrowheads="1"/>
          </p:cNvSpPr>
          <p:nvPr>
            <p:ph idx="1"/>
          </p:nvPr>
        </p:nvSpPr>
        <p:spPr>
          <a:xfrm>
            <a:off x="1028699" y="2318197"/>
            <a:ext cx="7293023" cy="3683358"/>
          </a:xfrm>
        </p:spPr>
        <p:txBody>
          <a:bodyPr anchor="ctr">
            <a:normAutofit/>
          </a:bodyPr>
          <a:lstStyle/>
          <a:p>
            <a:r>
              <a:rPr lang="nb-NO" altLang="nb-NO" sz="2400" dirty="0"/>
              <a:t>Må kunne tåle smerte, ha bearbeidet egne opplevelser</a:t>
            </a:r>
          </a:p>
          <a:p>
            <a:r>
              <a:rPr lang="nb-NO" altLang="nb-NO" sz="2400" dirty="0"/>
              <a:t>Ikke være ute etter å frelse verden, de blir bare skuffet </a:t>
            </a:r>
          </a:p>
          <a:p>
            <a:r>
              <a:rPr lang="nb-NO" altLang="nb-NO" sz="2400" dirty="0"/>
              <a:t>Tro på at smerte kan lindres, ikke fjernes</a:t>
            </a:r>
          </a:p>
          <a:p>
            <a:r>
              <a:rPr lang="nb-NO" altLang="nb-NO" sz="2400" dirty="0"/>
              <a:t>Tåle at samtalen har pauser, god til å lytte </a:t>
            </a:r>
          </a:p>
          <a:p>
            <a:r>
              <a:rPr lang="nb-NO" altLang="nb-NO" sz="2400" dirty="0"/>
              <a:t>Være tilbakeholden med å gi råd</a:t>
            </a:r>
          </a:p>
          <a:p>
            <a:endParaRPr lang="nb-NO" altLang="nb-NO" sz="1700" dirty="0"/>
          </a:p>
          <a:p>
            <a:endParaRPr lang="nb-NO" altLang="nb-NO" sz="1700" dirty="0"/>
          </a:p>
          <a:p>
            <a:endParaRPr lang="nb-NO" altLang="nb-NO" sz="1700" dirty="0"/>
          </a:p>
        </p:txBody>
      </p:sp>
    </p:spTree>
    <p:extLst>
      <p:ext uri="{BB962C8B-B14F-4D97-AF65-F5344CB8AC3E}">
        <p14:creationId xmlns:p14="http://schemas.microsoft.com/office/powerpoint/2010/main" val="89310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4885341" y="365125"/>
            <a:ext cx="3630007" cy="1807305"/>
          </a:xfrm>
        </p:spPr>
        <p:txBody>
          <a:bodyPr vert="horz" lIns="91440" tIns="45720" rIns="91440" bIns="45720" rtlCol="0" anchor="ctr">
            <a:normAutofit/>
          </a:bodyPr>
          <a:lstStyle/>
          <a:p>
            <a:pPr lvl="0" defTabSz="914400"/>
            <a:r>
              <a:rPr lang="en-US" sz="4400" dirty="0">
                <a:solidFill>
                  <a:schemeClr val="accent1">
                    <a:lumMod val="50000"/>
                  </a:schemeClr>
                </a:solidFill>
              </a:rPr>
              <a:t>Ha </a:t>
            </a:r>
            <a:br>
              <a:rPr lang="en-US" sz="4400" dirty="0">
                <a:solidFill>
                  <a:schemeClr val="accent1">
                    <a:lumMod val="50000"/>
                  </a:schemeClr>
                </a:solidFill>
              </a:rPr>
            </a:br>
            <a:r>
              <a:rPr lang="en-US" sz="4400" dirty="0">
                <a:solidFill>
                  <a:schemeClr val="accent1">
                    <a:lumMod val="50000"/>
                  </a:schemeClr>
                </a:solidFill>
              </a:rPr>
              <a:t>blikk for</a:t>
            </a:r>
          </a:p>
        </p:txBody>
      </p:sp>
      <p:pic>
        <p:nvPicPr>
          <p:cNvPr id="4" name="Plassholder for innhol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117" r="32237"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kstSylinder 4"/>
          <p:cNvSpPr txBox="1"/>
          <p:nvPr/>
        </p:nvSpPr>
        <p:spPr>
          <a:xfrm>
            <a:off x="4885341" y="2333297"/>
            <a:ext cx="3630007" cy="3843666"/>
          </a:xfrm>
          <a:prstGeom prst="rect">
            <a:avLst/>
          </a:prstGeom>
        </p:spPr>
        <p:txBody>
          <a:bodyPr vert="horz" lIns="91440" tIns="45720" rIns="91440" bIns="45720" rtlCol="0">
            <a:normAutofit/>
          </a:bodyPr>
          <a:lstStyle/>
          <a:p>
            <a:pPr marL="342900" indent="-228600" fontAlgn="auto">
              <a:lnSpc>
                <a:spcPct val="90000"/>
              </a:lnSpc>
              <a:spcBef>
                <a:spcPts val="0"/>
              </a:spcBef>
              <a:spcAft>
                <a:spcPts val="600"/>
              </a:spcAft>
              <a:buFont typeface="Arial" panose="020B0604020202020204" pitchFamily="34" charset="0"/>
              <a:buChar char="•"/>
            </a:pPr>
            <a:r>
              <a:rPr lang="en-US" sz="1700" b="1" dirty="0"/>
              <a:t>Varm personlighet</a:t>
            </a:r>
          </a:p>
          <a:p>
            <a:pPr marL="342900" indent="-228600" fontAlgn="auto">
              <a:lnSpc>
                <a:spcPct val="90000"/>
              </a:lnSpc>
              <a:spcBef>
                <a:spcPts val="0"/>
              </a:spcBef>
              <a:spcAft>
                <a:spcPts val="600"/>
              </a:spcAft>
              <a:buFont typeface="Arial" panose="020B0604020202020204" pitchFamily="34" charset="0"/>
              <a:buChar char="•"/>
            </a:pPr>
            <a:r>
              <a:rPr lang="en-US" sz="1700" b="1" dirty="0"/>
              <a:t>Smidig</a:t>
            </a:r>
          </a:p>
          <a:p>
            <a:pPr marL="342900" indent="-228600" fontAlgn="auto">
              <a:lnSpc>
                <a:spcPct val="90000"/>
              </a:lnSpc>
              <a:spcBef>
                <a:spcPts val="0"/>
              </a:spcBef>
              <a:spcAft>
                <a:spcPts val="600"/>
              </a:spcAft>
              <a:buFont typeface="Arial" panose="020B0604020202020204" pitchFamily="34" charset="0"/>
              <a:buChar char="•"/>
            </a:pPr>
            <a:r>
              <a:rPr lang="en-US" sz="1700" b="1" dirty="0"/>
              <a:t>Tålmodig</a:t>
            </a:r>
          </a:p>
          <a:p>
            <a:pPr marL="342900" indent="-228600" fontAlgn="auto">
              <a:lnSpc>
                <a:spcPct val="90000"/>
              </a:lnSpc>
              <a:spcBef>
                <a:spcPts val="0"/>
              </a:spcBef>
              <a:spcAft>
                <a:spcPts val="600"/>
              </a:spcAft>
              <a:buFont typeface="Arial" panose="020B0604020202020204" pitchFamily="34" charset="0"/>
              <a:buChar char="•"/>
            </a:pPr>
            <a:r>
              <a:rPr lang="en-US" sz="1700" b="1" dirty="0"/>
              <a:t>Trygg i seg selv</a:t>
            </a:r>
          </a:p>
          <a:p>
            <a:pPr marL="342900" indent="-228600" fontAlgn="auto">
              <a:lnSpc>
                <a:spcPct val="90000"/>
              </a:lnSpc>
              <a:spcBef>
                <a:spcPts val="0"/>
              </a:spcBef>
              <a:spcAft>
                <a:spcPts val="600"/>
              </a:spcAft>
              <a:buFont typeface="Arial" panose="020B0604020202020204" pitchFamily="34" charset="0"/>
              <a:buChar char="•"/>
            </a:pPr>
            <a:r>
              <a:rPr lang="en-US" sz="1700" b="1" dirty="0"/>
              <a:t>Evne til å sette grenser</a:t>
            </a:r>
          </a:p>
          <a:p>
            <a:pPr indent="-228600" fontAlgn="auto">
              <a:lnSpc>
                <a:spcPct val="90000"/>
              </a:lnSpc>
              <a:spcBef>
                <a:spcPts val="0"/>
              </a:spcBef>
              <a:spcAft>
                <a:spcPts val="600"/>
              </a:spcAft>
              <a:buFont typeface="Arial" panose="020B0604020202020204" pitchFamily="34" charset="0"/>
              <a:buChar char="•"/>
            </a:pPr>
            <a:endParaRPr lang="en-US" sz="1700" b="1" dirty="0"/>
          </a:p>
        </p:txBody>
      </p:sp>
    </p:spTree>
    <p:extLst>
      <p:ext uri="{BB962C8B-B14F-4D97-AF65-F5344CB8AC3E}">
        <p14:creationId xmlns:p14="http://schemas.microsoft.com/office/powerpoint/2010/main" val="126991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6" name="Rectangle 2"/>
          <p:cNvSpPr>
            <a:spLocks noGrp="1" noChangeArrowheads="1"/>
          </p:cNvSpPr>
          <p:nvPr>
            <p:ph type="title"/>
          </p:nvPr>
        </p:nvSpPr>
        <p:spPr>
          <a:xfrm>
            <a:off x="619797" y="586855"/>
            <a:ext cx="3172575" cy="3387497"/>
          </a:xfrm>
        </p:spPr>
        <p:txBody>
          <a:bodyPr anchor="b">
            <a:normAutofit/>
          </a:bodyPr>
          <a:lstStyle/>
          <a:p>
            <a:pPr algn="r"/>
            <a:r>
              <a:rPr lang="nb-NO" altLang="nb-NO" sz="3500">
                <a:solidFill>
                  <a:srgbClr val="FFFFFF"/>
                </a:solidFill>
              </a:rPr>
              <a:t>Krav til likepersonen</a:t>
            </a:r>
          </a:p>
        </p:txBody>
      </p:sp>
      <p:sp>
        <p:nvSpPr>
          <p:cNvPr id="41987" name="Rectangle 3"/>
          <p:cNvSpPr>
            <a:spLocks noGrp="1" noChangeArrowheads="1"/>
          </p:cNvSpPr>
          <p:nvPr>
            <p:ph idx="1"/>
          </p:nvPr>
        </p:nvSpPr>
        <p:spPr>
          <a:xfrm>
            <a:off x="4877368" y="649480"/>
            <a:ext cx="3646835" cy="5546047"/>
          </a:xfrm>
        </p:spPr>
        <p:txBody>
          <a:bodyPr anchor="ctr">
            <a:normAutofit/>
          </a:bodyPr>
          <a:lstStyle/>
          <a:p>
            <a:r>
              <a:rPr lang="nb-NO" altLang="nb-NO" sz="1700" dirty="0"/>
              <a:t>Selv være syk/funksjonshemmet eller være 	pårørende </a:t>
            </a:r>
          </a:p>
          <a:p>
            <a:r>
              <a:rPr lang="nb-NO" altLang="nb-NO" sz="1700" dirty="0"/>
              <a:t>Være interessert og ønske å gjøre en innsats</a:t>
            </a:r>
          </a:p>
          <a:p>
            <a:r>
              <a:rPr lang="nb-NO" altLang="nb-NO" sz="1700" dirty="0"/>
              <a:t>Ha et bearbeidet forhold til egne erfaringer – en viss distanse til egen sykdom eller funksjonshemning </a:t>
            </a:r>
          </a:p>
          <a:p>
            <a:r>
              <a:rPr lang="nb-NO" altLang="nb-NO" sz="1700" dirty="0"/>
              <a:t>Være trygg på seg selv</a:t>
            </a:r>
          </a:p>
          <a:p>
            <a:r>
              <a:rPr lang="nb-NO" altLang="nb-NO" sz="1700" dirty="0"/>
              <a:t>Kunne skille mellom egne problemer - og andres</a:t>
            </a:r>
          </a:p>
          <a:p>
            <a:r>
              <a:rPr lang="nb-NO" altLang="nb-NO" sz="1700" dirty="0"/>
              <a:t>Evne til å reflektere over egne og andres erfaringer </a:t>
            </a:r>
          </a:p>
          <a:p>
            <a:endParaRPr lang="nb-NO" altLang="nb-NO" sz="1700" dirty="0"/>
          </a:p>
        </p:txBody>
      </p:sp>
    </p:spTree>
    <p:extLst>
      <p:ext uri="{BB962C8B-B14F-4D97-AF65-F5344CB8AC3E}">
        <p14:creationId xmlns:p14="http://schemas.microsoft.com/office/powerpoint/2010/main" val="65224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2790226F-7A71-43E4-B370-C3311EAEB406}"/>
              </a:ext>
            </a:extLst>
          </p:cNvPr>
          <p:cNvSpPr>
            <a:spLocks noGrp="1"/>
          </p:cNvSpPr>
          <p:nvPr>
            <p:ph type="title"/>
          </p:nvPr>
        </p:nvSpPr>
        <p:spPr>
          <a:xfrm>
            <a:off x="986118" y="735106"/>
            <a:ext cx="7540322" cy="2928470"/>
          </a:xfrm>
        </p:spPr>
        <p:txBody>
          <a:bodyPr vert="horz" lIns="91440" tIns="45720" rIns="91440" bIns="45720" rtlCol="0" anchor="b">
            <a:normAutofit/>
          </a:bodyPr>
          <a:lstStyle/>
          <a:p>
            <a:pPr defTabSz="914400"/>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SELVHJELP – SAMTALE GRUPPER SOM ET SUPPLEMENT</a:t>
            </a:r>
          </a:p>
        </p:txBody>
      </p:sp>
      <p:sp>
        <p:nvSpPr>
          <p:cNvPr id="3" name="Plassholder for tekst 2">
            <a:extLst>
              <a:ext uri="{FF2B5EF4-FFF2-40B4-BE49-F238E27FC236}">
                <a16:creationId xmlns:a16="http://schemas.microsoft.com/office/drawing/2014/main" id="{0BBB15A3-3F9D-4829-8488-167D2AE49E6E}"/>
              </a:ext>
            </a:extLst>
          </p:cNvPr>
          <p:cNvSpPr>
            <a:spLocks noGrp="1"/>
          </p:cNvSpPr>
          <p:nvPr>
            <p:ph type="body" idx="1"/>
          </p:nvPr>
        </p:nvSpPr>
        <p:spPr>
          <a:xfrm>
            <a:off x="1013011" y="4870824"/>
            <a:ext cx="7504463" cy="1458258"/>
          </a:xfrm>
        </p:spPr>
        <p:txBody>
          <a:bodyPr vert="horz" lIns="91440" tIns="45720" rIns="91440" bIns="45720" rtlCol="0" anchor="ctr">
            <a:normAutofit/>
          </a:bodyPr>
          <a:lstStyle/>
          <a:p>
            <a:pPr defTabSz="914400">
              <a:spcBef>
                <a:spcPts val="1000"/>
              </a:spcBef>
            </a:pPr>
            <a:r>
              <a:rPr lang="en-US" sz="2400" kern="1200" dirty="0">
                <a:solidFill>
                  <a:schemeClr val="tx1"/>
                </a:solidFill>
                <a:latin typeface="+mn-lt"/>
                <a:ea typeface="+mn-ea"/>
                <a:cs typeface="+mn-cs"/>
              </a:rPr>
              <a:t>Hvordan styrke likepersonsarbeidet i din organisasjon? </a:t>
            </a:r>
          </a:p>
        </p:txBody>
      </p:sp>
    </p:spTree>
    <p:extLst>
      <p:ext uri="{BB962C8B-B14F-4D97-AF65-F5344CB8AC3E}">
        <p14:creationId xmlns:p14="http://schemas.microsoft.com/office/powerpoint/2010/main" val="201518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p:cNvSpPr>
            <a:spLocks noGrp="1" noChangeArrowheads="1"/>
          </p:cNvSpPr>
          <p:nvPr>
            <p:ph type="title"/>
          </p:nvPr>
        </p:nvSpPr>
        <p:spPr>
          <a:xfrm>
            <a:off x="350041" y="586855"/>
            <a:ext cx="2401025" cy="3387497"/>
          </a:xfrm>
        </p:spPr>
        <p:txBody>
          <a:bodyPr anchor="b">
            <a:normAutofit/>
          </a:bodyPr>
          <a:lstStyle/>
          <a:p>
            <a:pPr algn="r"/>
            <a:r>
              <a:rPr lang="nb-NO" altLang="nb-NO" sz="3500">
                <a:solidFill>
                  <a:srgbClr val="FFFFFF"/>
                </a:solidFill>
              </a:rPr>
              <a:t>Krav til likeperson forts:</a:t>
            </a:r>
          </a:p>
        </p:txBody>
      </p:sp>
      <p:sp>
        <p:nvSpPr>
          <p:cNvPr id="44035" name="Rectangle 3"/>
          <p:cNvSpPr>
            <a:spLocks noGrp="1" noChangeArrowheads="1"/>
          </p:cNvSpPr>
          <p:nvPr>
            <p:ph idx="1"/>
          </p:nvPr>
        </p:nvSpPr>
        <p:spPr>
          <a:xfrm>
            <a:off x="3607694" y="649480"/>
            <a:ext cx="4916510" cy="5546047"/>
          </a:xfrm>
        </p:spPr>
        <p:txBody>
          <a:bodyPr anchor="ctr">
            <a:normAutofit/>
          </a:bodyPr>
          <a:lstStyle/>
          <a:p>
            <a:r>
              <a:rPr lang="nb-NO" altLang="nb-NO" sz="1700"/>
              <a:t>Være medlem i organisasjonen som står ansvarlig for likepersonstilbudet </a:t>
            </a:r>
          </a:p>
          <a:p>
            <a:r>
              <a:rPr lang="nb-NO" altLang="nb-NO" sz="1700"/>
              <a:t>Ha kjennskap til organisasjonens tilbud</a:t>
            </a:r>
          </a:p>
          <a:p>
            <a:r>
              <a:rPr lang="nb-NO" altLang="nb-NO" sz="1700"/>
              <a:t>Ha noe kjennskap til hjelpetilbudet for øvrig</a:t>
            </a:r>
          </a:p>
          <a:p>
            <a:r>
              <a:rPr lang="nb-NO" altLang="nb-NO" sz="1700"/>
              <a:t>Opplæring i likepersonsarbeid</a:t>
            </a:r>
          </a:p>
          <a:p>
            <a:r>
              <a:rPr lang="nb-NO" altLang="nb-NO" sz="1700"/>
              <a:t>Avtale med organisasjonen </a:t>
            </a:r>
          </a:p>
        </p:txBody>
      </p:sp>
    </p:spTree>
    <p:extLst>
      <p:ext uri="{BB962C8B-B14F-4D97-AF65-F5344CB8AC3E}">
        <p14:creationId xmlns:p14="http://schemas.microsoft.com/office/powerpoint/2010/main" val="187412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dirty="0">
                <a:solidFill>
                  <a:schemeClr val="accent1">
                    <a:lumMod val="75000"/>
                  </a:schemeClr>
                </a:solidFill>
                <a:latin typeface="+mn-lt"/>
              </a:rPr>
              <a:t>Rollen som likeperson</a:t>
            </a:r>
          </a:p>
        </p:txBody>
      </p:sp>
      <p:sp>
        <p:nvSpPr>
          <p:cNvPr id="7171" name="Rectangle 3"/>
          <p:cNvSpPr>
            <a:spLocks noGrp="1" noChangeArrowheads="1"/>
          </p:cNvSpPr>
          <p:nvPr>
            <p:ph idx="1"/>
          </p:nvPr>
        </p:nvSpPr>
        <p:spPr/>
        <p:txBody>
          <a:bodyPr>
            <a:normAutofit/>
          </a:bodyPr>
          <a:lstStyle/>
          <a:p>
            <a:pPr eaLnBrk="1" hangingPunct="1"/>
            <a:r>
              <a:rPr lang="nb-NO" sz="2800" dirty="0"/>
              <a:t>Kompetanse (kunnskap, holdninger, ferdigheter) likeperson har for å fylle rollen</a:t>
            </a:r>
          </a:p>
          <a:p>
            <a:pPr eaLnBrk="1" hangingPunct="1"/>
            <a:r>
              <a:rPr lang="nb-NO" sz="2800" dirty="0"/>
              <a:t>Krav og forventninger</a:t>
            </a:r>
          </a:p>
          <a:p>
            <a:pPr eaLnBrk="1" hangingPunct="1"/>
            <a:r>
              <a:rPr lang="nb-NO" sz="2800" dirty="0"/>
              <a:t>Situasjonen der rollen spilles ut</a:t>
            </a:r>
          </a:p>
        </p:txBody>
      </p:sp>
      <p:sp>
        <p:nvSpPr>
          <p:cNvPr id="4" name="Bildeforklaring formet som en ellipse 3"/>
          <p:cNvSpPr/>
          <p:nvPr/>
        </p:nvSpPr>
        <p:spPr bwMode="auto">
          <a:xfrm>
            <a:off x="4716016" y="3717032"/>
            <a:ext cx="3024336" cy="1368152"/>
          </a:xfrm>
          <a:prstGeom prst="wedgeEllipseCallout">
            <a:avLst>
              <a:gd name="adj1" fmla="val 28327"/>
              <a:gd name="adj2" fmla="val -102236"/>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2800" b="0" i="0" u="none" strike="noStrike" cap="none" normalizeH="0" baseline="0">
                <a:ln>
                  <a:noFill/>
                </a:ln>
                <a:effectLst/>
                <a:latin typeface="Arial" panose="020B0604020202020204" pitchFamily="34" charset="0"/>
                <a:cs typeface="Arial" panose="020B0604020202020204" pitchFamily="34" charset="0"/>
              </a:rPr>
              <a:t>Rolle som </a:t>
            </a:r>
          </a:p>
          <a:p>
            <a:pPr marL="0" marR="0" indent="0" algn="l" defTabSz="914400" rtl="0" eaLnBrk="1" fontAlgn="base" latinLnBrk="0" hangingPunct="1">
              <a:lnSpc>
                <a:spcPct val="100000"/>
              </a:lnSpc>
              <a:spcBef>
                <a:spcPct val="0"/>
              </a:spcBef>
              <a:spcAft>
                <a:spcPct val="0"/>
              </a:spcAft>
              <a:buClrTx/>
              <a:buSzTx/>
              <a:buFontTx/>
              <a:buNone/>
              <a:tabLst/>
            </a:pPr>
            <a:r>
              <a:rPr kumimoji="0" lang="nb-NO" sz="2800" b="0" i="0" u="none" strike="noStrike" cap="none" normalizeH="0" baseline="0">
                <a:ln>
                  <a:noFill/>
                </a:ln>
                <a:solidFill>
                  <a:srgbClr val="CC002A"/>
                </a:solidFill>
                <a:effectLst/>
                <a:latin typeface="Arial" panose="020B0604020202020204" pitchFamily="34" charset="0"/>
                <a:cs typeface="Arial" panose="020B0604020202020204" pitchFamily="34" charset="0"/>
              </a:rPr>
              <a:t>skapes</a:t>
            </a:r>
            <a:endParaRPr lang="nb-NO" sz="2800" dirty="0">
              <a:solidFill>
                <a:srgbClr val="CC002A"/>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aintBrush/>
                    </a14:imgEffect>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9552" r="21035"/>
          <a:stretch/>
        </p:blipFill>
        <p:spPr bwMode="auto">
          <a:xfrm>
            <a:off x="3028949" y="10"/>
            <a:ext cx="6120019" cy="68758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Freeform: Shape 7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p:cNvSpPr>
            <a:spLocks noGrp="1"/>
          </p:cNvSpPr>
          <p:nvPr>
            <p:ph type="title"/>
          </p:nvPr>
        </p:nvSpPr>
        <p:spPr>
          <a:xfrm>
            <a:off x="400854" y="2950387"/>
            <a:ext cx="2289220" cy="3531403"/>
          </a:xfrm>
        </p:spPr>
        <p:txBody>
          <a:bodyPr vert="horz" lIns="91440" tIns="45720" rIns="91440" bIns="45720" rtlCol="0" anchor="t">
            <a:normAutofit/>
          </a:bodyPr>
          <a:lstStyle/>
          <a:p>
            <a:pPr algn="r" defTabSz="914400"/>
            <a:r>
              <a:rPr lang="en-US" sz="3000" dirty="0">
                <a:solidFill>
                  <a:srgbClr val="FFFFFF"/>
                </a:solidFill>
              </a:rPr>
              <a:t>Likepersonen har kommet lenger…</a:t>
            </a:r>
          </a:p>
        </p:txBody>
      </p:sp>
    </p:spTree>
    <p:extLst>
      <p:ext uri="{BB962C8B-B14F-4D97-AF65-F5344CB8AC3E}">
        <p14:creationId xmlns:p14="http://schemas.microsoft.com/office/powerpoint/2010/main" val="261311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1334"/>
          <a:stretch/>
        </p:blipFill>
        <p:spPr>
          <a:xfrm>
            <a:off x="20" y="10"/>
            <a:ext cx="9143979" cy="6857990"/>
          </a:xfrm>
          <a:prstGeom prst="rect">
            <a:avLst/>
          </a:prstGeom>
        </p:spPr>
      </p:pic>
      <p:sp>
        <p:nvSpPr>
          <p:cNvPr id="7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362" name="Tittel 2"/>
          <p:cNvSpPr>
            <a:spLocks noGrp="1"/>
          </p:cNvSpPr>
          <p:nvPr>
            <p:ph type="title"/>
          </p:nvPr>
        </p:nvSpPr>
        <p:spPr>
          <a:xfrm>
            <a:off x="532086" y="1913950"/>
            <a:ext cx="3153102" cy="1342754"/>
          </a:xfrm>
        </p:spPr>
        <p:txBody>
          <a:bodyPr vert="horz" lIns="91440" tIns="45720" rIns="91440" bIns="45720" rtlCol="0" anchor="ctr">
            <a:normAutofit/>
          </a:bodyPr>
          <a:lstStyle/>
          <a:p>
            <a:pPr algn="ctr" defTabSz="914400"/>
            <a:r>
              <a:rPr lang="en-US" altLang="nb-NO" sz="3100" b="0"/>
              <a:t>Likepersonens oppgaver</a:t>
            </a:r>
          </a:p>
        </p:txBody>
      </p:sp>
      <p:cxnSp>
        <p:nvCxnSpPr>
          <p:cNvPr id="79" name="Straight Connector 7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5364" name="Plassholder for tekst 13"/>
          <p:cNvSpPr>
            <a:spLocks noGrp="1"/>
          </p:cNvSpPr>
          <p:nvPr>
            <p:ph type="body" sz="half" idx="2"/>
          </p:nvPr>
        </p:nvSpPr>
        <p:spPr>
          <a:xfrm>
            <a:off x="394137" y="3417573"/>
            <a:ext cx="3444765" cy="2619839"/>
          </a:xfrm>
        </p:spPr>
        <p:txBody>
          <a:bodyPr vert="horz" lIns="91440" tIns="45720" rIns="91440" bIns="45720" rtlCol="0" anchor="ctr">
            <a:normAutofit/>
          </a:bodyPr>
          <a:lstStyle/>
          <a:p>
            <a:pPr indent="-228600" defTabSz="914400">
              <a:buFont typeface="Arial" panose="020B0604020202020204" pitchFamily="34" charset="0"/>
              <a:buChar char="•"/>
            </a:pPr>
            <a:r>
              <a:rPr lang="en-US" altLang="nb-NO" sz="1600"/>
              <a:t>Dialog</a:t>
            </a:r>
          </a:p>
          <a:p>
            <a:pPr indent="-228600" defTabSz="914400">
              <a:buFont typeface="Arial" panose="020B0604020202020204" pitchFamily="34" charset="0"/>
              <a:buChar char="•"/>
            </a:pPr>
            <a:r>
              <a:rPr lang="en-US" altLang="nb-NO" sz="1600"/>
              <a:t>Mellommenneskelig    støtte</a:t>
            </a:r>
          </a:p>
          <a:p>
            <a:pPr indent="-228600" defTabSz="914400">
              <a:buFont typeface="Arial" panose="020B0604020202020204" pitchFamily="34" charset="0"/>
              <a:buChar char="•"/>
            </a:pPr>
            <a:r>
              <a:rPr lang="en-US" altLang="nb-NO" sz="1600"/>
              <a:t>Lytte - erfaringer og opplevelse</a:t>
            </a:r>
          </a:p>
          <a:p>
            <a:pPr indent="-228600" defTabSz="914400">
              <a:buFont typeface="Arial" panose="020B0604020202020204" pitchFamily="34" charset="0"/>
              <a:buChar char="•"/>
            </a:pPr>
            <a:r>
              <a:rPr lang="en-US" altLang="nb-NO" sz="1600"/>
              <a:t>Informere</a:t>
            </a:r>
          </a:p>
          <a:p>
            <a:pPr indent="-228600" defTabSz="914400">
              <a:buFont typeface="Arial" panose="020B0604020202020204" pitchFamily="34" charset="0"/>
              <a:buChar char="•"/>
            </a:pPr>
            <a:r>
              <a:rPr lang="en-US" altLang="nb-NO" sz="1600"/>
              <a:t>Gi av din tid</a:t>
            </a:r>
          </a:p>
          <a:p>
            <a:pPr indent="-228600" defTabSz="914400">
              <a:buFont typeface="Arial" panose="020B0604020202020204" pitchFamily="34" charset="0"/>
              <a:buChar char="•"/>
            </a:pPr>
            <a:endParaRPr lang="en-US" altLang="nb-NO" sz="1600"/>
          </a:p>
        </p:txBody>
      </p:sp>
    </p:spTree>
    <p:extLst>
      <p:ext uri="{BB962C8B-B14F-4D97-AF65-F5344CB8AC3E}">
        <p14:creationId xmlns:p14="http://schemas.microsoft.com/office/powerpoint/2010/main" val="30101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93555" y="620392"/>
            <a:ext cx="2856201" cy="5504688"/>
          </a:xfrm>
        </p:spPr>
        <p:txBody>
          <a:bodyPr>
            <a:normAutofit/>
          </a:bodyPr>
          <a:lstStyle/>
          <a:p>
            <a:pPr eaLnBrk="1" hangingPunct="1"/>
            <a:r>
              <a:rPr lang="nb-NO" altLang="nb-NO" sz="5200" dirty="0">
                <a:solidFill>
                  <a:schemeClr val="accent1">
                    <a:lumMod val="50000"/>
                  </a:schemeClr>
                </a:solidFill>
              </a:rPr>
              <a:t>En støttende samtale</a:t>
            </a:r>
          </a:p>
        </p:txBody>
      </p:sp>
      <p:graphicFrame>
        <p:nvGraphicFramePr>
          <p:cNvPr id="16390" name="Rectangle 3">
            <a:extLst>
              <a:ext uri="{FF2B5EF4-FFF2-40B4-BE49-F238E27FC236}">
                <a16:creationId xmlns:a16="http://schemas.microsoft.com/office/drawing/2014/main" id="{6812E006-045B-4941-B03E-9E9681EA9401}"/>
              </a:ext>
            </a:extLst>
          </p:cNvPr>
          <p:cNvGraphicFramePr>
            <a:graphicFrameLocks noGrp="1"/>
          </p:cNvGraphicFramePr>
          <p:nvPr>
            <p:ph idx="1"/>
            <p:extLst>
              <p:ext uri="{D42A27DB-BD31-4B8C-83A1-F6EECF244321}">
                <p14:modId xmlns:p14="http://schemas.microsoft.com/office/powerpoint/2010/main" val="4230214502"/>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62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1" name="Rectangle 2"/>
          <p:cNvSpPr>
            <a:spLocks noGrp="1" noChangeArrowheads="1"/>
          </p:cNvSpPr>
          <p:nvPr>
            <p:ph type="title"/>
          </p:nvPr>
        </p:nvSpPr>
        <p:spPr>
          <a:xfrm>
            <a:off x="619797" y="586855"/>
            <a:ext cx="3172575" cy="3387497"/>
          </a:xfrm>
        </p:spPr>
        <p:txBody>
          <a:bodyPr anchor="b">
            <a:normAutofit/>
          </a:bodyPr>
          <a:lstStyle/>
          <a:p>
            <a:pPr algn="r" eaLnBrk="1" hangingPunct="1"/>
            <a:r>
              <a:rPr lang="nb-NO" altLang="nb-NO" sz="3500" dirty="0">
                <a:solidFill>
                  <a:srgbClr val="FFFFFF"/>
                </a:solidFill>
              </a:rPr>
              <a:t>En god lytter </a:t>
            </a:r>
          </a:p>
        </p:txBody>
      </p:sp>
      <p:sp>
        <p:nvSpPr>
          <p:cNvPr id="17412" name="Rectangle 3"/>
          <p:cNvSpPr>
            <a:spLocks noGrp="1" noChangeArrowheads="1"/>
          </p:cNvSpPr>
          <p:nvPr>
            <p:ph idx="1"/>
          </p:nvPr>
        </p:nvSpPr>
        <p:spPr>
          <a:xfrm>
            <a:off x="4877368" y="649480"/>
            <a:ext cx="3646835" cy="5546047"/>
          </a:xfrm>
        </p:spPr>
        <p:txBody>
          <a:bodyPr anchor="ctr">
            <a:normAutofit/>
          </a:bodyPr>
          <a:lstStyle/>
          <a:p>
            <a:pPr eaLnBrk="1" hangingPunct="1"/>
            <a:r>
              <a:rPr lang="nb-NO" altLang="nb-NO" sz="2400" dirty="0"/>
              <a:t>Viser interesse med blikk og kroppsspråk</a:t>
            </a:r>
          </a:p>
          <a:p>
            <a:pPr eaLnBrk="1" hangingPunct="1"/>
            <a:r>
              <a:rPr lang="nb-NO" altLang="nb-NO" sz="2400" dirty="0"/>
              <a:t>Stiller utforskende spørsmål</a:t>
            </a:r>
          </a:p>
          <a:p>
            <a:pPr eaLnBrk="1" hangingPunct="1"/>
            <a:r>
              <a:rPr lang="nb-NO" altLang="nb-NO" sz="2400" dirty="0"/>
              <a:t>Lytter til meningen bakom ordene</a:t>
            </a:r>
          </a:p>
          <a:p>
            <a:pPr eaLnBrk="1" hangingPunct="1"/>
            <a:r>
              <a:rPr lang="nb-NO" altLang="nb-NO" sz="2400" dirty="0"/>
              <a:t>Tåler at det er pauser i samtalen</a:t>
            </a:r>
          </a:p>
          <a:p>
            <a:pPr eaLnBrk="1" hangingPunct="1"/>
            <a:r>
              <a:rPr lang="nb-NO" altLang="nb-NO" sz="2400" dirty="0"/>
              <a:t>Er åpen for nye vinklinger</a:t>
            </a:r>
          </a:p>
          <a:p>
            <a:pPr eaLnBrk="1" hangingPunct="1"/>
            <a:endParaRPr lang="nb-NO" altLang="nb-NO" sz="1700" dirty="0"/>
          </a:p>
        </p:txBody>
      </p:sp>
    </p:spTree>
    <p:extLst>
      <p:ext uri="{BB962C8B-B14F-4D97-AF65-F5344CB8AC3E}">
        <p14:creationId xmlns:p14="http://schemas.microsoft.com/office/powerpoint/2010/main" val="3893928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28699" y="294538"/>
            <a:ext cx="7421963" cy="1033669"/>
          </a:xfrm>
        </p:spPr>
        <p:txBody>
          <a:bodyPr vert="horz" lIns="91440" tIns="45720" rIns="91440" bIns="45720" rtlCol="0" anchor="ctr">
            <a:normAutofit/>
          </a:bodyPr>
          <a:lstStyle/>
          <a:p>
            <a:pPr defTabSz="914400"/>
            <a:r>
              <a:rPr lang="en-US" altLang="nb-NO" sz="3500" kern="1200" dirty="0">
                <a:solidFill>
                  <a:srgbClr val="FFFFFF"/>
                </a:solidFill>
                <a:latin typeface="+mj-lt"/>
                <a:ea typeface="+mj-ea"/>
                <a:cs typeface="+mj-cs"/>
              </a:rPr>
              <a:t>Hjelp til å søke hjelp </a:t>
            </a:r>
          </a:p>
        </p:txBody>
      </p:sp>
      <p:sp>
        <p:nvSpPr>
          <p:cNvPr id="18436" name="Rectangle 3"/>
          <p:cNvSpPr>
            <a:spLocks noGrp="1" noChangeArrowheads="1"/>
          </p:cNvSpPr>
          <p:nvPr>
            <p:ph type="body" sz="half" idx="2"/>
          </p:nvPr>
        </p:nvSpPr>
        <p:spPr>
          <a:xfrm>
            <a:off x="1028699" y="2318197"/>
            <a:ext cx="7293023" cy="3683358"/>
          </a:xfrm>
        </p:spPr>
        <p:txBody>
          <a:bodyPr vert="horz" lIns="91440" tIns="45720" rIns="91440" bIns="45720" rtlCol="0" anchor="ctr">
            <a:normAutofit/>
          </a:bodyPr>
          <a:lstStyle/>
          <a:p>
            <a:pPr defTabSz="914400"/>
            <a:r>
              <a:rPr lang="en-US" altLang="nb-NO" sz="1700" dirty="0"/>
              <a:t>”Det er imidlertid </a:t>
            </a:r>
            <a:r>
              <a:rPr lang="en-US" altLang="nb-NO" sz="1700" dirty="0" err="1"/>
              <a:t>blitt</a:t>
            </a:r>
            <a:r>
              <a:rPr lang="en-US" altLang="nb-NO" sz="1700" dirty="0"/>
              <a:t> </a:t>
            </a:r>
            <a:r>
              <a:rPr lang="en-US" altLang="nb-NO" sz="1700" dirty="0" err="1"/>
              <a:t>tydelig</a:t>
            </a:r>
            <a:r>
              <a:rPr lang="en-US" altLang="nb-NO" sz="1700" dirty="0"/>
              <a:t> for meg at det mange </a:t>
            </a:r>
            <a:r>
              <a:rPr lang="en-US" altLang="nb-NO" sz="1700" dirty="0" err="1"/>
              <a:t>medlemmer</a:t>
            </a:r>
            <a:r>
              <a:rPr lang="en-US" altLang="nb-NO" sz="1700" dirty="0"/>
              <a:t> </a:t>
            </a:r>
            <a:r>
              <a:rPr lang="en-US" altLang="nb-NO" sz="1700" dirty="0" err="1"/>
              <a:t>forsøker</a:t>
            </a:r>
            <a:r>
              <a:rPr lang="en-US" altLang="nb-NO" sz="1700" dirty="0"/>
              <a:t> å </a:t>
            </a:r>
            <a:r>
              <a:rPr lang="en-US" altLang="nb-NO" sz="1700" dirty="0" err="1"/>
              <a:t>få</a:t>
            </a:r>
            <a:r>
              <a:rPr lang="en-US" altLang="nb-NO" sz="1700" dirty="0"/>
              <a:t> </a:t>
            </a:r>
            <a:r>
              <a:rPr lang="en-US" altLang="nb-NO" sz="1700" dirty="0" err="1"/>
              <a:t>bukt</a:t>
            </a:r>
            <a:r>
              <a:rPr lang="en-US" altLang="nb-NO" sz="1700" dirty="0"/>
              <a:t> med, er den </a:t>
            </a:r>
            <a:r>
              <a:rPr lang="en-US" altLang="nb-NO" sz="1700" dirty="0" err="1"/>
              <a:t>belastningen</a:t>
            </a:r>
            <a:r>
              <a:rPr lang="en-US" altLang="nb-NO" sz="1700" dirty="0"/>
              <a:t> de </a:t>
            </a:r>
            <a:r>
              <a:rPr lang="en-US" altLang="nb-NO" sz="1700" dirty="0" err="1"/>
              <a:t>opplever</a:t>
            </a:r>
            <a:r>
              <a:rPr lang="en-US" altLang="nb-NO" sz="1700" dirty="0"/>
              <a:t> i forhold til det </a:t>
            </a:r>
            <a:r>
              <a:rPr lang="en-US" altLang="nb-NO" sz="1700" dirty="0" err="1"/>
              <a:t>byråkratiske</a:t>
            </a:r>
            <a:r>
              <a:rPr lang="en-US" altLang="nb-NO" sz="1700" dirty="0"/>
              <a:t> </a:t>
            </a:r>
            <a:r>
              <a:rPr lang="en-US" altLang="nb-NO" sz="1700" dirty="0" err="1"/>
              <a:t>hjelpeapparatet</a:t>
            </a:r>
            <a:r>
              <a:rPr lang="en-US" altLang="nb-NO" sz="1700" dirty="0"/>
              <a:t>.” (</a:t>
            </a:r>
            <a:r>
              <a:rPr lang="en-US" altLang="nb-NO" sz="1700" dirty="0" err="1"/>
              <a:t>HiO</a:t>
            </a:r>
            <a:r>
              <a:rPr lang="en-US" altLang="nb-NO" sz="1700" dirty="0"/>
              <a:t>-rapport 1998, nr 1, s 122)</a:t>
            </a:r>
          </a:p>
          <a:p>
            <a:pPr indent="-228600" defTabSz="914400">
              <a:buFont typeface="Arial" panose="020B0604020202020204" pitchFamily="34" charset="0"/>
              <a:buChar char="•"/>
            </a:pPr>
            <a:endParaRPr lang="en-US" altLang="nb-NO" sz="1700" dirty="0"/>
          </a:p>
          <a:p>
            <a:pPr indent="-228600" defTabSz="914400">
              <a:buFont typeface="Arial" panose="020B0604020202020204" pitchFamily="34" charset="0"/>
              <a:buChar char="•"/>
            </a:pPr>
            <a:endParaRPr lang="en-US" altLang="nb-NO" sz="1700" dirty="0"/>
          </a:p>
        </p:txBody>
      </p:sp>
      <p:sp>
        <p:nvSpPr>
          <p:cNvPr id="8" name="TekstSylinder 7"/>
          <p:cNvSpPr txBox="1"/>
          <p:nvPr/>
        </p:nvSpPr>
        <p:spPr>
          <a:xfrm>
            <a:off x="1619672" y="4653136"/>
            <a:ext cx="4495428" cy="1215076"/>
          </a:xfrm>
          <a:prstGeom prst="rect">
            <a:avLst/>
          </a:prstGeom>
          <a:noFill/>
        </p:spPr>
        <p:txBody>
          <a:bodyPr wrap="square">
            <a:spAutoFit/>
          </a:bodyPr>
          <a:lstStyle/>
          <a:p>
            <a:pPr marL="457200" indent="-457200">
              <a:lnSpc>
                <a:spcPct val="80000"/>
              </a:lnSpc>
              <a:spcAft>
                <a:spcPts val="600"/>
              </a:spcAft>
              <a:buFont typeface="Wingdings" panose="05000000000000000000" pitchFamily="2" charset="2"/>
              <a:buChar char="ü"/>
              <a:defRPr/>
            </a:pPr>
            <a:r>
              <a:rPr lang="nb-NO" b="1" dirty="0">
                <a:solidFill>
                  <a:schemeClr val="accent1">
                    <a:lumMod val="75000"/>
                  </a:schemeClr>
                </a:solidFill>
                <a:cs typeface="+mn-cs"/>
              </a:rPr>
              <a:t>Finne fram til riktig instans</a:t>
            </a:r>
          </a:p>
          <a:p>
            <a:pPr marL="457200" indent="-457200">
              <a:lnSpc>
                <a:spcPct val="80000"/>
              </a:lnSpc>
              <a:spcAft>
                <a:spcPts val="600"/>
              </a:spcAft>
              <a:buFont typeface="Wingdings" panose="05000000000000000000" pitchFamily="2" charset="2"/>
              <a:buChar char="ü"/>
              <a:defRPr/>
            </a:pPr>
            <a:r>
              <a:rPr lang="nb-NO" b="1" dirty="0">
                <a:solidFill>
                  <a:schemeClr val="accent1">
                    <a:lumMod val="75000"/>
                  </a:schemeClr>
                </a:solidFill>
                <a:cs typeface="+mn-cs"/>
              </a:rPr>
              <a:t> Samhandle om løsninger</a:t>
            </a:r>
          </a:p>
          <a:p>
            <a:pPr marL="457200" indent="-457200">
              <a:lnSpc>
                <a:spcPct val="80000"/>
              </a:lnSpc>
              <a:spcAft>
                <a:spcPts val="600"/>
              </a:spcAft>
              <a:buFont typeface="Wingdings" panose="05000000000000000000" pitchFamily="2" charset="2"/>
              <a:buChar char="ü"/>
              <a:defRPr/>
            </a:pPr>
            <a:r>
              <a:rPr lang="nb-NO" dirty="0">
                <a:solidFill>
                  <a:schemeClr val="accent1">
                    <a:lumMod val="75000"/>
                  </a:schemeClr>
                </a:solidFill>
                <a:cs typeface="+mn-cs"/>
              </a:rPr>
              <a:t> </a:t>
            </a:r>
            <a:r>
              <a:rPr lang="nb-NO" b="1" dirty="0">
                <a:solidFill>
                  <a:schemeClr val="accent1">
                    <a:lumMod val="75000"/>
                  </a:schemeClr>
                </a:solidFill>
                <a:cs typeface="+mn-cs"/>
              </a:rPr>
              <a:t>Få framdrift i hjelpeprosessen</a:t>
            </a:r>
          </a:p>
          <a:p>
            <a:pPr marL="457200" indent="-457200">
              <a:lnSpc>
                <a:spcPct val="80000"/>
              </a:lnSpc>
              <a:spcAft>
                <a:spcPts val="600"/>
              </a:spcAft>
              <a:buFont typeface="Wingdings" panose="05000000000000000000" pitchFamily="2" charset="2"/>
              <a:buChar char="ü"/>
              <a:defRPr/>
            </a:pPr>
            <a:r>
              <a:rPr lang="nb-NO" b="1" dirty="0">
                <a:solidFill>
                  <a:schemeClr val="accent1">
                    <a:lumMod val="75000"/>
                  </a:schemeClr>
                </a:solidFill>
                <a:cs typeface="+mn-cs"/>
              </a:rPr>
              <a:t> Finne alternative veier til   målet</a:t>
            </a:r>
          </a:p>
        </p:txBody>
      </p:sp>
    </p:spTree>
    <p:extLst>
      <p:ext uri="{BB962C8B-B14F-4D97-AF65-F5344CB8AC3E}">
        <p14:creationId xmlns:p14="http://schemas.microsoft.com/office/powerpoint/2010/main" val="4009006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43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59294"/>
            <a:ext cx="9143998"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4572000"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Tittel 1"/>
          <p:cNvSpPr>
            <a:spLocks noGrp="1"/>
          </p:cNvSpPr>
          <p:nvPr>
            <p:ph type="title"/>
          </p:nvPr>
        </p:nvSpPr>
        <p:spPr>
          <a:xfrm>
            <a:off x="858852" y="1028700"/>
            <a:ext cx="7460478" cy="1090657"/>
          </a:xfrm>
        </p:spPr>
        <p:txBody>
          <a:bodyPr vert="horz" lIns="91440" tIns="45720" rIns="91440" bIns="45720" rtlCol="0" anchor="b">
            <a:normAutofit/>
          </a:bodyPr>
          <a:lstStyle/>
          <a:p>
            <a:pPr algn="ctr" defTabSz="914400"/>
            <a:r>
              <a:rPr lang="en-US" altLang="nb-NO" sz="4200" dirty="0">
                <a:solidFill>
                  <a:srgbClr val="FFFFFF"/>
                </a:solidFill>
              </a:rPr>
              <a:t>Likepersonsarbeid er …</a:t>
            </a:r>
          </a:p>
        </p:txBody>
      </p:sp>
      <p:sp>
        <p:nvSpPr>
          <p:cNvPr id="19460" name="Plassholder for tekst 3"/>
          <p:cNvSpPr>
            <a:spLocks noGrp="1"/>
          </p:cNvSpPr>
          <p:nvPr>
            <p:ph type="body" sz="half" idx="2"/>
          </p:nvPr>
        </p:nvSpPr>
        <p:spPr>
          <a:xfrm>
            <a:off x="1143000" y="2214188"/>
            <a:ext cx="6858000" cy="492440"/>
          </a:xfrm>
        </p:spPr>
        <p:txBody>
          <a:bodyPr vert="horz" lIns="91440" tIns="45720" rIns="91440" bIns="45720" rtlCol="0">
            <a:normAutofit/>
          </a:bodyPr>
          <a:lstStyle/>
          <a:p>
            <a:pPr algn="ctr" defTabSz="914400">
              <a:spcBef>
                <a:spcPts val="1000"/>
              </a:spcBef>
            </a:pPr>
            <a:r>
              <a:rPr lang="en-US" altLang="nb-NO" sz="1700">
                <a:solidFill>
                  <a:srgbClr val="FFFFFF"/>
                </a:solidFill>
              </a:rPr>
              <a:t>Å gå sammen et stykke av veien…</a:t>
            </a:r>
          </a:p>
        </p:txBody>
      </p:sp>
      <p:sp>
        <p:nvSpPr>
          <p:cNvPr id="145" name="Freeform: Shape 144">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39257" y="1506860"/>
            <a:ext cx="4065484" cy="6636797"/>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9" name="Plassholder for innhold 8" descr="354.JPG"/>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7104"/>
          <a:stretch/>
        </p:blipFill>
        <p:spPr>
          <a:xfrm>
            <a:off x="1757476" y="3351745"/>
            <a:ext cx="5639669"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35930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7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nvPr>
        </p:nvSpPr>
        <p:spPr>
          <a:xfrm>
            <a:off x="619797" y="586855"/>
            <a:ext cx="3172575" cy="3387497"/>
          </a:xfrm>
        </p:spPr>
        <p:txBody>
          <a:bodyPr anchor="b">
            <a:normAutofit/>
          </a:bodyPr>
          <a:lstStyle/>
          <a:p>
            <a:pPr algn="r" eaLnBrk="1" hangingPunct="1"/>
            <a:r>
              <a:rPr lang="nb-NO" sz="2700" dirty="0">
                <a:solidFill>
                  <a:srgbClr val="FFFFFF"/>
                </a:solidFill>
              </a:rPr>
              <a:t>MAGI i likepersonsarbeidet – relasjonelt fokus</a:t>
            </a:r>
          </a:p>
        </p:txBody>
      </p:sp>
      <p:sp>
        <p:nvSpPr>
          <p:cNvPr id="5123" name="Rectangle 3"/>
          <p:cNvSpPr>
            <a:spLocks noGrp="1" noChangeArrowheads="1"/>
          </p:cNvSpPr>
          <p:nvPr>
            <p:ph idx="1"/>
          </p:nvPr>
        </p:nvSpPr>
        <p:spPr>
          <a:xfrm>
            <a:off x="4877368" y="649480"/>
            <a:ext cx="3646835" cy="5546047"/>
          </a:xfrm>
        </p:spPr>
        <p:txBody>
          <a:bodyPr anchor="ctr">
            <a:normAutofit/>
          </a:bodyPr>
          <a:lstStyle/>
          <a:p>
            <a:pPr eaLnBrk="1" hangingPunct="1"/>
            <a:r>
              <a:rPr lang="nb-NO" sz="1700" b="1" i="1" dirty="0">
                <a:solidFill>
                  <a:srgbClr val="FF0000"/>
                </a:solidFill>
              </a:rPr>
              <a:t>M</a:t>
            </a:r>
            <a:r>
              <a:rPr lang="nb-NO" sz="1700" dirty="0"/>
              <a:t>øte som er reelt mellom de to partene</a:t>
            </a:r>
          </a:p>
          <a:p>
            <a:pPr eaLnBrk="1" hangingPunct="1"/>
            <a:r>
              <a:rPr lang="nb-NO" sz="1700" b="1" i="1" dirty="0">
                <a:solidFill>
                  <a:srgbClr val="FF0000"/>
                </a:solidFill>
              </a:rPr>
              <a:t>A</a:t>
            </a:r>
            <a:r>
              <a:rPr lang="nb-NO" sz="1700" dirty="0"/>
              <a:t>nsvar for situasjonen</a:t>
            </a:r>
          </a:p>
          <a:p>
            <a:pPr eaLnBrk="1" hangingPunct="1"/>
            <a:r>
              <a:rPr lang="nb-NO" sz="1700" b="1" i="1" dirty="0">
                <a:solidFill>
                  <a:srgbClr val="FF0000"/>
                </a:solidFill>
              </a:rPr>
              <a:t>G</a:t>
            </a:r>
            <a:r>
              <a:rPr lang="nb-NO" sz="1700" dirty="0"/>
              <a:t>renser som ikke skal overskrides</a:t>
            </a:r>
          </a:p>
          <a:p>
            <a:pPr eaLnBrk="1" hangingPunct="1"/>
            <a:r>
              <a:rPr lang="nb-NO" sz="1700" b="1" i="1" dirty="0">
                <a:solidFill>
                  <a:srgbClr val="FF0000"/>
                </a:solidFill>
              </a:rPr>
              <a:t>I</a:t>
            </a:r>
            <a:r>
              <a:rPr lang="nb-NO" sz="1700" dirty="0"/>
              <a:t>nteresse i betydningen vilje og evne til å være til stede i det som skjer</a:t>
            </a:r>
          </a:p>
          <a:p>
            <a:pPr eaLnBrk="1" hangingPunct="1"/>
            <a:endParaRPr lang="nb-NO" sz="1700" dirty="0"/>
          </a:p>
          <a:p>
            <a:pPr eaLnBrk="1" hangingPunct="1">
              <a:buFont typeface="Wingdings" pitchFamily="2" charset="2"/>
              <a:buNone/>
            </a:pPr>
            <a:r>
              <a:rPr lang="nb-NO" sz="1700" dirty="0"/>
              <a:t>(Referanse: Sigvor Ljone)</a:t>
            </a:r>
          </a:p>
          <a:p>
            <a:pPr eaLnBrk="1" hangingPunct="1"/>
            <a:endParaRPr lang="nb-NO" sz="1700" dirty="0"/>
          </a:p>
          <a:p>
            <a:pPr eaLnBrk="1" hangingPunct="1">
              <a:buFont typeface="Wingdings" pitchFamily="2" charset="2"/>
              <a:buNone/>
            </a:pPr>
            <a:endParaRPr lang="nb-NO"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386" name="Rectangle 2"/>
          <p:cNvSpPr>
            <a:spLocks noGrp="1" noChangeArrowheads="1"/>
          </p:cNvSpPr>
          <p:nvPr>
            <p:ph type="title"/>
          </p:nvPr>
        </p:nvSpPr>
        <p:spPr>
          <a:xfrm>
            <a:off x="1028697" y="348865"/>
            <a:ext cx="7533018" cy="877729"/>
          </a:xfrm>
        </p:spPr>
        <p:txBody>
          <a:bodyPr anchor="ctr">
            <a:normAutofit/>
          </a:bodyPr>
          <a:lstStyle/>
          <a:p>
            <a:r>
              <a:rPr lang="nb-NO" altLang="nb-NO" sz="3500">
                <a:solidFill>
                  <a:srgbClr val="FFFFFF"/>
                </a:solidFill>
              </a:rPr>
              <a:t>Likepersonsmøtet preges av</a:t>
            </a:r>
          </a:p>
        </p:txBody>
      </p:sp>
      <p:graphicFrame>
        <p:nvGraphicFramePr>
          <p:cNvPr id="144389" name="Rectangle 3">
            <a:extLst>
              <a:ext uri="{FF2B5EF4-FFF2-40B4-BE49-F238E27FC236}">
                <a16:creationId xmlns:a16="http://schemas.microsoft.com/office/drawing/2014/main" id="{8A190C0A-4815-4ADE-BBCB-0CCA25706107}"/>
              </a:ext>
            </a:extLst>
          </p:cNvPr>
          <p:cNvGraphicFramePr>
            <a:graphicFrameLocks noGrp="1"/>
          </p:cNvGraphicFramePr>
          <p:nvPr>
            <p:ph idx="1"/>
            <p:extLst>
              <p:ext uri="{D42A27DB-BD31-4B8C-83A1-F6EECF244321}">
                <p14:modId xmlns:p14="http://schemas.microsoft.com/office/powerpoint/2010/main" val="4064084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74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93CCB78-EE1A-4F7C-A257-EA59E608ED4E}"/>
              </a:ext>
            </a:extLst>
          </p:cNvPr>
          <p:cNvSpPr>
            <a:spLocks noGrp="1"/>
          </p:cNvSpPr>
          <p:nvPr>
            <p:ph type="title"/>
          </p:nvPr>
        </p:nvSpPr>
        <p:spPr>
          <a:xfrm>
            <a:off x="1028699" y="294538"/>
            <a:ext cx="7421963" cy="1033669"/>
          </a:xfrm>
        </p:spPr>
        <p:txBody>
          <a:bodyPr>
            <a:normAutofit/>
          </a:bodyPr>
          <a:lstStyle/>
          <a:p>
            <a:r>
              <a:rPr lang="nb-NO" sz="3500">
                <a:solidFill>
                  <a:srgbClr val="FFFFFF"/>
                </a:solidFill>
              </a:rPr>
              <a:t>SELVHJELP NORGE VESTLAND</a:t>
            </a:r>
          </a:p>
        </p:txBody>
      </p:sp>
      <p:sp>
        <p:nvSpPr>
          <p:cNvPr id="3" name="Plassholder for innhold 2">
            <a:extLst>
              <a:ext uri="{FF2B5EF4-FFF2-40B4-BE49-F238E27FC236}">
                <a16:creationId xmlns:a16="http://schemas.microsoft.com/office/drawing/2014/main" id="{93CBB14D-0E5D-4DD1-9F56-8B71EBE5FBC7}"/>
              </a:ext>
            </a:extLst>
          </p:cNvPr>
          <p:cNvSpPr>
            <a:spLocks noGrp="1"/>
          </p:cNvSpPr>
          <p:nvPr>
            <p:ph idx="1"/>
          </p:nvPr>
        </p:nvSpPr>
        <p:spPr>
          <a:xfrm>
            <a:off x="1028699" y="908720"/>
            <a:ext cx="7293023" cy="5092835"/>
          </a:xfrm>
        </p:spPr>
        <p:txBody>
          <a:bodyPr anchor="ctr">
            <a:normAutofit/>
          </a:bodyPr>
          <a:lstStyle/>
          <a:p>
            <a:r>
              <a:rPr lang="nb-NO" sz="2400" dirty="0"/>
              <a:t>Selvhjelpforståelse grupper som et supplement til ordinært likepersonsarbeid</a:t>
            </a:r>
          </a:p>
          <a:p>
            <a:r>
              <a:rPr lang="nb-NO" sz="2400" dirty="0"/>
              <a:t>Verktøykassen – samtale mellom mennesker utvidelse av tilbud i din organisasjon</a:t>
            </a:r>
          </a:p>
          <a:p>
            <a:r>
              <a:rPr lang="nb-NO" sz="2400" dirty="0"/>
              <a:t>Kari Witzøe, daglig leder Selvhjelp Norge Vestland</a:t>
            </a:r>
          </a:p>
          <a:p>
            <a:r>
              <a:rPr lang="nb-NO" sz="2400" b="0" i="0" u="none" strike="noStrike" dirty="0">
                <a:effectLst/>
                <a:latin typeface="-apple-system"/>
                <a:hlinkClick r:id="rId2"/>
              </a:rPr>
              <a:t>kariw@selvhjelp.no</a:t>
            </a:r>
            <a:r>
              <a:rPr lang="nb-NO" sz="2400" dirty="0">
                <a:latin typeface="-apple-system"/>
              </a:rPr>
              <a:t>  mobil </a:t>
            </a:r>
            <a:r>
              <a:rPr lang="nb-NO" sz="2400" b="0" i="0" dirty="0">
                <a:effectLst/>
                <a:latin typeface="-apple-system"/>
              </a:rPr>
              <a:t>952 27 631</a:t>
            </a:r>
            <a:endParaRPr lang="nb-NO" sz="2400" dirty="0"/>
          </a:p>
        </p:txBody>
      </p:sp>
    </p:spTree>
    <p:extLst>
      <p:ext uri="{BB962C8B-B14F-4D97-AF65-F5344CB8AC3E}">
        <p14:creationId xmlns:p14="http://schemas.microsoft.com/office/powerpoint/2010/main" val="156455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1028699" y="294538"/>
            <a:ext cx="7421963" cy="1033669"/>
          </a:xfrm>
        </p:spPr>
        <p:txBody>
          <a:bodyPr>
            <a:normAutofit/>
          </a:bodyPr>
          <a:lstStyle/>
          <a:p>
            <a:pPr eaLnBrk="1" hangingPunct="1"/>
            <a:r>
              <a:rPr lang="nb-NO" sz="3500">
                <a:solidFill>
                  <a:srgbClr val="FFFFFF"/>
                </a:solidFill>
              </a:rPr>
              <a:t>Taushetserklæring</a:t>
            </a:r>
          </a:p>
        </p:txBody>
      </p:sp>
      <p:sp>
        <p:nvSpPr>
          <p:cNvPr id="8195" name="Rectangle 3"/>
          <p:cNvSpPr>
            <a:spLocks noGrp="1" noChangeArrowheads="1"/>
          </p:cNvSpPr>
          <p:nvPr>
            <p:ph idx="1"/>
          </p:nvPr>
        </p:nvSpPr>
        <p:spPr>
          <a:xfrm>
            <a:off x="1028699" y="2318197"/>
            <a:ext cx="7293023" cy="3683358"/>
          </a:xfrm>
        </p:spPr>
        <p:txBody>
          <a:bodyPr anchor="ctr">
            <a:normAutofit/>
          </a:bodyPr>
          <a:lstStyle/>
          <a:p>
            <a:pPr eaLnBrk="1" hangingPunct="1"/>
            <a:r>
              <a:rPr lang="nb-NO" sz="2000" dirty="0"/>
              <a:t>Ikke juridisk bindende</a:t>
            </a:r>
          </a:p>
          <a:p>
            <a:pPr eaLnBrk="1" hangingPunct="1"/>
            <a:r>
              <a:rPr lang="nb-NO" sz="2000" dirty="0"/>
              <a:t>Markerer en organisasjonskultur og interne retningslinjer for arbeidet</a:t>
            </a:r>
          </a:p>
          <a:p>
            <a:pPr eaLnBrk="1" hangingPunct="1"/>
            <a:r>
              <a:rPr lang="nb-NO" sz="2000" dirty="0"/>
              <a:t>Viktig for de som skal bruke tilbudet</a:t>
            </a:r>
          </a:p>
          <a:p>
            <a:pPr eaLnBrk="1" hangingPunct="1"/>
            <a:r>
              <a:rPr lang="nb-NO" sz="2000" dirty="0"/>
              <a:t>Setter en standard for likeperson</a:t>
            </a:r>
          </a:p>
          <a:p>
            <a:pPr eaLnBrk="1" hangingPunct="1"/>
            <a:r>
              <a:rPr lang="nb-NO" sz="2000" dirty="0"/>
              <a:t>Viktig for de som henviser til tilbudet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69BC5BB3-6FEF-48EC-B515-8488DCDC13F6}"/>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1900" b="1" kern="1200" dirty="0">
                <a:solidFill>
                  <a:srgbClr val="FFFFFF"/>
                </a:solidFill>
                <a:latin typeface="+mj-lt"/>
                <a:ea typeface="+mj-ea"/>
                <a:cs typeface="+mj-cs"/>
              </a:rPr>
              <a:t>FFO Vestland har utviklet Brukerhåndbok</a:t>
            </a:r>
            <a:br>
              <a:rPr lang="en-US" sz="1900" b="1" kern="1200" dirty="0">
                <a:solidFill>
                  <a:srgbClr val="FFFFFF"/>
                </a:solidFill>
                <a:latin typeface="+mj-lt"/>
                <a:ea typeface="+mj-ea"/>
                <a:cs typeface="+mj-cs"/>
              </a:rPr>
            </a:br>
            <a:r>
              <a:rPr lang="en-US" sz="1900" b="1" dirty="0" err="1">
                <a:solidFill>
                  <a:srgbClr val="FFFFFF"/>
                </a:solidFill>
              </a:rPr>
              <a:t>Klikk</a:t>
            </a:r>
            <a:r>
              <a:rPr lang="en-US" sz="1900" b="1">
                <a:solidFill>
                  <a:srgbClr val="FFFFFF"/>
                </a:solidFill>
              </a:rPr>
              <a:t> </a:t>
            </a:r>
            <a:r>
              <a:rPr lang="en-US" sz="1900" b="1" kern="1200">
                <a:solidFill>
                  <a:srgbClr val="FFFFFF"/>
                </a:solidFill>
                <a:latin typeface="+mj-lt"/>
                <a:ea typeface="+mj-ea"/>
                <a:cs typeface="+mj-cs"/>
                <a:hlinkClick r:id="rId2">
                  <a:extLst>
                    <a:ext uri="{A12FA001-AC4F-418D-AE19-62706E023703}">
                      <ahyp:hlinkClr xmlns:ahyp="http://schemas.microsoft.com/office/drawing/2018/hyperlinkcolor" val="tx"/>
                    </a:ext>
                  </a:extLst>
                </a:hlinkClick>
              </a:rPr>
              <a:t>her</a:t>
            </a:r>
            <a:endParaRPr lang="en-US" sz="1900" b="1" kern="1200" dirty="0">
              <a:solidFill>
                <a:srgbClr val="FFFFFF"/>
              </a:solidFill>
              <a:latin typeface="+mj-lt"/>
              <a:ea typeface="+mj-ea"/>
              <a:cs typeface="+mj-cs"/>
            </a:endParaRPr>
          </a:p>
        </p:txBody>
      </p:sp>
      <p:sp>
        <p:nvSpPr>
          <p:cNvPr id="5" name="Plassholder for bunntekst 4">
            <a:extLst>
              <a:ext uri="{FF2B5EF4-FFF2-40B4-BE49-F238E27FC236}">
                <a16:creationId xmlns:a16="http://schemas.microsoft.com/office/drawing/2014/main" id="{92813FF8-D7DE-4804-9431-50C74FB220A7}"/>
              </a:ext>
            </a:extLst>
          </p:cNvPr>
          <p:cNvSpPr>
            <a:spLocks noGrp="1"/>
          </p:cNvSpPr>
          <p:nvPr>
            <p:ph type="ftr" sz="quarter" idx="11"/>
          </p:nvPr>
        </p:nvSpPr>
        <p:spPr>
          <a:xfrm rot="5400000">
            <a:off x="-1371600" y="2002536"/>
            <a:ext cx="3086100" cy="365760"/>
          </a:xfrm>
        </p:spPr>
        <p:txBody>
          <a:bodyPr vert="horz" lIns="91440" tIns="45720" rIns="91440" bIns="45720" rtlCol="0" anchor="ctr">
            <a:normAutofit/>
          </a:bodyPr>
          <a:lstStyle/>
          <a:p>
            <a:pPr algn="l">
              <a:lnSpc>
                <a:spcPct val="90000"/>
              </a:lnSpc>
              <a:spcAft>
                <a:spcPts val="600"/>
              </a:spcAft>
            </a:pPr>
            <a:r>
              <a:rPr lang="en-US" sz="700" kern="1200">
                <a:solidFill>
                  <a:srgbClr val="FFFFFF"/>
                </a:solidFill>
                <a:latin typeface="+mn-lt"/>
                <a:ea typeface="+mn-ea"/>
                <a:cs typeface="+mn-cs"/>
              </a:rPr>
              <a:t>
              </a:t>
            </a:r>
          </a:p>
        </p:txBody>
      </p:sp>
      <p:pic>
        <p:nvPicPr>
          <p:cNvPr id="6" name="Plassholder for innhold 5">
            <a:extLst>
              <a:ext uri="{FF2B5EF4-FFF2-40B4-BE49-F238E27FC236}">
                <a16:creationId xmlns:a16="http://schemas.microsoft.com/office/drawing/2014/main" id="{B09F0A19-795D-49C1-9123-6880990B4537}"/>
              </a:ext>
            </a:extLst>
          </p:cNvPr>
          <p:cNvPicPr>
            <a:picLocks noGrp="1" noChangeAspect="1"/>
          </p:cNvPicPr>
          <p:nvPr>
            <p:ph idx="1"/>
          </p:nvPr>
        </p:nvPicPr>
        <p:blipFill>
          <a:blip r:embed="rId3"/>
          <a:stretch>
            <a:fillRect/>
          </a:stretch>
        </p:blipFill>
        <p:spPr>
          <a:xfrm>
            <a:off x="3991009" y="467208"/>
            <a:ext cx="4190935" cy="5923584"/>
          </a:xfrm>
          <a:prstGeom prst="rect">
            <a:avLst/>
          </a:prstGeom>
        </p:spPr>
      </p:pic>
      <p:sp>
        <p:nvSpPr>
          <p:cNvPr id="4" name="Plassholder for dato 3">
            <a:extLst>
              <a:ext uri="{FF2B5EF4-FFF2-40B4-BE49-F238E27FC236}">
                <a16:creationId xmlns:a16="http://schemas.microsoft.com/office/drawing/2014/main" id="{7B4A07F7-923C-46DC-A7FB-AAA467379777}"/>
              </a:ext>
            </a:extLst>
          </p:cNvPr>
          <p:cNvSpPr>
            <a:spLocks noGrp="1"/>
          </p:cNvSpPr>
          <p:nvPr>
            <p:ph type="dt" sz="half" idx="10"/>
          </p:nvPr>
        </p:nvSpPr>
        <p:spPr>
          <a:xfrm>
            <a:off x="6727698" y="6455664"/>
            <a:ext cx="2057400" cy="365125"/>
          </a:xfrm>
        </p:spPr>
        <p:txBody>
          <a:bodyPr vert="horz" lIns="91440" tIns="45720" rIns="91440" bIns="45720" rtlCol="0" anchor="ctr">
            <a:normAutofit/>
          </a:bodyPr>
          <a:lstStyle/>
          <a:p>
            <a:pPr algn="r">
              <a:spcAft>
                <a:spcPts val="600"/>
              </a:spcAft>
            </a:pPr>
            <a:fld id="{F3220E9C-A054-41EB-B55B-1547BCE8179A}" type="datetime1">
              <a:rPr lang="en-US" sz="1000">
                <a:solidFill>
                  <a:schemeClr val="tx1">
                    <a:lumMod val="50000"/>
                    <a:lumOff val="50000"/>
                  </a:schemeClr>
                </a:solidFill>
              </a:rPr>
              <a:pPr algn="r">
                <a:spcAft>
                  <a:spcPts val="600"/>
                </a:spcAft>
              </a:pPr>
              <a:t>11/11/2021</a:t>
            </a:fld>
            <a:endParaRPr lang="en-US" sz="1000">
              <a:solidFill>
                <a:schemeClr val="tx1">
                  <a:lumMod val="50000"/>
                  <a:lumOff val="50000"/>
                </a:schemeClr>
              </a:solidFill>
            </a:endParaRPr>
          </a:p>
        </p:txBody>
      </p:sp>
    </p:spTree>
    <p:extLst>
      <p:ext uri="{BB962C8B-B14F-4D97-AF65-F5344CB8AC3E}">
        <p14:creationId xmlns:p14="http://schemas.microsoft.com/office/powerpoint/2010/main" val="312039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tel 3"/>
          <p:cNvSpPr>
            <a:spLocks noGrp="1"/>
          </p:cNvSpPr>
          <p:nvPr>
            <p:ph type="ctrTitle"/>
          </p:nvPr>
        </p:nvSpPr>
        <p:spPr>
          <a:xfrm>
            <a:off x="619797" y="586855"/>
            <a:ext cx="3172575" cy="3387497"/>
          </a:xfrm>
        </p:spPr>
        <p:txBody>
          <a:bodyPr vert="horz" lIns="91440" tIns="45720" rIns="91440" bIns="45720" rtlCol="0" anchor="b">
            <a:normAutofit/>
          </a:bodyPr>
          <a:lstStyle/>
          <a:p>
            <a:pPr algn="r" defTabSz="914400"/>
            <a:r>
              <a:rPr lang="en-US" sz="3000" kern="1200">
                <a:solidFill>
                  <a:srgbClr val="FFFFFF"/>
                </a:solidFill>
                <a:latin typeface="+mj-lt"/>
                <a:ea typeface="+mj-ea"/>
                <a:cs typeface="+mj-cs"/>
              </a:rPr>
              <a:t>Likepersonarbeidet i organisasjonen</a:t>
            </a:r>
          </a:p>
        </p:txBody>
      </p:sp>
      <p:sp>
        <p:nvSpPr>
          <p:cNvPr id="5" name="Undertittel 4"/>
          <p:cNvSpPr>
            <a:spLocks noGrp="1"/>
          </p:cNvSpPr>
          <p:nvPr>
            <p:ph type="subTitle" idx="1"/>
          </p:nvPr>
        </p:nvSpPr>
        <p:spPr>
          <a:xfrm>
            <a:off x="4877368" y="649480"/>
            <a:ext cx="3646835" cy="5546047"/>
          </a:xfrm>
        </p:spPr>
        <p:txBody>
          <a:bodyPr vert="horz" lIns="91440" tIns="45720" rIns="91440" bIns="45720" rtlCol="0" anchor="ctr">
            <a:normAutofit/>
          </a:bodyPr>
          <a:lstStyle/>
          <a:p>
            <a:pPr marL="457200" lvl="0" indent="-228600" algn="l" defTabSz="914400">
              <a:buFont typeface="Arial" panose="020B0604020202020204" pitchFamily="34" charset="0"/>
              <a:buChar char="•"/>
            </a:pPr>
            <a:r>
              <a:rPr lang="en-US" sz="2800" dirty="0"/>
              <a:t>Begrepet likepersonsarbeid</a:t>
            </a:r>
          </a:p>
          <a:p>
            <a:pPr marL="457200" lvl="0" indent="-228600" algn="l" defTabSz="914400">
              <a:buFont typeface="Arial" panose="020B0604020202020204" pitchFamily="34" charset="0"/>
              <a:buChar char="•"/>
            </a:pPr>
            <a:r>
              <a:rPr lang="en-US" sz="2800" dirty="0"/>
              <a:t>Hvem er likepersonen?</a:t>
            </a:r>
          </a:p>
          <a:p>
            <a:pPr marL="457200" lvl="0" indent="-228600" algn="l" defTabSz="914400">
              <a:buFont typeface="Arial" panose="020B0604020202020204" pitchFamily="34" charset="0"/>
              <a:buChar char="•"/>
            </a:pPr>
            <a:r>
              <a:rPr lang="en-US" sz="2800" dirty="0"/>
              <a:t>Rollen som likeperson</a:t>
            </a:r>
          </a:p>
          <a:p>
            <a:pPr indent="-228600" algn="l" defTabSz="914400">
              <a:buFont typeface="Arial" panose="020B0604020202020204" pitchFamily="34" charset="0"/>
              <a:buChar char="•"/>
            </a:pPr>
            <a:endParaRPr lang="en-US" sz="1700" dirty="0"/>
          </a:p>
        </p:txBody>
      </p:sp>
    </p:spTree>
    <p:extLst>
      <p:ext uri="{BB962C8B-B14F-4D97-AF65-F5344CB8AC3E}">
        <p14:creationId xmlns:p14="http://schemas.microsoft.com/office/powerpoint/2010/main" val="398546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4"/>
          <p:cNvSpPr>
            <a:spLocks noGrp="1" noChangeArrowheads="1"/>
          </p:cNvSpPr>
          <p:nvPr>
            <p:ph type="ctrTitle"/>
          </p:nvPr>
        </p:nvSpPr>
        <p:spPr>
          <a:xfrm>
            <a:off x="1028699" y="294538"/>
            <a:ext cx="7421963" cy="1033669"/>
          </a:xfrm>
        </p:spPr>
        <p:txBody>
          <a:bodyPr vert="horz" lIns="91440" tIns="45720" rIns="91440" bIns="45720" rtlCol="0" anchor="ctr">
            <a:normAutofit/>
          </a:bodyPr>
          <a:lstStyle/>
          <a:p>
            <a:pPr algn="l" defTabSz="914400"/>
            <a:r>
              <a:rPr lang="en-US" sz="3500" kern="1200">
                <a:solidFill>
                  <a:srgbClr val="FFFFFF"/>
                </a:solidFill>
                <a:latin typeface="+mj-lt"/>
                <a:ea typeface="+mj-ea"/>
                <a:cs typeface="+mj-cs"/>
              </a:rPr>
              <a:t>Begrepsforståelse</a:t>
            </a:r>
          </a:p>
        </p:txBody>
      </p:sp>
      <p:sp>
        <p:nvSpPr>
          <p:cNvPr id="2051" name="Rectangle 5"/>
          <p:cNvSpPr>
            <a:spLocks noGrp="1" noChangeArrowheads="1"/>
          </p:cNvSpPr>
          <p:nvPr>
            <p:ph type="subTitle" idx="1"/>
          </p:nvPr>
        </p:nvSpPr>
        <p:spPr>
          <a:xfrm>
            <a:off x="1028699" y="980728"/>
            <a:ext cx="7293023" cy="5020827"/>
          </a:xfrm>
        </p:spPr>
        <p:txBody>
          <a:bodyPr vert="horz" lIns="91440" tIns="45720" rIns="91440" bIns="45720" rtlCol="0" anchor="ctr">
            <a:normAutofit/>
          </a:bodyPr>
          <a:lstStyle/>
          <a:p>
            <a:pPr indent="-228600" algn="l" defTabSz="914400">
              <a:buFont typeface="Arial" panose="020B0604020202020204" pitchFamily="34" charset="0"/>
              <a:buChar char="•"/>
            </a:pPr>
            <a:r>
              <a:rPr lang="en-US" sz="2400" dirty="0"/>
              <a:t>Begrepet dukket først opp i Regjeringens handlingsplan for funksjonshemmede.</a:t>
            </a:r>
          </a:p>
          <a:p>
            <a:pPr lvl="1" indent="-228600" algn="l" defTabSz="914400">
              <a:buFont typeface="Arial" panose="020B0604020202020204" pitchFamily="34" charset="0"/>
              <a:buChar char="•"/>
            </a:pPr>
            <a:r>
              <a:rPr lang="en-US" sz="2400" dirty="0"/>
              <a:t>Positiv kraft i likepersonsarbeidet</a:t>
            </a:r>
          </a:p>
          <a:p>
            <a:pPr lvl="1" indent="-228600" algn="l" defTabSz="914400">
              <a:buFont typeface="Arial" panose="020B0604020202020204" pitchFamily="34" charset="0"/>
              <a:buChar char="•"/>
            </a:pPr>
            <a:r>
              <a:rPr lang="en-US" sz="2400" dirty="0"/>
              <a:t>Den unike kompetansen brukerne besitter</a:t>
            </a:r>
          </a:p>
          <a:p>
            <a:pPr lvl="1" indent="-228600" algn="l" defTabSz="914400">
              <a:buFont typeface="Arial" panose="020B0604020202020204" pitchFamily="34" charset="0"/>
              <a:buChar char="•"/>
            </a:pPr>
            <a:r>
              <a:rPr lang="en-US" sz="2400" dirty="0"/>
              <a:t>Brukernes nytte av å møte likesinnede</a:t>
            </a:r>
          </a:p>
          <a:p>
            <a:pPr indent="-228600" algn="l" defTabSz="914400">
              <a:buFont typeface="Arial" panose="020B0604020202020204" pitchFamily="34" charset="0"/>
              <a:buChar char="•"/>
            </a:pPr>
            <a:r>
              <a:rPr lang="en-US" sz="2400" dirty="0"/>
              <a:t>Det er opp til brukerorganisasjonene å videreutvikle innholdet i likepersonsarbeidet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title"/>
          </p:nvPr>
        </p:nvSpPr>
        <p:spPr>
          <a:xfrm>
            <a:off x="619797" y="586855"/>
            <a:ext cx="3172575" cy="3387497"/>
          </a:xfrm>
        </p:spPr>
        <p:txBody>
          <a:bodyPr anchor="b">
            <a:normAutofit/>
          </a:bodyPr>
          <a:lstStyle/>
          <a:p>
            <a:pPr algn="r" eaLnBrk="1" hangingPunct="1"/>
            <a:r>
              <a:rPr lang="nb-NO" sz="2700">
                <a:solidFill>
                  <a:srgbClr val="FFFFFF"/>
                </a:solidFill>
              </a:rPr>
              <a:t>Likepersonsarbeid i funksjonshemmedes organisasjoner</a:t>
            </a:r>
          </a:p>
        </p:txBody>
      </p:sp>
      <p:sp>
        <p:nvSpPr>
          <p:cNvPr id="4099" name="Rectangle 3"/>
          <p:cNvSpPr>
            <a:spLocks noGrp="1" noChangeArrowheads="1"/>
          </p:cNvSpPr>
          <p:nvPr>
            <p:ph idx="1"/>
          </p:nvPr>
        </p:nvSpPr>
        <p:spPr>
          <a:xfrm>
            <a:off x="4877368" y="649480"/>
            <a:ext cx="3646835" cy="5546047"/>
          </a:xfrm>
        </p:spPr>
        <p:txBody>
          <a:bodyPr anchor="ctr">
            <a:normAutofit/>
          </a:bodyPr>
          <a:lstStyle/>
          <a:p>
            <a:pPr eaLnBrk="1" hangingPunct="1"/>
            <a:r>
              <a:rPr lang="nb-NO" sz="1700"/>
              <a:t>”Ei samhandling mellom personer som opplever å være i samme båt, det vil si samme livssituasjon, og hvor selve samhandlinga har som mål å være ei hjelp, støtte eller veiledning partene i mellom.” </a:t>
            </a:r>
          </a:p>
          <a:p>
            <a:pPr eaLnBrk="1" hangingPunct="1">
              <a:buFont typeface="Wingdings" pitchFamily="2" charset="2"/>
              <a:buNone/>
            </a:pPr>
            <a:r>
              <a:rPr lang="nb-NO" sz="1700"/>
              <a:t>	B C Rappana Olsen: Støtte blant sine egne… HiO-rapport 1998 nr 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chemeClr val="accent1">
                    <a:lumMod val="50000"/>
                  </a:schemeClr>
                </a:solidFill>
              </a:rPr>
              <a:t>En grunnleggende aktivitet</a:t>
            </a:r>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772816"/>
            <a:ext cx="6754803" cy="4392613"/>
          </a:xfrm>
        </p:spPr>
      </p:pic>
      <p:sp>
        <p:nvSpPr>
          <p:cNvPr id="5" name="TekstSylinder 4"/>
          <p:cNvSpPr txBox="1"/>
          <p:nvPr/>
        </p:nvSpPr>
        <p:spPr>
          <a:xfrm>
            <a:off x="3469595" y="3002176"/>
            <a:ext cx="3744416" cy="1938992"/>
          </a:xfrm>
          <a:prstGeom prst="rect">
            <a:avLst/>
          </a:prstGeom>
          <a:noFill/>
        </p:spPr>
        <p:txBody>
          <a:bodyPr wrap="square" rtlCol="0">
            <a:spAutoFit/>
          </a:bodyPr>
          <a:lstStyle/>
          <a:p>
            <a:r>
              <a:rPr lang="nb-NO" sz="4000" b="1" dirty="0">
                <a:solidFill>
                  <a:schemeClr val="bg1"/>
                </a:solidFill>
              </a:rPr>
              <a:t>«Grunnstoffet» i organisasjons-arbeidet </a:t>
            </a:r>
          </a:p>
        </p:txBody>
      </p:sp>
    </p:spTree>
    <p:extLst>
      <p:ext uri="{BB962C8B-B14F-4D97-AF65-F5344CB8AC3E}">
        <p14:creationId xmlns:p14="http://schemas.microsoft.com/office/powerpoint/2010/main" val="239319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1012148" y="1988840"/>
            <a:ext cx="3318322" cy="4260609"/>
          </a:xfrm>
        </p:spPr>
        <p:txBody>
          <a:bodyPr>
            <a:normAutofit/>
          </a:bodyPr>
          <a:lstStyle/>
          <a:p>
            <a:r>
              <a:rPr lang="nb-NO" sz="3200" dirty="0"/>
              <a:t>Likepersonsarbeid</a:t>
            </a:r>
          </a:p>
        </p:txBody>
      </p:sp>
      <p:sp>
        <p:nvSpPr>
          <p:cNvPr id="73" name="Rectangle 72">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616" y="116632"/>
            <a:ext cx="7671494" cy="1677101"/>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innhold 2"/>
          <p:cNvSpPr>
            <a:spLocks noGrp="1"/>
          </p:cNvSpPr>
          <p:nvPr>
            <p:ph idx="1"/>
          </p:nvPr>
        </p:nvSpPr>
        <p:spPr>
          <a:xfrm>
            <a:off x="4813299" y="1793734"/>
            <a:ext cx="3870343" cy="4947634"/>
          </a:xfrm>
        </p:spPr>
        <p:txBody>
          <a:bodyPr anchor="ctr">
            <a:normAutofit/>
          </a:bodyPr>
          <a:lstStyle/>
          <a:p>
            <a:endParaRPr lang="nb-NO" sz="1600" dirty="0"/>
          </a:p>
          <a:p>
            <a:r>
              <a:rPr lang="nb-NO" sz="2400" dirty="0"/>
              <a:t>Organisert overføring av personlige erfaringer mellom personer med nedsatt funksjonsevne og mellom pårørende. </a:t>
            </a:r>
          </a:p>
          <a:p>
            <a:r>
              <a:rPr lang="nb-NO" sz="2400" dirty="0"/>
              <a:t>Normalt vil den som overfører erfaringer ha lengre og mer bearbeidet erfaring enn de øvrige </a:t>
            </a:r>
          </a:p>
          <a:p>
            <a:endParaRPr lang="nb-NO" sz="1600" dirty="0"/>
          </a:p>
        </p:txBody>
      </p:sp>
    </p:spTree>
    <p:extLst>
      <p:ext uri="{BB962C8B-B14F-4D97-AF65-F5344CB8AC3E}">
        <p14:creationId xmlns:p14="http://schemas.microsoft.com/office/powerpoint/2010/main" val="373179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p:cNvSpPr>
            <a:spLocks noGrp="1"/>
          </p:cNvSpPr>
          <p:nvPr>
            <p:ph type="title"/>
          </p:nvPr>
        </p:nvSpPr>
        <p:spPr>
          <a:xfrm>
            <a:off x="591349" y="780655"/>
            <a:ext cx="2813747" cy="3261168"/>
          </a:xfrm>
        </p:spPr>
        <p:txBody>
          <a:bodyPr>
            <a:normAutofit/>
          </a:bodyPr>
          <a:lstStyle/>
          <a:p>
            <a:r>
              <a:rPr lang="nb-NO" dirty="0">
                <a:solidFill>
                  <a:srgbClr val="FFFFFF"/>
                </a:solidFill>
              </a:rPr>
              <a:t>Likeperson</a:t>
            </a:r>
          </a:p>
        </p:txBody>
      </p:sp>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458922"/>
            <a:ext cx="1603552"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2469002"/>
            <a:ext cx="1609521" cy="1898903"/>
          </a:xfrm>
          <a:prstGeom prst="rect">
            <a:avLst/>
          </a:prstGeom>
          <a:solidFill>
            <a:srgbClr val="EA550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Gå til forsiden">
            <a:hlinkClick r:id="rId2" tooltip="Gå til forsiden"/>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190" y="4908594"/>
            <a:ext cx="5006339" cy="109445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Plassholder for innhold 2"/>
          <p:cNvSpPr>
            <a:spLocks noGrp="1"/>
          </p:cNvSpPr>
          <p:nvPr>
            <p:ph idx="1"/>
          </p:nvPr>
        </p:nvSpPr>
        <p:spPr>
          <a:xfrm>
            <a:off x="5821229" y="900442"/>
            <a:ext cx="2635566" cy="5048417"/>
          </a:xfrm>
        </p:spPr>
        <p:txBody>
          <a:bodyPr anchor="ctr">
            <a:normAutofit/>
          </a:bodyPr>
          <a:lstStyle/>
          <a:p>
            <a:r>
              <a:rPr lang="nb-NO" dirty="0"/>
              <a:t>En likeperson er en person den enkelte organisasjon selv har definert til å ha en særskilt rolle i organisasjonens likepersonsarbeid. En likeperson må være tilgjengelig for organisasjonens medlemmer. Organisasjonen må bør ha rutiner for kvalitetssikring av sine likepersoner.</a:t>
            </a:r>
          </a:p>
          <a:p>
            <a:pPr marL="0" indent="0">
              <a:buNone/>
            </a:pPr>
            <a:endParaRPr lang="nb-NO" dirty="0"/>
          </a:p>
        </p:txBody>
      </p:sp>
    </p:spTree>
    <p:extLst>
      <p:ext uri="{BB962C8B-B14F-4D97-AF65-F5344CB8AC3E}">
        <p14:creationId xmlns:p14="http://schemas.microsoft.com/office/powerpoint/2010/main" val="4121474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TotalTime>
  <Words>2894</Words>
  <Application>Microsoft Office PowerPoint</Application>
  <PresentationFormat>Skjermfremvisning (4:3)</PresentationFormat>
  <Paragraphs>228</Paragraphs>
  <Slides>31</Slides>
  <Notes>12</Notes>
  <HiddenSlides>0</HiddenSlides>
  <MMClips>2</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31</vt:i4>
      </vt:variant>
    </vt:vector>
  </HeadingPairs>
  <TitlesOfParts>
    <vt:vector size="38" baseType="lpstr">
      <vt:lpstr>-apple-system</vt:lpstr>
      <vt:lpstr>Arial</vt:lpstr>
      <vt:lpstr>Calibri</vt:lpstr>
      <vt:lpstr>Calibri Light</vt:lpstr>
      <vt:lpstr>Times New Roman</vt:lpstr>
      <vt:lpstr>Wingdings</vt:lpstr>
      <vt:lpstr>Office-tema</vt:lpstr>
      <vt:lpstr>Webinar 11. november</vt:lpstr>
      <vt:lpstr> SELVHJELP – SAMTALE GRUPPER SOM ET SUPPLEMENT</vt:lpstr>
      <vt:lpstr>SELVHJELP NORGE VESTLAND</vt:lpstr>
      <vt:lpstr>Likepersonarbeidet i organisasjonen</vt:lpstr>
      <vt:lpstr>Begrepsforståelse</vt:lpstr>
      <vt:lpstr>Likepersonsarbeid i funksjonshemmedes organisasjoner</vt:lpstr>
      <vt:lpstr>En grunnleggende aktivitet</vt:lpstr>
      <vt:lpstr>Likepersonsarbeid</vt:lpstr>
      <vt:lpstr>Likeperson</vt:lpstr>
      <vt:lpstr>Hvem er likeperson?</vt:lpstr>
      <vt:lpstr>Likepersonrollen</vt:lpstr>
      <vt:lpstr>Likeperson er i samme båt</vt:lpstr>
      <vt:lpstr>Er i samme livssituasjon</vt:lpstr>
      <vt:lpstr>Likepersonen åpner sosiale rom</vt:lpstr>
      <vt:lpstr>Møter andre i samme situasjon</vt:lpstr>
      <vt:lpstr>Likeperson – forventninger </vt:lpstr>
      <vt:lpstr>Rekruttering av likepersoner</vt:lpstr>
      <vt:lpstr>Ha  blikk for</vt:lpstr>
      <vt:lpstr>Krav til likepersonen</vt:lpstr>
      <vt:lpstr>Krav til likeperson forts:</vt:lpstr>
      <vt:lpstr>Rollen som likeperson</vt:lpstr>
      <vt:lpstr>Likepersonen har kommet lenger…</vt:lpstr>
      <vt:lpstr>Likepersonens oppgaver</vt:lpstr>
      <vt:lpstr>En støttende samtale</vt:lpstr>
      <vt:lpstr>En god lytter </vt:lpstr>
      <vt:lpstr>Hjelp til å søke hjelp </vt:lpstr>
      <vt:lpstr>Likepersonsarbeid er …</vt:lpstr>
      <vt:lpstr>MAGI i likepersonsarbeidet – relasjonelt fokus</vt:lpstr>
      <vt:lpstr>Likepersonsmøtet preges av</vt:lpstr>
      <vt:lpstr>Taushetserklæring</vt:lpstr>
      <vt:lpstr>FFO Vestland har utviklet Brukerhåndbok Klikk 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dc:title>
  <dc:creator>Øivind Skotland</dc:creator>
  <cp:lastModifiedBy>Thora Vibecke Magnus</cp:lastModifiedBy>
  <cp:revision>167</cp:revision>
  <cp:lastPrinted>2021-11-11T15:54:06Z</cp:lastPrinted>
  <dcterms:created xsi:type="dcterms:W3CDTF">1999-02-28T14:14:57Z</dcterms:created>
  <dcterms:modified xsi:type="dcterms:W3CDTF">2021-11-11T15:54:11Z</dcterms:modified>
</cp:coreProperties>
</file>