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3" r:id="rId3"/>
    <p:sldId id="274" r:id="rId4"/>
    <p:sldId id="257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70" r:id="rId13"/>
    <p:sldId id="271" r:id="rId14"/>
    <p:sldId id="264" r:id="rId15"/>
    <p:sldId id="265" r:id="rId16"/>
    <p:sldId id="266" r:id="rId17"/>
    <p:sldId id="272" r:id="rId18"/>
    <p:sldId id="275" r:id="rId19"/>
    <p:sldId id="276" r:id="rId20"/>
    <p:sldId id="279" r:id="rId21"/>
    <p:sldId id="280" r:id="rId22"/>
    <p:sldId id="282" r:id="rId23"/>
    <p:sldId id="287" r:id="rId24"/>
    <p:sldId id="293" r:id="rId25"/>
    <p:sldId id="294" r:id="rId26"/>
    <p:sldId id="295" r:id="rId27"/>
    <p:sldId id="296" r:id="rId28"/>
    <p:sldId id="297" r:id="rId29"/>
    <p:sldId id="298" r:id="rId30"/>
    <p:sldId id="288" r:id="rId31"/>
    <p:sldId id="289" r:id="rId32"/>
    <p:sldId id="290" r:id="rId33"/>
    <p:sldId id="292" r:id="rId34"/>
    <p:sldId id="291" r:id="rId35"/>
    <p:sldId id="299" r:id="rId36"/>
    <p:sldId id="300" r:id="rId3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7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5D70-488F-4828-8E8E-EB793999406C}" type="datetimeFigureOut">
              <a:rPr lang="nb-NO" smtClean="0"/>
              <a:t>28.11.2018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A5F93-29B4-4531-8C47-864B1AFFA99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783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FFO nasjonalt kan altså bistå i prosessen fra starten og underveis etter behov, men fylkes-FFOene har anledning til å drive sammenslåingsprosessen selv. Det er imidlertid et krav om at fylkes-FFOene holder FFO nasjonalt løpende orientert om progresjon i prosessen.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A5F93-29B4-4531-8C47-864B1AFFA99A}" type="slidenum">
              <a:rPr lang="nb-NO" smtClean="0"/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889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denne prosessen har</a:t>
            </a:r>
            <a:r>
              <a:rPr lang="nb-NO" baseline="0" dirty="0" smtClean="0"/>
              <a:t> vi erfart at det kan oppstå noe utfordringer. FFO nasjonalt vil være koblet på fra starten av, når styrene møtes. Det oppstår gjerne følelser rundt navn, kontor, ansatte, prosjekter…</a:t>
            </a:r>
          </a:p>
          <a:p>
            <a:endParaRPr lang="nb-NO" baseline="0" dirty="0" smtClean="0"/>
          </a:p>
          <a:p>
            <a:r>
              <a:rPr lang="nb-NO" baseline="0" dirty="0" smtClean="0"/>
              <a:t>Interimsstyrets mandat er å forberede sammenslåing.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A5F93-29B4-4531-8C47-864B1AFFA99A}" type="slidenum">
              <a:rPr lang="nb-NO" smtClean="0"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212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2064766"/>
            <a:ext cx="9144000" cy="178931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428046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28.11.2018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195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28.11.2018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103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28.11.2018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27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28.11.2018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380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28.11.2018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153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28.11.2018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523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28.11.2018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820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28.11.2018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863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28.11.2018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998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28.11.2018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952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28.11.2018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846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 rot="10800000" flipH="1" flipV="1">
            <a:off x="10717529" y="6112798"/>
            <a:ext cx="725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solidFill>
                  <a:srgbClr val="008000"/>
                </a:solidFill>
              </a:rPr>
              <a:t>Hordaland</a:t>
            </a:r>
            <a:endParaRPr lang="nb-NO" sz="1000" dirty="0">
              <a:solidFill>
                <a:srgbClr val="008000"/>
              </a:solidFill>
            </a:endParaRPr>
          </a:p>
        </p:txBody>
      </p:sp>
      <p:pic>
        <p:nvPicPr>
          <p:cNvPr id="8" name="Picture 4" descr="Bilde av FFO sin logo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55"/>
          <a:stretch/>
        </p:blipFill>
        <p:spPr bwMode="auto">
          <a:xfrm>
            <a:off x="10805632" y="5343525"/>
            <a:ext cx="548168" cy="8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ihåndsform 8"/>
          <p:cNvSpPr/>
          <p:nvPr userDrawn="1"/>
        </p:nvSpPr>
        <p:spPr>
          <a:xfrm>
            <a:off x="10721813" y="5990085"/>
            <a:ext cx="463929" cy="197034"/>
          </a:xfrm>
          <a:custGeom>
            <a:avLst/>
            <a:gdLst>
              <a:gd name="connsiteX0" fmla="*/ 40924 w 464213"/>
              <a:gd name="connsiteY0" fmla="*/ 10939 h 197034"/>
              <a:gd name="connsiteX1" fmla="*/ 122204 w 464213"/>
              <a:gd name="connsiteY1" fmla="*/ 13479 h 197034"/>
              <a:gd name="connsiteX2" fmla="*/ 152684 w 464213"/>
              <a:gd name="connsiteY2" fmla="*/ 13479 h 197034"/>
              <a:gd name="connsiteX3" fmla="*/ 411764 w 464213"/>
              <a:gd name="connsiteY3" fmla="*/ 16019 h 197034"/>
              <a:gd name="connsiteX4" fmla="*/ 429544 w 464213"/>
              <a:gd name="connsiteY4" fmla="*/ 183659 h 197034"/>
              <a:gd name="connsiteX5" fmla="*/ 28224 w 464213"/>
              <a:gd name="connsiteY5" fmla="*/ 168419 h 197034"/>
              <a:gd name="connsiteX6" fmla="*/ 40924 w 464213"/>
              <a:gd name="connsiteY6" fmla="*/ 10939 h 19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213" h="197034">
                <a:moveTo>
                  <a:pt x="40924" y="10939"/>
                </a:moveTo>
                <a:cubicBezTo>
                  <a:pt x="56587" y="-14884"/>
                  <a:pt x="103577" y="13056"/>
                  <a:pt x="122204" y="13479"/>
                </a:cubicBezTo>
                <a:cubicBezTo>
                  <a:pt x="140831" y="13902"/>
                  <a:pt x="152684" y="13479"/>
                  <a:pt x="152684" y="13479"/>
                </a:cubicBezTo>
                <a:cubicBezTo>
                  <a:pt x="200944" y="13902"/>
                  <a:pt x="365621" y="-12344"/>
                  <a:pt x="411764" y="16019"/>
                </a:cubicBezTo>
                <a:cubicBezTo>
                  <a:pt x="457907" y="44382"/>
                  <a:pt x="493467" y="158259"/>
                  <a:pt x="429544" y="183659"/>
                </a:cubicBezTo>
                <a:cubicBezTo>
                  <a:pt x="365621" y="209059"/>
                  <a:pt x="91301" y="195089"/>
                  <a:pt x="28224" y="168419"/>
                </a:cubicBezTo>
                <a:cubicBezTo>
                  <a:pt x="-34853" y="141749"/>
                  <a:pt x="25261" y="36762"/>
                  <a:pt x="40924" y="109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10693689" y="5934713"/>
            <a:ext cx="590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b="1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FFO</a:t>
            </a:r>
            <a:endParaRPr lang="nb-NO" sz="14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728631" y="6138423"/>
            <a:ext cx="508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0066"/>
                </a:solidFill>
              </a:rPr>
              <a:t>Funksjonshemmedes Fellesorganisasjon</a:t>
            </a:r>
            <a:r>
              <a:rPr lang="nb-NO" baseline="0" dirty="0" smtClean="0">
                <a:solidFill>
                  <a:srgbClr val="000066"/>
                </a:solidFill>
              </a:rPr>
              <a:t>   -   FFO</a:t>
            </a:r>
            <a:endParaRPr lang="nb-NO" dirty="0">
              <a:solidFill>
                <a:srgbClr val="000066"/>
              </a:solidFill>
            </a:endParaRPr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-7420" y="1580759"/>
            <a:ext cx="10751619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-7420" y="1644234"/>
            <a:ext cx="10751619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 flipV="1">
            <a:off x="836613" y="6176963"/>
            <a:ext cx="9907587" cy="10156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11381182" y="6176962"/>
            <a:ext cx="776056" cy="1491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12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fo.no/globalassets/ffo-mener/politiske-notat/utviklingen-av-funksjonshemmedes-rettigheter-kortversjon.pdf" TargetMode="External"/><Relationship Id="rId2" Type="http://schemas.openxmlformats.org/officeDocument/2006/relationships/hyperlink" Target="https://lovdata.no/dokument/NLO/lov/1999-07-16-6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fo.no/FFOs-program/Utdannin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fo.no/aktuelt/nytt-verktoy-for-brukermedvirknin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Ledersamling FFO Hordaland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sz="2800" dirty="0" smtClean="0"/>
              <a:t>21 november 2018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8552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Valg 2019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Samarbeid mellom SAFO Sørvest –FFO Bergen og FFO Hordaland</a:t>
            </a:r>
          </a:p>
          <a:p>
            <a:r>
              <a:rPr lang="nb-NO" dirty="0" smtClean="0"/>
              <a:t>22 mai kl. 18.00-21.00, Scandic Ørnen hotell</a:t>
            </a:r>
          </a:p>
          <a:p>
            <a:r>
              <a:rPr lang="nb-NO" dirty="0" smtClean="0"/>
              <a:t>2 politikere panel:</a:t>
            </a:r>
          </a:p>
          <a:p>
            <a:r>
              <a:rPr lang="nb-NO" dirty="0" smtClean="0"/>
              <a:t>Vestlands representanter </a:t>
            </a:r>
          </a:p>
          <a:p>
            <a:r>
              <a:rPr lang="nb-NO" dirty="0" smtClean="0"/>
              <a:t>Bystyre politikere i Bergen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141" y="3589861"/>
            <a:ext cx="2428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8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Tema: Arbeid-skole-helse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b-NO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Arbeid: overgangen mellom utdanning/ arbeidsliv, inkludering, IA-avtale Del 2 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og fylke forpliktelse til å ansette 5% funksjonshemmede / ny lov om offentlige anskaffelser – her krav om inkludering </a:t>
            </a:r>
            <a:r>
              <a:rPr lang="nb-NO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https://lovdata.no/dokument/NLO/lov/1999-07-16-69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b-NO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Skole barne- og ungdomsskole /videregående: Barnas rettssituasjon er truet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Referanse Funksjonshemmedes rettighetssituasjon: </a:t>
            </a:r>
            <a:r>
              <a:rPr lang="nb-NO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nb-NO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ffo.no/globalassets/ffo-mener/politiske-notat/utviklingen-av-funksjonshemmedes-rettigheter-kortversjon.pdf</a:t>
            </a:r>
            <a:endParaRPr lang="nb-NO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Politisk notat: En god skole for alle! </a:t>
            </a:r>
            <a:r>
              <a:rPr lang="nb-NO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http://www.ffo.no/FFOs-program/Utdanning/</a:t>
            </a:r>
            <a:endParaRPr lang="nb-NO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nb-NO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b-NO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Kommunenes </a:t>
            </a:r>
            <a:r>
              <a:rPr lang="nb-NO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helsetjeneste: overgangen fra spesialisthelsetjenesten til primærhelsetjenesten, rehabilitering – </a:t>
            </a:r>
            <a:r>
              <a:rPr lang="nb-NO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habilitering</a:t>
            </a:r>
            <a:endParaRPr lang="nb-NO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BPA (Retten til et selvstendig liv)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607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Regi som i 2015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Organisasjonene stiller spørsmål utfra tema</a:t>
            </a:r>
          </a:p>
          <a:p>
            <a:r>
              <a:rPr lang="nb-NO" dirty="0" smtClean="0"/>
              <a:t>Differensiert i forhold til lokalt eller fylkesnivå</a:t>
            </a:r>
          </a:p>
          <a:p>
            <a:pPr marL="0" indent="0">
              <a:buNone/>
            </a:pPr>
            <a:r>
              <a:rPr lang="nb-NO" dirty="0" smtClean="0"/>
              <a:t>Åpen post!</a:t>
            </a:r>
          </a:p>
          <a:p>
            <a:pPr marL="0" indent="0">
              <a:buNone/>
            </a:pPr>
            <a:r>
              <a:rPr lang="nb-NO" dirty="0" smtClean="0"/>
              <a:t>Konferansier: Viktor Normann</a:t>
            </a:r>
          </a:p>
          <a:p>
            <a:pPr marL="0" indent="0">
              <a:buNone/>
            </a:pPr>
            <a:r>
              <a:rPr lang="nb-NO" dirty="0" smtClean="0"/>
              <a:t>Møteleder: Terje Knutsen, UiB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444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2273" y="152569"/>
            <a:ext cx="10515600" cy="1325563"/>
          </a:xfrm>
        </p:spPr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Media strategi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Sosial medier: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0070C0"/>
                </a:solidFill>
              </a:rPr>
              <a:t>Videosnutter; innenfor tema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0070C0"/>
                </a:solidFill>
              </a:rPr>
              <a:t>Stands – kampanje sosiale medier</a:t>
            </a:r>
          </a:p>
          <a:p>
            <a:pPr marL="0" indent="0">
              <a:buNone/>
            </a:pPr>
            <a:r>
              <a:rPr lang="nb-NO" dirty="0" smtClean="0"/>
              <a:t>Snapchat</a:t>
            </a:r>
          </a:p>
          <a:p>
            <a:pPr marL="0" indent="0">
              <a:buNone/>
            </a:pPr>
            <a:r>
              <a:rPr lang="nb-NO" dirty="0" smtClean="0"/>
              <a:t>«Innholds artikler; Apache kommunikasjon</a:t>
            </a:r>
          </a:p>
          <a:p>
            <a:pPr marL="0" indent="0">
              <a:buNone/>
            </a:pPr>
            <a:r>
              <a:rPr lang="nb-NO" dirty="0" smtClean="0"/>
              <a:t>- Leserinnlegg - </a:t>
            </a:r>
          </a:p>
          <a:p>
            <a:pPr marL="0" indent="0">
              <a:buNone/>
            </a:pPr>
            <a:r>
              <a:rPr lang="nb-NO" dirty="0" smtClean="0"/>
              <a:t>SOME – Oktan reklamebyrå </a:t>
            </a:r>
          </a:p>
          <a:p>
            <a:pPr marL="0" indent="0">
              <a:buNone/>
            </a:pPr>
            <a:r>
              <a:rPr lang="nb-NO" dirty="0" smtClean="0"/>
              <a:t>Etablering av aksjonsgruppe - gerilja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354" y="319596"/>
            <a:ext cx="3415499" cy="308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0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Brukermedvirkning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Etterspørsel etter brukerrepresentanter øker</a:t>
            </a:r>
          </a:p>
          <a:p>
            <a:r>
              <a:rPr lang="nb-NO" sz="2400" dirty="0" smtClean="0"/>
              <a:t>Forskning; krav til brukermedvirkning</a:t>
            </a:r>
          </a:p>
          <a:p>
            <a:r>
              <a:rPr lang="nb-NO" sz="2400" dirty="0" smtClean="0"/>
              <a:t>Spesialisthelsetjenesten</a:t>
            </a:r>
          </a:p>
          <a:p>
            <a:r>
              <a:rPr lang="nb-NO" sz="2400" dirty="0" smtClean="0"/>
              <a:t>DPs -Brukerråd</a:t>
            </a:r>
          </a:p>
          <a:p>
            <a:r>
              <a:rPr lang="nb-NO" sz="2400" dirty="0" smtClean="0"/>
              <a:t>Helseklyngen – Alrek </a:t>
            </a:r>
          </a:p>
          <a:p>
            <a:r>
              <a:rPr lang="nb-NO" sz="2400" dirty="0" smtClean="0"/>
              <a:t>Prosjekter /plangrupper/ referansegrupper </a:t>
            </a:r>
          </a:p>
          <a:p>
            <a:r>
              <a:rPr lang="nb-NO" sz="2400" dirty="0" smtClean="0"/>
              <a:t>Fylkes- og lokalt nivå</a:t>
            </a:r>
          </a:p>
          <a:p>
            <a:r>
              <a:rPr lang="nb-NO" sz="2400" dirty="0" smtClean="0"/>
              <a:t>NAV – endring i </a:t>
            </a:r>
            <a:r>
              <a:rPr lang="nb-NO" sz="2400" dirty="0"/>
              <a:t>2019 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>
                <a:hlinkClick r:id="rId2"/>
              </a:rPr>
              <a:t>http</a:t>
            </a:r>
            <a:r>
              <a:rPr lang="nb-NO" sz="2400" dirty="0">
                <a:hlinkClick r:id="rId2"/>
              </a:rPr>
              <a:t>://www.ffo.no/aktuelt/nytt-verktoy-for-brukermedvirkning</a:t>
            </a:r>
            <a:r>
              <a:rPr lang="nb-NO" sz="2400" dirty="0" smtClean="0">
                <a:hlinkClick r:id="rId2"/>
              </a:rPr>
              <a:t>/</a:t>
            </a: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546" y="2130641"/>
            <a:ext cx="4199137" cy="200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30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Opplæring- regi av FFO og nasjonalt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Opplæring av kommunale råd i Hordaland i 2019</a:t>
            </a:r>
          </a:p>
          <a:p>
            <a:r>
              <a:rPr lang="nb-NO" dirty="0" smtClean="0"/>
              <a:t>Dialogsamlinger 4 ganger i året</a:t>
            </a:r>
          </a:p>
          <a:p>
            <a:r>
              <a:rPr lang="nb-NO" dirty="0" smtClean="0"/>
              <a:t>Grupper på FB «chatterom» erfaringsutveksling</a:t>
            </a:r>
          </a:p>
          <a:p>
            <a:r>
              <a:rPr lang="nb-NO" dirty="0" smtClean="0"/>
              <a:t>FFO nasjonalt : 3 mill fra Ekstrastiftelsen</a:t>
            </a:r>
          </a:p>
          <a:p>
            <a:pPr>
              <a:buFontTx/>
              <a:buChar char="-"/>
            </a:pPr>
            <a:r>
              <a:rPr lang="nb-NO" dirty="0" smtClean="0"/>
              <a:t>Kursopplegg differensiert i forhold til forvaltningsnivå:</a:t>
            </a:r>
          </a:p>
          <a:p>
            <a:r>
              <a:rPr lang="nb-NO" dirty="0" smtClean="0">
                <a:solidFill>
                  <a:srgbClr val="0070C0"/>
                </a:solidFill>
              </a:rPr>
              <a:t>Spesialisthelsetjenesten</a:t>
            </a:r>
          </a:p>
          <a:p>
            <a:r>
              <a:rPr lang="nb-NO" dirty="0" smtClean="0">
                <a:solidFill>
                  <a:srgbClr val="0070C0"/>
                </a:solidFill>
              </a:rPr>
              <a:t>NAV </a:t>
            </a:r>
          </a:p>
          <a:p>
            <a:r>
              <a:rPr lang="nb-NO" dirty="0" smtClean="0">
                <a:solidFill>
                  <a:srgbClr val="0070C0"/>
                </a:solidFill>
              </a:rPr>
              <a:t>Kommunale råd</a:t>
            </a:r>
          </a:p>
          <a:p>
            <a:r>
              <a:rPr lang="nb-NO" dirty="0" smtClean="0">
                <a:solidFill>
                  <a:srgbClr val="0070C0"/>
                </a:solidFill>
              </a:rPr>
              <a:t>Forskning </a:t>
            </a:r>
            <a:endParaRPr lang="nb-N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22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Brukermedvirkning i alle ledd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rgbClr val="0070C0"/>
                </a:solidFill>
              </a:rPr>
              <a:t>Ulike nivåer;</a:t>
            </a:r>
          </a:p>
          <a:p>
            <a:r>
              <a:rPr lang="nb-NO" dirty="0" smtClean="0"/>
              <a:t>Systemnivå</a:t>
            </a:r>
          </a:p>
          <a:p>
            <a:r>
              <a:rPr lang="nb-NO" dirty="0" smtClean="0"/>
              <a:t>Tjeneste</a:t>
            </a:r>
          </a:p>
          <a:p>
            <a:r>
              <a:rPr lang="nb-NO" dirty="0" smtClean="0"/>
              <a:t>Individnivå </a:t>
            </a:r>
            <a:endParaRPr lang="nb-NO" dirty="0"/>
          </a:p>
          <a:p>
            <a:pPr marL="0" indent="0">
              <a:buNone/>
            </a:pPr>
            <a:r>
              <a:rPr lang="nb-NO" dirty="0" smtClean="0">
                <a:solidFill>
                  <a:srgbClr val="0070C0"/>
                </a:solidFill>
              </a:rPr>
              <a:t>Andre:</a:t>
            </a:r>
          </a:p>
          <a:p>
            <a:pPr marL="0" indent="0">
              <a:buNone/>
            </a:pPr>
            <a:r>
              <a:rPr lang="nb-NO" dirty="0" smtClean="0"/>
              <a:t>Plangrupper, styringsgrupper, Ad-hoc, referansegrupper</a:t>
            </a:r>
          </a:p>
          <a:p>
            <a:pPr marL="0" indent="0">
              <a:buNone/>
            </a:pPr>
            <a:r>
              <a:rPr lang="nb-NO" dirty="0" smtClean="0"/>
              <a:t>Nye arenaer: Folkehelseperspektivet, velferdsteknologi,</a:t>
            </a:r>
          </a:p>
          <a:p>
            <a:pPr marL="0" indent="0">
              <a:buNone/>
            </a:pPr>
            <a:r>
              <a:rPr lang="nb-NO" dirty="0" smtClean="0"/>
              <a:t>Smart omsorg m. m </a:t>
            </a:r>
          </a:p>
          <a:p>
            <a:endParaRPr lang="nb-NO" dirty="0" smtClean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544" y="1690688"/>
            <a:ext cx="4133063" cy="27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7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FFOs strategi for 2017-2022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Vedtatt på Kongressen 2017 – vi er inne i fase 2 av strategien</a:t>
            </a:r>
          </a:p>
          <a:p>
            <a:r>
              <a:rPr lang="nb-NO" dirty="0" smtClean="0"/>
              <a:t>Nasjonal ansettelse av fylkessekretærer 1.1.2018</a:t>
            </a:r>
          </a:p>
          <a:p>
            <a:r>
              <a:rPr lang="nb-NO" dirty="0" smtClean="0"/>
              <a:t>Arbeide med å skape 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0070C0"/>
                </a:solidFill>
              </a:rPr>
              <a:t>«Enhetlig, effektiv og slagkraftig FFO»</a:t>
            </a:r>
          </a:p>
          <a:p>
            <a:r>
              <a:rPr lang="nb-NO" dirty="0" smtClean="0"/>
              <a:t>Organisasjonsutvikling – prosess 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047" y="3595456"/>
            <a:ext cx="3749336" cy="23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34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FFOs innsatsområder 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dirty="0" smtClean="0">
                <a:solidFill>
                  <a:prstClr val="black"/>
                </a:solidFill>
              </a:rPr>
              <a:t>Politikkutforming og politisk påvirkning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dirty="0" smtClean="0">
                <a:solidFill>
                  <a:prstClr val="black"/>
                </a:solidFill>
              </a:rPr>
              <a:t>Brukermedvirkning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dirty="0" smtClean="0">
                <a:solidFill>
                  <a:prstClr val="black"/>
                </a:solidFill>
              </a:rPr>
              <a:t>Møteplasser – arenaer for samhandling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dirty="0" smtClean="0">
                <a:solidFill>
                  <a:prstClr val="black"/>
                </a:solidFill>
              </a:rPr>
              <a:t>Organisasjon, styring og ledelse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dirty="0" smtClean="0">
                <a:solidFill>
                  <a:prstClr val="black"/>
                </a:solidFill>
              </a:rPr>
              <a:t>Kommunikasjon og medier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dirty="0" smtClean="0">
                <a:solidFill>
                  <a:prstClr val="black"/>
                </a:solidFill>
              </a:rPr>
              <a:t>Kunnskap og service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4961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0070C0"/>
                </a:solidFill>
              </a:rPr>
              <a:t>Politikk utforming og politisk påvirkning</a:t>
            </a:r>
            <a:endParaRPr lang="nb-NO" sz="3200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FFO skal være det ledende talerør på vegne av funksjonshemmede, kronisk syke og pårørende</a:t>
            </a:r>
          </a:p>
          <a:p>
            <a:pPr lvl="0"/>
            <a:r>
              <a:rPr lang="nb-NO" dirty="0"/>
              <a:t>FFO skal påvirke politikkutformingen på alle nivåer på de områdene i samfunnet som har betydning for funksjonshemmede, kronisk syke og deres pårørende.</a:t>
            </a:r>
          </a:p>
          <a:p>
            <a:pPr lvl="0"/>
            <a:r>
              <a:rPr lang="nb-NO" dirty="0"/>
              <a:t>Politikken skal iverksettes slik at funksjonshemmede, kronisk syke og pårørende kan leve aktive liv og delta i samfunnet på lik linje med andre.</a:t>
            </a:r>
          </a:p>
          <a:p>
            <a:endParaRPr lang="nb-NO" b="1" dirty="0">
              <a:solidFill>
                <a:srgbClr val="0070C0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601" y="92205"/>
            <a:ext cx="23166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2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Program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400" dirty="0" smtClean="0"/>
              <a:t>18.00-18.10 Velkommen v/fylkesleder Laila G. Nygård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Godkjenning av innkalling og saksliste</a:t>
            </a:r>
          </a:p>
          <a:p>
            <a:pPr marL="0" indent="0">
              <a:buNone/>
            </a:pPr>
            <a:r>
              <a:rPr lang="nb-NO" sz="2400" dirty="0" smtClean="0"/>
              <a:t>18.10-18.30 «Fylket </a:t>
            </a:r>
            <a:r>
              <a:rPr lang="nb-NO" sz="2400" dirty="0"/>
              <a:t>Vestland, oppgaver og prosessen i forbindelse med </a:t>
            </a:r>
            <a:r>
              <a:rPr lang="nb-NO" sz="2400" dirty="0" smtClean="0"/>
              <a:t>fylkessammenslåing» v/ Thorbjørn Aarethun – prosjektsekretariatet</a:t>
            </a:r>
          </a:p>
          <a:p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18.30-18.45 Revidert budsjett for 2018</a:t>
            </a:r>
          </a:p>
          <a:p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18.45- 20.30</a:t>
            </a:r>
            <a:r>
              <a:rPr lang="nb-NO" sz="2400" dirty="0"/>
              <a:t> </a:t>
            </a:r>
            <a:r>
              <a:rPr lang="nb-NO" sz="2400" dirty="0" smtClean="0"/>
              <a:t>Orientering fra FFO Hordaland</a:t>
            </a:r>
            <a:endParaRPr lang="nb-NO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2400" dirty="0" smtClean="0">
                <a:solidFill>
                  <a:srgbClr val="0070C0"/>
                </a:solidFill>
              </a:rPr>
              <a:t>Interessepolitikk v/leder av interessepolitisk utvalg Inge Fiskvik</a:t>
            </a:r>
          </a:p>
          <a:p>
            <a:r>
              <a:rPr lang="nb-NO" sz="2400" dirty="0" smtClean="0">
                <a:solidFill>
                  <a:srgbClr val="0070C0"/>
                </a:solidFill>
              </a:rPr>
              <a:t>Valg 2019</a:t>
            </a:r>
          </a:p>
          <a:p>
            <a:endParaRPr lang="nb-NO" sz="240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005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325732" y="2280173"/>
            <a:ext cx="8945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Brukermedvirkningsarbeidet systematiseres, tilrettelegges og videreutvikles slik at FFO kan foreslå og følge opp brukerrepresentanter i alle relevante fora på alle nivåer av betydning for funksjonshemmede og kronisk syke.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FFOs </a:t>
            </a: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brukerrepresentanter i råd og utvalg skal formidle FFOs politikk og synspunkter som ivaretar hensynet til alle våre medlemsorganisasjoner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019" y="82276"/>
            <a:ext cx="2707689" cy="25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4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124" y="138535"/>
            <a:ext cx="2583402" cy="200635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358283" y="2278419"/>
            <a:ext cx="77235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FFO skal ha ulike arenaer og nettverk for samhandling, tilpasset de behovene som til enhver tid eksisterer innenfor fellesskapet</a:t>
            </a:r>
            <a:r>
              <a:rPr lang="nb-NO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Møteplassene skal gi mulighet for kunnskaps- og erfaringsutveksling, politikkutforming og politisk påvirkning.</a:t>
            </a:r>
          </a:p>
        </p:txBody>
      </p:sp>
    </p:spTree>
    <p:extLst>
      <p:ext uri="{BB962C8B-B14F-4D97-AF65-F5344CB8AC3E}">
        <p14:creationId xmlns:p14="http://schemas.microsoft.com/office/powerpoint/2010/main" val="556973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78351" y="2136339"/>
            <a:ext cx="79656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FFO skal fremstå som én samlet og samstemt organisasjon, med et godt omdømme i alle ledd.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skal skapes en organisasjonsstruktur og –kultur i FFO som bidrar til gjennomslag for FFOs politikk på alle nivåer i samfunnet.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Organisasjonen skal styrkes nasjonalt og lokalt gjennom å bygge på etiske prinsipper, med tydelig ledelse, tydelige vedtekter, felles retningslinjer og instrukser, samtidig som balansen mellom frivillighet og profesjonalitet ivaretas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213" y="1708737"/>
            <a:ext cx="2639797" cy="285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8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326472" y="178694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Hvorfor sammenslåing av fylkes-FFO?</a:t>
            </a:r>
          </a:p>
        </p:txBody>
      </p:sp>
      <p:sp>
        <p:nvSpPr>
          <p:cNvPr id="7" name="Rektangel 6"/>
          <p:cNvSpPr/>
          <p:nvPr/>
        </p:nvSpPr>
        <p:spPr>
          <a:xfrm>
            <a:off x="1414509" y="2128329"/>
            <a:ext cx="8626136" cy="3363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 3 i FFOs vedtekter fastslår at FFO skal ha fylkeslag. Det betyr ett FFO i hvert fylke, med den konsekvens at også våre fylkeslag må slå seg sammen når fylkene slår seg sammen. Det er ikke valgfritt for fylkes-FFO om de vil slå seg sammen. </a:t>
            </a:r>
            <a:endParaRPr lang="nb-NO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FFOs strategiske plan for 2018-2022 fastslår også at det skal være et samsvar mellom myndighetenes forvaltningsnivåer og FFOs lokale organisering, for eksempel med tanke på fylkessammenslåing og regionalisering.</a:t>
            </a:r>
          </a:p>
        </p:txBody>
      </p:sp>
    </p:spTree>
    <p:extLst>
      <p:ext uri="{BB962C8B-B14F-4D97-AF65-F5344CB8AC3E}">
        <p14:creationId xmlns:p14="http://schemas.microsoft.com/office/powerpoint/2010/main" val="1244351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Interimsstyre 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Etter at årsmøtene i 2019 er gjennomført bør styrene velge medlemmer til et interimsstyre for det nye fylkes-FFO</a:t>
            </a:r>
          </a:p>
          <a:p>
            <a:r>
              <a:rPr lang="nb-NO" dirty="0"/>
              <a:t>Interimsstyret bør bestå av medlemmer fra styrene i fylkes-FFO som skal slå seg sammen</a:t>
            </a:r>
          </a:p>
          <a:p>
            <a:r>
              <a:rPr lang="nb-NO" dirty="0"/>
              <a:t>Interimsstyret må ha en leder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4508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Detaljplanlegging 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b-NO" dirty="0"/>
              <a:t>Administrative forhold (regnskap/revisjon, bank, forsikringer, telefon, avtaler)</a:t>
            </a:r>
          </a:p>
          <a:p>
            <a:pPr>
              <a:lnSpc>
                <a:spcPct val="100000"/>
              </a:lnSpc>
            </a:pPr>
            <a:r>
              <a:rPr lang="nb-NO" dirty="0"/>
              <a:t>Vurdere og foreslå kontorsted(er)</a:t>
            </a:r>
          </a:p>
          <a:p>
            <a:pPr>
              <a:lnSpc>
                <a:spcPct val="100000"/>
              </a:lnSpc>
            </a:pPr>
            <a:r>
              <a:rPr lang="nb-NO" dirty="0"/>
              <a:t>Vurdere behov for fylkessekretær(er)</a:t>
            </a:r>
          </a:p>
          <a:p>
            <a:pPr>
              <a:lnSpc>
                <a:spcPct val="100000"/>
              </a:lnSpc>
            </a:pPr>
            <a:r>
              <a:rPr lang="nb-NO" dirty="0"/>
              <a:t>Søknader til relevante instanser innen frister</a:t>
            </a:r>
          </a:p>
          <a:p>
            <a:pPr>
              <a:lnSpc>
                <a:spcPct val="100000"/>
              </a:lnSpc>
            </a:pPr>
            <a:r>
              <a:rPr lang="nb-NO" dirty="0"/>
              <a:t>Forslag til budsjett for 2020</a:t>
            </a:r>
          </a:p>
          <a:p>
            <a:pPr>
              <a:lnSpc>
                <a:spcPct val="100000"/>
              </a:lnSpc>
            </a:pPr>
            <a:r>
              <a:rPr lang="nb-NO" dirty="0"/>
              <a:t>Forslag til program for 2020</a:t>
            </a:r>
          </a:p>
          <a:p>
            <a:pPr>
              <a:lnSpc>
                <a:spcPct val="100000"/>
              </a:lnSpc>
            </a:pPr>
            <a:r>
              <a:rPr lang="nb-NO" dirty="0"/>
              <a:t>Forberede det første årsmøtet i nytt fylkes-FFO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5659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Fylkessammenslåing 2 alternativer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Det er i prinsippet to metoder for sammenslåing av to eller flere fylkes-FFO: </a:t>
            </a:r>
            <a:endParaRPr lang="nb-NO" dirty="0" smtClean="0"/>
          </a:p>
          <a:p>
            <a:endParaRPr lang="nb-NO" dirty="0"/>
          </a:p>
          <a:p>
            <a:pPr lvl="1"/>
            <a:r>
              <a:rPr lang="nb-NO" dirty="0"/>
              <a:t>Opprett nytt fylkes-FFO og legge ned de gamle</a:t>
            </a:r>
          </a:p>
          <a:p>
            <a:pPr lvl="1"/>
            <a:r>
              <a:rPr lang="nb-NO" dirty="0"/>
              <a:t>Fusjonere eksisterende </a:t>
            </a:r>
            <a:r>
              <a:rPr lang="nb-NO" dirty="0" smtClean="0"/>
              <a:t>fylkes-FFO </a:t>
            </a:r>
            <a:r>
              <a:rPr lang="nb-NO" dirty="0" smtClean="0">
                <a:solidFill>
                  <a:srgbClr val="0070C0"/>
                </a:solidFill>
              </a:rPr>
              <a:t>(Vestlandsmodellen)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Arbeidet med å beslutte spørsmål om kontorsted(er), bank, regnskapsfirma, revisor og behov for fylkessekretærer med mer blir de samme i begge løsninger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6144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Fusjonere fylkes-FFOer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nb-NO" dirty="0"/>
              <a:t>Fylkes-FFOene må bli enige om hvilket fylkes-FFO som skal videreføres (definere overtagende og overdragende fylkes-FFO)</a:t>
            </a:r>
          </a:p>
          <a:p>
            <a:pPr>
              <a:lnSpc>
                <a:spcPct val="100000"/>
              </a:lnSpc>
            </a:pPr>
            <a:r>
              <a:rPr lang="nb-NO" dirty="0"/>
              <a:t>Styrene må utarbeides en (felles) fusjonsplan som skal inneholde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Bakgrunn og begrunnelse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Fremgangsmåte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Tidspunkt for gjennomføring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Rettslig ikrafttredelse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Regnskapsmessig gjennomføring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Organisasjonsmessige beslutninger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Betingelser for gjennomføring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Kostander ved fusjonen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Utkast til åpningsbalanse</a:t>
            </a:r>
          </a:p>
          <a:p>
            <a:pPr>
              <a:lnSpc>
                <a:spcPct val="100000"/>
              </a:lnSpc>
            </a:pPr>
            <a:r>
              <a:rPr lang="nb-NO" dirty="0"/>
              <a:t>Planen fremlegges for årsmøtene i 2020 for endelig vedtak</a:t>
            </a:r>
          </a:p>
          <a:p>
            <a:pPr>
              <a:lnSpc>
                <a:spcPct val="100000"/>
              </a:lnSpc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7058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Fusjonere fylkes-FFOer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Fordeler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nb-NO" dirty="0" smtClean="0"/>
              <a:t>Smidig </a:t>
            </a:r>
            <a:r>
              <a:rPr lang="nb-NO" dirty="0"/>
              <a:t>og enkel ordning hvis alle er (blir) enige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Alle rettigheter og plikter i sammenslåtte fylkes-FFO videreføres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Enklere administrasjon etter sammenslåing</a:t>
            </a:r>
          </a:p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smtClean="0"/>
              <a:t>Ulemper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nb-NO" dirty="0" smtClean="0"/>
              <a:t>Må </a:t>
            </a:r>
            <a:r>
              <a:rPr lang="nb-NO" dirty="0"/>
              <a:t>beslutte hvilket org.nr. som skal videreføres (overtagende) og hvilket som slettes (overdragende</a:t>
            </a:r>
          </a:p>
        </p:txBody>
      </p:sp>
    </p:spTree>
    <p:extLst>
      <p:ext uri="{BB962C8B-B14F-4D97-AF65-F5344CB8AC3E}">
        <p14:creationId xmlns:p14="http://schemas.microsoft.com/office/powerpoint/2010/main" val="4170119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119" y="1944209"/>
            <a:ext cx="8321761" cy="39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9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Program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>
                <a:solidFill>
                  <a:srgbClr val="0070C0"/>
                </a:solidFill>
              </a:rPr>
              <a:t>Brukermedvirkning</a:t>
            </a:r>
          </a:p>
          <a:p>
            <a:r>
              <a:rPr lang="nb-NO" dirty="0" smtClean="0">
                <a:solidFill>
                  <a:srgbClr val="0070C0"/>
                </a:solidFill>
              </a:rPr>
              <a:t>FFOs strategiplan 2017-2022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19.30-20.00 Pause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20.00-21.00 Nye FFO Vestland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Orientering fra arbeidsgruppen v/leder Jan Oddvar</a:t>
            </a:r>
          </a:p>
          <a:p>
            <a:pPr marL="0" indent="0">
              <a:buNone/>
            </a:pPr>
            <a:r>
              <a:rPr lang="nb-NO" dirty="0" smtClean="0"/>
              <a:t> </a:t>
            </a:r>
            <a:endParaRPr lang="nb-NO" dirty="0"/>
          </a:p>
          <a:p>
            <a:pPr marL="0" indent="0">
              <a:buNone/>
            </a:pPr>
            <a:endParaRPr lang="nb-NO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12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sz="60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nb-NO" sz="6000" dirty="0" smtClean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Samarbeid Vestland</a:t>
            </a:r>
            <a:endParaRPr lang="nb-NO" sz="6000" dirty="0">
              <a:solidFill>
                <a:srgbClr val="0070C0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lvl="0" indent="0" algn="ctr">
              <a:buNone/>
            </a:pPr>
            <a:r>
              <a:rPr lang="nb-NO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Arbeid hittil</a:t>
            </a:r>
          </a:p>
          <a:p>
            <a:pPr marL="0" lvl="0" indent="0" algn="ctr">
              <a:buNone/>
            </a:pPr>
            <a:r>
              <a:rPr lang="nb-NO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Status</a:t>
            </a:r>
          </a:p>
          <a:p>
            <a:pPr marL="0" lvl="0" indent="0" algn="ctr">
              <a:buNone/>
            </a:pPr>
            <a:r>
              <a:rPr lang="nb-NO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Tilbakemelding</a:t>
            </a:r>
          </a:p>
          <a:p>
            <a:pPr marL="0" indent="0" algn="ctr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5965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36847" y="1859340"/>
            <a:ext cx="84071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Mandat: Ivareta alt praktisk og organisatorisk arbeid </a:t>
            </a:r>
          </a:p>
          <a:p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forbindelse med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fylkessammenslåing</a:t>
            </a:r>
          </a:p>
          <a:p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Oppnevnt av begge styrene:</a:t>
            </a:r>
          </a:p>
          <a:p>
            <a:pPr lvl="1">
              <a:buFontTx/>
              <a:buChar char="-"/>
            </a:pP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Ivar </a:t>
            </a:r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Halland 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Tx/>
              <a:buChar char="-"/>
            </a:pP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Åse Mette Ormbostad</a:t>
            </a:r>
          </a:p>
          <a:p>
            <a:pPr lvl="1">
              <a:buFontTx/>
              <a:buChar char="-"/>
            </a:pP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Audun Nedrebø</a:t>
            </a:r>
          </a:p>
          <a:p>
            <a:pPr lvl="1">
              <a:buFontTx/>
              <a:buChar char="-"/>
            </a:pP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 Oddvar Gjerde</a:t>
            </a:r>
          </a:p>
          <a:p>
            <a:pPr lvl="1">
              <a:buFontTx/>
              <a:buChar char="-"/>
            </a:pP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Else-Berit Helle</a:t>
            </a:r>
          </a:p>
          <a:p>
            <a:pPr lvl="1">
              <a:buFontTx/>
              <a:buChar char="-"/>
            </a:pPr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 Birkrem</a:t>
            </a:r>
          </a:p>
          <a:p>
            <a:pPr lvl="1"/>
            <a:r>
              <a:rPr lang="nb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Begge fylkessekretærene deltar aktivt og koordinerer</a:t>
            </a: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Arbeidsgruppe</a:t>
            </a:r>
            <a:endParaRPr lang="nb-N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23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Tidslinje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HØST 2018: 	</a:t>
            </a:r>
            <a:r>
              <a:rPr lang="nb-NO" sz="2000" dirty="0"/>
              <a:t>Arbeidsgruppe, kartlegging</a:t>
            </a:r>
          </a:p>
          <a:p>
            <a:pPr marL="2743200" lvl="6" indent="0">
              <a:buNone/>
            </a:pPr>
            <a:r>
              <a:rPr lang="nb-NO" sz="2000" dirty="0"/>
              <a:t>Prinsippavklaring i begge styrene; sammenslåingsform</a:t>
            </a:r>
          </a:p>
          <a:p>
            <a:pPr marL="2743200" lvl="6" indent="0">
              <a:buNone/>
            </a:pPr>
            <a:r>
              <a:rPr lang="nb-NO" sz="2000" dirty="0"/>
              <a:t>Felles styreseminar, Førde</a:t>
            </a:r>
          </a:p>
          <a:p>
            <a:pPr marL="1828800" lvl="4" indent="0">
              <a:buNone/>
            </a:pPr>
            <a:r>
              <a:rPr lang="nb-NO" sz="2000" dirty="0"/>
              <a:t>	Møter Fylkeskommunen(e)</a:t>
            </a:r>
          </a:p>
          <a:p>
            <a:pPr marL="1828800" lvl="4" indent="0">
              <a:buNone/>
            </a:pPr>
            <a:r>
              <a:rPr lang="nb-NO" sz="2000" dirty="0"/>
              <a:t>	Møte Helse Vest</a:t>
            </a:r>
          </a:p>
          <a:p>
            <a:pPr marL="1828800" lvl="4" indent="0">
              <a:buNone/>
            </a:pPr>
            <a:r>
              <a:rPr lang="nb-NO" sz="2000" dirty="0"/>
              <a:t>	FFO Ledermøter, orientering, drøfting</a:t>
            </a:r>
          </a:p>
          <a:p>
            <a:r>
              <a:rPr lang="nb-NO" dirty="0"/>
              <a:t>VÅR 2019:  	</a:t>
            </a:r>
            <a:r>
              <a:rPr lang="nb-NO" sz="2000" dirty="0"/>
              <a:t>Valg ordinære styrer- styrene velger </a:t>
            </a:r>
            <a:r>
              <a:rPr lang="nb-NO" sz="2000" dirty="0" smtClean="0"/>
              <a:t>interimsstyre</a:t>
            </a:r>
            <a:endParaRPr lang="nb-NO" sz="2000" dirty="0"/>
          </a:p>
          <a:p>
            <a:pPr marL="2743200" lvl="6" indent="0">
              <a:buNone/>
            </a:pPr>
            <a:r>
              <a:rPr lang="nb-NO" sz="2000" dirty="0"/>
              <a:t>Samarbeidsmøter for styrene</a:t>
            </a:r>
          </a:p>
          <a:p>
            <a:pPr marL="2743200" lvl="6" indent="0">
              <a:buNone/>
            </a:pPr>
            <a:r>
              <a:rPr lang="nb-NO" sz="2000" dirty="0"/>
              <a:t>Informasjon-/ledermøter</a:t>
            </a:r>
          </a:p>
          <a:p>
            <a:pPr marL="914400" lvl="2" indent="0">
              <a:buNone/>
            </a:pPr>
            <a:r>
              <a:rPr lang="nb-NO" dirty="0"/>
              <a:t>		Planlegge årsmøtene 2020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8950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Tilbakemeldinger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Kommentarer</a:t>
            </a:r>
          </a:p>
          <a:p>
            <a:r>
              <a:rPr lang="nb-NO" dirty="0"/>
              <a:t>Spørsmål</a:t>
            </a:r>
          </a:p>
          <a:p>
            <a:r>
              <a:rPr lang="nb-NO" dirty="0"/>
              <a:t>Synspunkter</a:t>
            </a:r>
          </a:p>
          <a:p>
            <a:r>
              <a:rPr lang="nb-NO" dirty="0"/>
              <a:t>Betydning for egen organisasjon</a:t>
            </a:r>
          </a:p>
          <a:p>
            <a:r>
              <a:rPr lang="nb-NO" dirty="0"/>
              <a:t>Andre konsekvenser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5564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AVKLARINGER HITTIL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Generelt godt grunnlag, holdninger, god dialog</a:t>
            </a:r>
          </a:p>
          <a:p>
            <a:r>
              <a:rPr lang="nb-NO" dirty="0"/>
              <a:t>Økonomi er ok, ingen negative signaler fylkeskommune/Helse Vest</a:t>
            </a:r>
          </a:p>
          <a:p>
            <a:r>
              <a:rPr lang="nb-NO" dirty="0"/>
              <a:t>Drift FI-senter, bemanning videreføres</a:t>
            </a:r>
          </a:p>
          <a:p>
            <a:r>
              <a:rPr lang="nb-NO" dirty="0"/>
              <a:t>Teknisk metode: fusjon</a:t>
            </a:r>
          </a:p>
          <a:p>
            <a:r>
              <a:rPr lang="nb-NO" dirty="0"/>
              <a:t>Likeverdige parter</a:t>
            </a:r>
          </a:p>
          <a:p>
            <a:r>
              <a:rPr lang="nb-NO" dirty="0"/>
              <a:t>Prioritere videreutvikling</a:t>
            </a:r>
          </a:p>
          <a:p>
            <a:r>
              <a:rPr lang="nb-NO" dirty="0"/>
              <a:t>God støtte og dialog til sentralt FFO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3929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FFOs visjon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00872" y="1580528"/>
            <a:ext cx="10515600" cy="4351338"/>
          </a:xfrm>
        </p:spPr>
        <p:txBody>
          <a:bodyPr>
            <a:normAutofit/>
          </a:bodyPr>
          <a:lstStyle/>
          <a:p>
            <a:endParaRPr lang="nb-NO" b="1" dirty="0" smtClean="0"/>
          </a:p>
          <a:p>
            <a:endParaRPr lang="nb-NO" b="1" dirty="0"/>
          </a:p>
          <a:p>
            <a:r>
              <a:rPr lang="nb-NO" dirty="0"/>
              <a:t>Funksjonshemmedes Fellesorganisasjon (FFO) ønsker et samfunn der mennesker som lever med funksjonshemning og kronisk sykdom har like muligheter til å delta på alle områder i samfunnet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4961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Vår visjon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rgbClr val="0070C0"/>
                </a:solidFill>
              </a:rPr>
              <a:t>FFO Vestland</a:t>
            </a:r>
          </a:p>
          <a:p>
            <a:pPr marL="0" indent="0">
              <a:buNone/>
            </a:pPr>
            <a:r>
              <a:rPr lang="nb-NO" dirty="0"/>
              <a:t>«Vestlandets viktigste interessepolitiske aktør –i saker som angår funksjonshemmede, kronisk syke og deres pårørende»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Parole</a:t>
            </a:r>
            <a:r>
              <a:rPr lang="nb-NO" dirty="0"/>
              <a:t>: «Intet om oss, uten oss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716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Agenda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001.2018	</a:t>
            </a:r>
            <a:r>
              <a:rPr lang="nb-N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Godkjenning </a:t>
            </a:r>
            <a:r>
              <a:rPr 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 innkalling og saksliste</a:t>
            </a:r>
          </a:p>
          <a:p>
            <a:pPr marL="0" indent="0">
              <a:buNone/>
            </a:pPr>
            <a:r>
              <a:rPr 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002.2018	</a:t>
            </a:r>
            <a:r>
              <a:rPr lang="nb-N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Revidert </a:t>
            </a:r>
            <a:r>
              <a:rPr 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budsjett for 2018</a:t>
            </a:r>
          </a:p>
          <a:p>
            <a:pPr marL="0" indent="0">
              <a:buNone/>
            </a:pPr>
            <a:r>
              <a:rPr 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003.2018	</a:t>
            </a:r>
            <a:r>
              <a:rPr lang="nb-N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Orientering </a:t>
            </a:r>
            <a:r>
              <a:rPr 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 FFO Hordaland</a:t>
            </a:r>
          </a:p>
          <a:p>
            <a:pPr lvl="3"/>
            <a:r>
              <a:rPr lang="nb-NO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Interessepolitikk </a:t>
            </a:r>
          </a:p>
          <a:p>
            <a:pPr lvl="3"/>
            <a:r>
              <a:rPr lang="nb-N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Valg 2019 </a:t>
            </a:r>
          </a:p>
          <a:p>
            <a:pPr lvl="3"/>
            <a:r>
              <a:rPr lang="nb-N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Brukermedvirkning</a:t>
            </a:r>
            <a:endParaRPr lang="nb-NO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nb-N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FFOs strategiplan 2017-2022</a:t>
            </a:r>
            <a:endParaRPr lang="nb-NO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nb-N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 </a:t>
            </a:r>
            <a:r>
              <a:rPr 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004.2018	</a:t>
            </a:r>
            <a:r>
              <a:rPr lang="nb-N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Innkomne </a:t>
            </a:r>
            <a:r>
              <a:rPr 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saker fra organisasjonene</a:t>
            </a:r>
          </a:p>
          <a:p>
            <a:pPr marL="0" indent="0">
              <a:buNone/>
            </a:pPr>
            <a:r>
              <a:rPr 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005.2018	</a:t>
            </a:r>
            <a:r>
              <a:rPr lang="nb-N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Nye </a:t>
            </a:r>
            <a:r>
              <a:rPr 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FFO Vestland 2020	</a:t>
            </a:r>
          </a:p>
          <a:p>
            <a:pPr marL="0" lvl="0" indent="0">
              <a:buNone/>
            </a:pPr>
            <a:r>
              <a:rPr lang="nb-N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Orientering </a:t>
            </a:r>
            <a:r>
              <a:rPr 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 </a:t>
            </a:r>
            <a:r>
              <a:rPr lang="nb-N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arbeidsgruppa </a:t>
            </a:r>
          </a:p>
          <a:p>
            <a:pPr marL="0" lvl="0" indent="0">
              <a:buNone/>
            </a:pPr>
            <a:r>
              <a:rPr 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b-N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Visjon </a:t>
            </a:r>
            <a:r>
              <a:rPr 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2020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286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Interessepolitikk – Helse 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Skjæringspunktet mellom spesialisthelsetjenesten og</a:t>
            </a:r>
          </a:p>
          <a:p>
            <a:pPr marL="0" indent="0">
              <a:buNone/>
            </a:pPr>
            <a:r>
              <a:rPr lang="nb-NO" dirty="0" smtClean="0"/>
              <a:t>Primærhelsetjenesten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Koordinering av tjenestene</a:t>
            </a:r>
          </a:p>
          <a:p>
            <a:pPr marL="0" indent="0">
              <a:buNone/>
            </a:pPr>
            <a:r>
              <a:rPr lang="nb-NO" dirty="0" smtClean="0"/>
              <a:t>Manglende rehabilitering/fragmenterte</a:t>
            </a:r>
          </a:p>
          <a:p>
            <a:pPr marL="0" indent="0">
              <a:buNone/>
            </a:pPr>
            <a:r>
              <a:rPr lang="nb-NO" dirty="0" smtClean="0"/>
              <a:t>tjenester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441" y="3039862"/>
            <a:ext cx="1419502" cy="191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0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Skole og utdanning 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r>
              <a:rPr lang="nb-NO" sz="2400" dirty="0" smtClean="0"/>
              <a:t>Kvaliteten på spesialundervisning varier </a:t>
            </a:r>
          </a:p>
          <a:p>
            <a:r>
              <a:rPr lang="nb-NO" sz="2400" dirty="0" smtClean="0"/>
              <a:t>Tilpasset opplæring – maks utbytte?</a:t>
            </a:r>
          </a:p>
          <a:p>
            <a:pPr marL="0" indent="0">
              <a:buNone/>
            </a:pPr>
            <a:r>
              <a:rPr lang="nb-NO" sz="2400" dirty="0" smtClean="0"/>
              <a:t>40% av spesialundervisning gis av ufaglærte assistenter</a:t>
            </a:r>
          </a:p>
          <a:p>
            <a:r>
              <a:rPr lang="nb-NO" sz="2400" dirty="0" smtClean="0"/>
              <a:t>Antall elever som tas ut i egne spesialgrupper har økt</a:t>
            </a:r>
          </a:p>
          <a:p>
            <a:r>
              <a:rPr lang="nb-NO" sz="2400" dirty="0" smtClean="0"/>
              <a:t>Hindre frafall i videregående skole – psykisk helse </a:t>
            </a:r>
          </a:p>
          <a:p>
            <a:r>
              <a:rPr lang="nb-NO" sz="2400" dirty="0" smtClean="0"/>
              <a:t>Universell utforming og tilgjengelighet /IKT </a:t>
            </a:r>
          </a:p>
          <a:p>
            <a:r>
              <a:rPr lang="nb-NO" sz="2400" dirty="0" smtClean="0"/>
              <a:t>Lange ventetid på PPT –innføre saksbehandlingsfrister</a:t>
            </a:r>
          </a:p>
          <a:p>
            <a:pPr marL="0" indent="0">
              <a:buNone/>
            </a:pPr>
            <a:r>
              <a:rPr lang="nb-NO" sz="2400" dirty="0" smtClean="0">
                <a:solidFill>
                  <a:srgbClr val="0070C0"/>
                </a:solidFill>
              </a:rPr>
              <a:t>Det å få rett, men ikke får rettighetene oppfylt </a:t>
            </a:r>
            <a:r>
              <a:rPr lang="nb-NO" dirty="0" smtClean="0">
                <a:solidFill>
                  <a:srgbClr val="0070C0"/>
                </a:solidFill>
              </a:rPr>
              <a:t>!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258" y="292963"/>
            <a:ext cx="1914525" cy="245341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350" y="3687284"/>
            <a:ext cx="2516865" cy="131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9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TT-ordningen 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Aust-Agder, Østfold, Sogn og Fjordane, Møre og Romsdal, Trøndelag, Troms og Finnmark er de syv fylkeskommunene som er omfattet av </a:t>
            </a:r>
            <a:r>
              <a:rPr lang="nb-NO" dirty="0" smtClean="0"/>
              <a:t>ordningen utvidet TT-ordning. </a:t>
            </a:r>
          </a:p>
          <a:p>
            <a:r>
              <a:rPr lang="nb-NO" dirty="0" smtClean="0"/>
              <a:t>Den </a:t>
            </a:r>
            <a:r>
              <a:rPr lang="nb-NO" dirty="0"/>
              <a:t>totale bevilgningen for 2018 er på 112,9 millioner </a:t>
            </a:r>
            <a:r>
              <a:rPr lang="nb-NO" dirty="0" smtClean="0"/>
              <a:t>kroner, her søkte Hordaland men fikk </a:t>
            </a:r>
            <a:r>
              <a:rPr lang="nb-NO" dirty="0" smtClean="0">
                <a:solidFill>
                  <a:srgbClr val="FF0000"/>
                </a:solidFill>
              </a:rPr>
              <a:t>avslag</a:t>
            </a:r>
          </a:p>
          <a:p>
            <a:endParaRPr lang="nb-NO" dirty="0"/>
          </a:p>
          <a:p>
            <a:r>
              <a:rPr lang="nb-NO" dirty="0" smtClean="0"/>
              <a:t>Arbeide for at TT-ordningen til Sogn og Fjordane, også vil bli implementert i storfylket 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160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0070C0"/>
                </a:solidFill>
              </a:rPr>
              <a:t>Representasjon - lokaldemokrati</a:t>
            </a:r>
            <a:endParaRPr lang="nb-NO" sz="3200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Være på driver i politiske prosesser på fylkes og lokalt nivå i kommuner hvor FFO ikke er representert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Vaktbikkje i forhold til kommunale råd for funksjonshemmede på fylkes. </a:t>
            </a:r>
            <a:r>
              <a:rPr lang="nb-NO" dirty="0" smtClean="0">
                <a:solidFill>
                  <a:srgbClr val="0070C0"/>
                </a:solidFill>
              </a:rPr>
              <a:t>Sammenslåing = mer representasjon for funksjonshemmede </a:t>
            </a:r>
          </a:p>
          <a:p>
            <a:r>
              <a:rPr lang="nb-NO" dirty="0" smtClean="0"/>
              <a:t>Overvåke sammenslåingsprosessene i kommuner profilere FFO i samarbeid med lokallag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036" y="0"/>
            <a:ext cx="3670110" cy="197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Lokale kommune FFOer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FFO Bergen</a:t>
            </a:r>
          </a:p>
          <a:p>
            <a:r>
              <a:rPr lang="nb-NO" dirty="0" smtClean="0"/>
              <a:t>FFO Odda/Ullensvang = 2020 FFO Ullensvang</a:t>
            </a:r>
          </a:p>
          <a:p>
            <a:r>
              <a:rPr lang="nb-NO" dirty="0" smtClean="0"/>
              <a:t>FFO Sotra/Øygarden = 2020 Nye Øygarden</a:t>
            </a:r>
          </a:p>
          <a:p>
            <a:r>
              <a:rPr lang="nb-NO" dirty="0" smtClean="0"/>
              <a:t>FFO Bjørnafjorden – stiftet 8 november 2018</a:t>
            </a:r>
          </a:p>
          <a:p>
            <a:r>
              <a:rPr lang="nb-NO" dirty="0" smtClean="0"/>
              <a:t>FFO Voss – slåes sammen med Granvin = Voss Herad</a:t>
            </a:r>
          </a:p>
          <a:p>
            <a:endParaRPr lang="nb-NO" dirty="0"/>
          </a:p>
          <a:p>
            <a:r>
              <a:rPr lang="nb-NO" dirty="0" smtClean="0"/>
              <a:t>Bistå og samarbeide med lokale FFOer jf. vedtekter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655" y="21791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49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1425</Words>
  <Application>Microsoft Office PowerPoint</Application>
  <PresentationFormat>Widescreen</PresentationFormat>
  <Paragraphs>269</Paragraphs>
  <Slides>36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Office-tema</vt:lpstr>
      <vt:lpstr>Ledersamling FFO Hordaland</vt:lpstr>
      <vt:lpstr>Program</vt:lpstr>
      <vt:lpstr>Program</vt:lpstr>
      <vt:lpstr>Agenda</vt:lpstr>
      <vt:lpstr>Interessepolitikk – Helse </vt:lpstr>
      <vt:lpstr>Skole og utdanning </vt:lpstr>
      <vt:lpstr>TT-ordningen </vt:lpstr>
      <vt:lpstr>Representasjon - lokaldemokrati</vt:lpstr>
      <vt:lpstr>Lokale kommune FFOer</vt:lpstr>
      <vt:lpstr>Valg 2019</vt:lpstr>
      <vt:lpstr>Tema: Arbeid-skole-helse</vt:lpstr>
      <vt:lpstr>Regi som i 2015</vt:lpstr>
      <vt:lpstr>Media strategi</vt:lpstr>
      <vt:lpstr>Brukermedvirkning</vt:lpstr>
      <vt:lpstr>Opplæring- regi av FFO og nasjonalt</vt:lpstr>
      <vt:lpstr>Brukermedvirkning i alle ledd</vt:lpstr>
      <vt:lpstr>FFOs strategi for 2017-2022</vt:lpstr>
      <vt:lpstr>FFOs innsatsområder </vt:lpstr>
      <vt:lpstr>Politikk utforming og politisk påvirkning</vt:lpstr>
      <vt:lpstr>PowerPoint-presentasjon</vt:lpstr>
      <vt:lpstr>PowerPoint-presentasjon</vt:lpstr>
      <vt:lpstr>PowerPoint-presentasjon</vt:lpstr>
      <vt:lpstr>Hvorfor sammenslåing av fylkes-FFO?</vt:lpstr>
      <vt:lpstr>Interimsstyre </vt:lpstr>
      <vt:lpstr>Detaljplanlegging </vt:lpstr>
      <vt:lpstr>Fylkessammenslåing 2 alternativer</vt:lpstr>
      <vt:lpstr>Fusjonere fylkes-FFOer</vt:lpstr>
      <vt:lpstr>Fusjonere fylkes-FFOer</vt:lpstr>
      <vt:lpstr>PowerPoint-presentasjon</vt:lpstr>
      <vt:lpstr>PowerPoint-presentasjon</vt:lpstr>
      <vt:lpstr>Arbeidsgruppe</vt:lpstr>
      <vt:lpstr>Tidslinje</vt:lpstr>
      <vt:lpstr>Tilbakemeldinger</vt:lpstr>
      <vt:lpstr>AVKLARINGER HITTIL</vt:lpstr>
      <vt:lpstr>FFOs visjon</vt:lpstr>
      <vt:lpstr>Vår visjon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Jan Gunnar Øvretvedt</dc:creator>
  <cp:lastModifiedBy>resepsjon</cp:lastModifiedBy>
  <cp:revision>33</cp:revision>
  <dcterms:created xsi:type="dcterms:W3CDTF">2014-10-09T15:15:31Z</dcterms:created>
  <dcterms:modified xsi:type="dcterms:W3CDTF">2018-11-28T13:59:11Z</dcterms:modified>
</cp:coreProperties>
</file>