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810" r:id="rId5"/>
    <p:sldId id="811" r:id="rId6"/>
    <p:sldId id="812" r:id="rId7"/>
    <p:sldId id="813" r:id="rId8"/>
    <p:sldId id="260" r:id="rId9"/>
    <p:sldId id="807" r:id="rId10"/>
    <p:sldId id="430" r:id="rId11"/>
    <p:sldId id="804" r:id="rId12"/>
  </p:sldIdLst>
  <p:sldSz cx="9144000" cy="6858000" type="screen4x3"/>
  <p:notesSz cx="6669088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K H" initials="AK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6" autoAdjust="0"/>
    <p:restoredTop sz="72238" autoAdjust="0"/>
  </p:normalViewPr>
  <p:slideViewPr>
    <p:cSldViewPr>
      <p:cViewPr varScale="1">
        <p:scale>
          <a:sx n="62" d="100"/>
          <a:sy n="62" d="100"/>
        </p:scale>
        <p:origin x="161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1382" y="-265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23EA2-255C-4EA4-8FE1-879F826C056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C5DF67B-66EB-4A9D-B12D-19E5A20F69B5}">
      <dgm:prSet phldrT="[Tekst]"/>
      <dgm:spPr>
        <a:solidFill>
          <a:srgbClr val="9D9FA2"/>
        </a:solidFill>
      </dgm:spPr>
      <dgm:t>
        <a:bodyPr/>
        <a:lstStyle/>
        <a:p>
          <a:r>
            <a:rPr lang="nb-NO" dirty="0"/>
            <a:t>Hva må jeg leve med?</a:t>
          </a:r>
        </a:p>
      </dgm:t>
    </dgm:pt>
    <dgm:pt modelId="{C54AF68D-587E-4C82-9D51-808691370F62}" type="parTrans" cxnId="{134EAB44-A2CA-4E10-B6B6-922717F4E982}">
      <dgm:prSet/>
      <dgm:spPr/>
      <dgm:t>
        <a:bodyPr/>
        <a:lstStyle/>
        <a:p>
          <a:endParaRPr lang="nb-NO"/>
        </a:p>
      </dgm:t>
    </dgm:pt>
    <dgm:pt modelId="{8C7F90F2-6D59-4373-8E45-BC7070597262}" type="sibTrans" cxnId="{134EAB44-A2CA-4E10-B6B6-922717F4E982}">
      <dgm:prSet/>
      <dgm:spPr/>
      <dgm:t>
        <a:bodyPr/>
        <a:lstStyle/>
        <a:p>
          <a:endParaRPr lang="nb-NO"/>
        </a:p>
      </dgm:t>
    </dgm:pt>
    <dgm:pt modelId="{38612691-9DCC-4ADD-85AC-E7D7C3C061D4}">
      <dgm:prSet phldrT="[Tekst]"/>
      <dgm:spPr>
        <a:solidFill>
          <a:srgbClr val="7DD1E4"/>
        </a:solidFill>
      </dgm:spPr>
      <dgm:t>
        <a:bodyPr/>
        <a:lstStyle/>
        <a:p>
          <a:r>
            <a:rPr lang="nb-NO" dirty="0"/>
            <a:t>Hva kan jeg løse her og nå?</a:t>
          </a:r>
        </a:p>
      </dgm:t>
    </dgm:pt>
    <dgm:pt modelId="{2B05B5FD-C51F-42EC-A6FE-35DB4EF948C1}" type="parTrans" cxnId="{D9DF466A-2151-4827-AA45-BAAC4E70F152}">
      <dgm:prSet/>
      <dgm:spPr/>
      <dgm:t>
        <a:bodyPr/>
        <a:lstStyle/>
        <a:p>
          <a:endParaRPr lang="nb-NO"/>
        </a:p>
      </dgm:t>
    </dgm:pt>
    <dgm:pt modelId="{EE0CFEF4-FF26-4EE0-8E97-80D079E2D656}" type="sibTrans" cxnId="{D9DF466A-2151-4827-AA45-BAAC4E70F152}">
      <dgm:prSet/>
      <dgm:spPr/>
      <dgm:t>
        <a:bodyPr/>
        <a:lstStyle/>
        <a:p>
          <a:endParaRPr lang="nb-NO"/>
        </a:p>
      </dgm:t>
    </dgm:pt>
    <dgm:pt modelId="{7D08347F-EED6-4F45-97AB-47ADEE2AA6B3}">
      <dgm:prSet phldrT="[Tekst]"/>
      <dgm:spPr>
        <a:solidFill>
          <a:srgbClr val="A5529A"/>
        </a:solidFill>
      </dgm:spPr>
      <dgm:t>
        <a:bodyPr/>
        <a:lstStyle/>
        <a:p>
          <a:r>
            <a:rPr lang="nb-NO" dirty="0"/>
            <a:t>Hva trenger jeg hjelp til?</a:t>
          </a:r>
        </a:p>
      </dgm:t>
    </dgm:pt>
    <dgm:pt modelId="{B89FD837-B7A6-4BAF-BF0D-9780F77E53FA}" type="parTrans" cxnId="{8ABFDCA0-44A5-48F6-92CD-6AE7849A277C}">
      <dgm:prSet/>
      <dgm:spPr/>
      <dgm:t>
        <a:bodyPr/>
        <a:lstStyle/>
        <a:p>
          <a:endParaRPr lang="nb-NO"/>
        </a:p>
      </dgm:t>
    </dgm:pt>
    <dgm:pt modelId="{4F248E21-1B44-4684-A02B-FC7C1BC43AFE}" type="sibTrans" cxnId="{8ABFDCA0-44A5-48F6-92CD-6AE7849A277C}">
      <dgm:prSet/>
      <dgm:spPr/>
      <dgm:t>
        <a:bodyPr/>
        <a:lstStyle/>
        <a:p>
          <a:endParaRPr lang="nb-NO"/>
        </a:p>
      </dgm:t>
    </dgm:pt>
    <dgm:pt modelId="{A82103D6-9655-45CA-8171-C9636EBBCF0B}">
      <dgm:prSet phldrT="[Tekst]"/>
      <dgm:spPr>
        <a:solidFill>
          <a:srgbClr val="006771"/>
        </a:solidFill>
      </dgm:spPr>
      <dgm:t>
        <a:bodyPr/>
        <a:lstStyle/>
        <a:p>
          <a:r>
            <a:rPr lang="nb-NO" dirty="0"/>
            <a:t>Hva må jeg arbeide med?</a:t>
          </a:r>
        </a:p>
      </dgm:t>
    </dgm:pt>
    <dgm:pt modelId="{89D5FBDF-2AB4-4DAD-B114-5514F853669F}" type="parTrans" cxnId="{2EAF0197-5672-4680-AD96-B22B27E81FFE}">
      <dgm:prSet/>
      <dgm:spPr/>
      <dgm:t>
        <a:bodyPr/>
        <a:lstStyle/>
        <a:p>
          <a:endParaRPr lang="nb-NO"/>
        </a:p>
      </dgm:t>
    </dgm:pt>
    <dgm:pt modelId="{E5FE6FDE-3E15-4739-92B0-B9BBEB0C8295}" type="sibTrans" cxnId="{2EAF0197-5672-4680-AD96-B22B27E81FFE}">
      <dgm:prSet/>
      <dgm:spPr/>
      <dgm:t>
        <a:bodyPr/>
        <a:lstStyle/>
        <a:p>
          <a:endParaRPr lang="nb-NO"/>
        </a:p>
      </dgm:t>
    </dgm:pt>
    <dgm:pt modelId="{A016DD0D-458C-4C1F-B150-5504775F0FC6}" type="pres">
      <dgm:prSet presAssocID="{3A623EA2-255C-4EA4-8FE1-879F826C056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04D155D-626A-4D74-ACE5-1305C5C3BADB}" type="pres">
      <dgm:prSet presAssocID="{3A623EA2-255C-4EA4-8FE1-879F826C0560}" presName="children" presStyleCnt="0"/>
      <dgm:spPr/>
    </dgm:pt>
    <dgm:pt modelId="{4D9512D7-6061-41C9-A220-DCBF34D1AB56}" type="pres">
      <dgm:prSet presAssocID="{3A623EA2-255C-4EA4-8FE1-879F826C0560}" presName="childPlaceholder" presStyleCnt="0"/>
      <dgm:spPr/>
    </dgm:pt>
    <dgm:pt modelId="{0B1E009F-D6E8-4B8C-BC93-DB4D9D0065C7}" type="pres">
      <dgm:prSet presAssocID="{3A623EA2-255C-4EA4-8FE1-879F826C0560}" presName="circle" presStyleCnt="0"/>
      <dgm:spPr/>
    </dgm:pt>
    <dgm:pt modelId="{A9D78295-8A32-4674-942D-AB0AABA6C1DF}" type="pres">
      <dgm:prSet presAssocID="{3A623EA2-255C-4EA4-8FE1-879F826C056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BE880B3-C40C-41DB-869B-97AEF0E64572}" type="pres">
      <dgm:prSet presAssocID="{3A623EA2-255C-4EA4-8FE1-879F826C056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026830-F98A-414C-A475-8B7D72A77079}" type="pres">
      <dgm:prSet presAssocID="{3A623EA2-255C-4EA4-8FE1-879F826C056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06688A8-705F-4453-9D21-B2DA220E589B}" type="pres">
      <dgm:prSet presAssocID="{3A623EA2-255C-4EA4-8FE1-879F826C056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E5027D7-9C8F-41B8-8927-1C8AC60BC12B}" type="pres">
      <dgm:prSet presAssocID="{3A623EA2-255C-4EA4-8FE1-879F826C0560}" presName="quadrantPlaceholder" presStyleCnt="0"/>
      <dgm:spPr/>
    </dgm:pt>
    <dgm:pt modelId="{CCE5B760-A4D5-4542-923E-DB26C0D70B5C}" type="pres">
      <dgm:prSet presAssocID="{3A623EA2-255C-4EA4-8FE1-879F826C0560}" presName="center1" presStyleLbl="fgShp" presStyleIdx="0" presStyleCnt="2"/>
      <dgm:spPr>
        <a:solidFill>
          <a:srgbClr val="63AE46"/>
        </a:solidFill>
      </dgm:spPr>
    </dgm:pt>
    <dgm:pt modelId="{112FBA2C-5DFB-4F35-B8FF-60B75140C5CD}" type="pres">
      <dgm:prSet presAssocID="{3A623EA2-255C-4EA4-8FE1-879F826C0560}" presName="center2" presStyleLbl="fgShp" presStyleIdx="1" presStyleCnt="2"/>
      <dgm:spPr>
        <a:solidFill>
          <a:srgbClr val="63AE46"/>
        </a:solidFill>
      </dgm:spPr>
    </dgm:pt>
  </dgm:ptLst>
  <dgm:cxnLst>
    <dgm:cxn modelId="{63A12D22-395C-40F2-AD6F-F03604A7C772}" type="presOf" srcId="{BC5DF67B-66EB-4A9D-B12D-19E5A20F69B5}" destId="{A9D78295-8A32-4674-942D-AB0AABA6C1DF}" srcOrd="0" destOrd="0" presId="urn:microsoft.com/office/officeart/2005/8/layout/cycle4"/>
    <dgm:cxn modelId="{134EAB44-A2CA-4E10-B6B6-922717F4E982}" srcId="{3A623EA2-255C-4EA4-8FE1-879F826C0560}" destId="{BC5DF67B-66EB-4A9D-B12D-19E5A20F69B5}" srcOrd="0" destOrd="0" parTransId="{C54AF68D-587E-4C82-9D51-808691370F62}" sibTransId="{8C7F90F2-6D59-4373-8E45-BC7070597262}"/>
    <dgm:cxn modelId="{D9DF466A-2151-4827-AA45-BAAC4E70F152}" srcId="{3A623EA2-255C-4EA4-8FE1-879F826C0560}" destId="{38612691-9DCC-4ADD-85AC-E7D7C3C061D4}" srcOrd="1" destOrd="0" parTransId="{2B05B5FD-C51F-42EC-A6FE-35DB4EF948C1}" sibTransId="{EE0CFEF4-FF26-4EE0-8E97-80D079E2D656}"/>
    <dgm:cxn modelId="{ED900958-AF05-4F92-B5BB-7B72D1BA9E38}" type="presOf" srcId="{7D08347F-EED6-4F45-97AB-47ADEE2AA6B3}" destId="{A6026830-F98A-414C-A475-8B7D72A77079}" srcOrd="0" destOrd="0" presId="urn:microsoft.com/office/officeart/2005/8/layout/cycle4"/>
    <dgm:cxn modelId="{50D1A059-3A9A-4750-ACBC-BF069011D5EF}" type="presOf" srcId="{A82103D6-9655-45CA-8171-C9636EBBCF0B}" destId="{006688A8-705F-4453-9D21-B2DA220E589B}" srcOrd="0" destOrd="0" presId="urn:microsoft.com/office/officeart/2005/8/layout/cycle4"/>
    <dgm:cxn modelId="{E3138783-EF3C-4374-BCF6-45504B3381C6}" type="presOf" srcId="{3A623EA2-255C-4EA4-8FE1-879F826C0560}" destId="{A016DD0D-458C-4C1F-B150-5504775F0FC6}" srcOrd="0" destOrd="0" presId="urn:microsoft.com/office/officeart/2005/8/layout/cycle4"/>
    <dgm:cxn modelId="{2EAF0197-5672-4680-AD96-B22B27E81FFE}" srcId="{3A623EA2-255C-4EA4-8FE1-879F826C0560}" destId="{A82103D6-9655-45CA-8171-C9636EBBCF0B}" srcOrd="3" destOrd="0" parTransId="{89D5FBDF-2AB4-4DAD-B114-5514F853669F}" sibTransId="{E5FE6FDE-3E15-4739-92B0-B9BBEB0C8295}"/>
    <dgm:cxn modelId="{8ABFDCA0-44A5-48F6-92CD-6AE7849A277C}" srcId="{3A623EA2-255C-4EA4-8FE1-879F826C0560}" destId="{7D08347F-EED6-4F45-97AB-47ADEE2AA6B3}" srcOrd="2" destOrd="0" parTransId="{B89FD837-B7A6-4BAF-BF0D-9780F77E53FA}" sibTransId="{4F248E21-1B44-4684-A02B-FC7C1BC43AFE}"/>
    <dgm:cxn modelId="{298464AB-ED78-4ED2-8051-F818F3F7664F}" type="presOf" srcId="{38612691-9DCC-4ADD-85AC-E7D7C3C061D4}" destId="{0BE880B3-C40C-41DB-869B-97AEF0E64572}" srcOrd="0" destOrd="0" presId="urn:microsoft.com/office/officeart/2005/8/layout/cycle4"/>
    <dgm:cxn modelId="{D5E790C0-7FA9-47A0-81C8-49CF5DD21A72}" type="presParOf" srcId="{A016DD0D-458C-4C1F-B150-5504775F0FC6}" destId="{C04D155D-626A-4D74-ACE5-1305C5C3BADB}" srcOrd="0" destOrd="0" presId="urn:microsoft.com/office/officeart/2005/8/layout/cycle4"/>
    <dgm:cxn modelId="{D4D3056D-01A1-449D-AE18-BD3BBA87E7CA}" type="presParOf" srcId="{C04D155D-626A-4D74-ACE5-1305C5C3BADB}" destId="{4D9512D7-6061-41C9-A220-DCBF34D1AB56}" srcOrd="0" destOrd="0" presId="urn:microsoft.com/office/officeart/2005/8/layout/cycle4"/>
    <dgm:cxn modelId="{B37AF3CF-7BBF-48BB-98DB-EEDB13556CAB}" type="presParOf" srcId="{A016DD0D-458C-4C1F-B150-5504775F0FC6}" destId="{0B1E009F-D6E8-4B8C-BC93-DB4D9D0065C7}" srcOrd="1" destOrd="0" presId="urn:microsoft.com/office/officeart/2005/8/layout/cycle4"/>
    <dgm:cxn modelId="{C746E8C9-279A-48BF-A74B-DFAE90AD2250}" type="presParOf" srcId="{0B1E009F-D6E8-4B8C-BC93-DB4D9D0065C7}" destId="{A9D78295-8A32-4674-942D-AB0AABA6C1DF}" srcOrd="0" destOrd="0" presId="urn:microsoft.com/office/officeart/2005/8/layout/cycle4"/>
    <dgm:cxn modelId="{AB7A7E7D-B6B9-4DC2-8C9A-C5BF708B688F}" type="presParOf" srcId="{0B1E009F-D6E8-4B8C-BC93-DB4D9D0065C7}" destId="{0BE880B3-C40C-41DB-869B-97AEF0E64572}" srcOrd="1" destOrd="0" presId="urn:microsoft.com/office/officeart/2005/8/layout/cycle4"/>
    <dgm:cxn modelId="{A625F974-C901-4821-BA76-BFD79E699935}" type="presParOf" srcId="{0B1E009F-D6E8-4B8C-BC93-DB4D9D0065C7}" destId="{A6026830-F98A-414C-A475-8B7D72A77079}" srcOrd="2" destOrd="0" presId="urn:microsoft.com/office/officeart/2005/8/layout/cycle4"/>
    <dgm:cxn modelId="{7A7378A0-6DB1-44A9-B2B8-B25485C04A5B}" type="presParOf" srcId="{0B1E009F-D6E8-4B8C-BC93-DB4D9D0065C7}" destId="{006688A8-705F-4453-9D21-B2DA220E589B}" srcOrd="3" destOrd="0" presId="urn:microsoft.com/office/officeart/2005/8/layout/cycle4"/>
    <dgm:cxn modelId="{BA7733F0-FB67-42EA-A748-1162A499037C}" type="presParOf" srcId="{0B1E009F-D6E8-4B8C-BC93-DB4D9D0065C7}" destId="{6E5027D7-9C8F-41B8-8927-1C8AC60BC12B}" srcOrd="4" destOrd="0" presId="urn:microsoft.com/office/officeart/2005/8/layout/cycle4"/>
    <dgm:cxn modelId="{9984285F-01A2-44FF-80A0-84CBA901632A}" type="presParOf" srcId="{A016DD0D-458C-4C1F-B150-5504775F0FC6}" destId="{CCE5B760-A4D5-4542-923E-DB26C0D70B5C}" srcOrd="2" destOrd="0" presId="urn:microsoft.com/office/officeart/2005/8/layout/cycle4"/>
    <dgm:cxn modelId="{18B7F226-A8EF-4634-9AF3-329BB60DE2C8}" type="presParOf" srcId="{A016DD0D-458C-4C1F-B150-5504775F0FC6}" destId="{112FBA2C-5DFB-4F35-B8FF-60B75140C5C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78295-8A32-4674-942D-AB0AABA6C1DF}">
      <dsp:nvSpPr>
        <dsp:cNvPr id="0" name=""/>
        <dsp:cNvSpPr/>
      </dsp:nvSpPr>
      <dsp:spPr>
        <a:xfrm>
          <a:off x="1028000" y="536284"/>
          <a:ext cx="2150357" cy="2150357"/>
        </a:xfrm>
        <a:prstGeom prst="pieWedge">
          <a:avLst/>
        </a:prstGeom>
        <a:solidFill>
          <a:srgbClr val="9D9F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Hva må jeg leve med?</a:t>
          </a:r>
        </a:p>
      </dsp:txBody>
      <dsp:txXfrm>
        <a:off x="1657825" y="1166109"/>
        <a:ext cx="1520532" cy="1520532"/>
      </dsp:txXfrm>
    </dsp:sp>
    <dsp:sp modelId="{0BE880B3-C40C-41DB-869B-97AEF0E64572}">
      <dsp:nvSpPr>
        <dsp:cNvPr id="0" name=""/>
        <dsp:cNvSpPr/>
      </dsp:nvSpPr>
      <dsp:spPr>
        <a:xfrm rot="5400000">
          <a:off x="3277681" y="536284"/>
          <a:ext cx="2150357" cy="2150357"/>
        </a:xfrm>
        <a:prstGeom prst="pieWedge">
          <a:avLst/>
        </a:prstGeom>
        <a:solidFill>
          <a:srgbClr val="7DD1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Hva kan jeg løse her og nå?</a:t>
          </a:r>
        </a:p>
      </dsp:txBody>
      <dsp:txXfrm rot="-5400000">
        <a:off x="3277681" y="1166109"/>
        <a:ext cx="1520532" cy="1520532"/>
      </dsp:txXfrm>
    </dsp:sp>
    <dsp:sp modelId="{A6026830-F98A-414C-A475-8B7D72A77079}">
      <dsp:nvSpPr>
        <dsp:cNvPr id="0" name=""/>
        <dsp:cNvSpPr/>
      </dsp:nvSpPr>
      <dsp:spPr>
        <a:xfrm rot="10800000">
          <a:off x="3277681" y="2785965"/>
          <a:ext cx="2150357" cy="2150357"/>
        </a:xfrm>
        <a:prstGeom prst="pieWedge">
          <a:avLst/>
        </a:prstGeom>
        <a:solidFill>
          <a:srgbClr val="A552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Hva trenger jeg hjelp til?</a:t>
          </a:r>
        </a:p>
      </dsp:txBody>
      <dsp:txXfrm rot="10800000">
        <a:off x="3277681" y="2785965"/>
        <a:ext cx="1520532" cy="1520532"/>
      </dsp:txXfrm>
    </dsp:sp>
    <dsp:sp modelId="{006688A8-705F-4453-9D21-B2DA220E589B}">
      <dsp:nvSpPr>
        <dsp:cNvPr id="0" name=""/>
        <dsp:cNvSpPr/>
      </dsp:nvSpPr>
      <dsp:spPr>
        <a:xfrm rot="16200000">
          <a:off x="1028000" y="2785965"/>
          <a:ext cx="2150357" cy="2150357"/>
        </a:xfrm>
        <a:prstGeom prst="pieWedge">
          <a:avLst/>
        </a:prstGeom>
        <a:solidFill>
          <a:srgbClr val="0067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Hva må jeg arbeide med?</a:t>
          </a:r>
        </a:p>
      </dsp:txBody>
      <dsp:txXfrm rot="5400000">
        <a:off x="1657825" y="2785965"/>
        <a:ext cx="1520532" cy="1520532"/>
      </dsp:txXfrm>
    </dsp:sp>
    <dsp:sp modelId="{CCE5B760-A4D5-4542-923E-DB26C0D70B5C}">
      <dsp:nvSpPr>
        <dsp:cNvPr id="0" name=""/>
        <dsp:cNvSpPr/>
      </dsp:nvSpPr>
      <dsp:spPr>
        <a:xfrm>
          <a:off x="2856797" y="2289347"/>
          <a:ext cx="742444" cy="645604"/>
        </a:xfrm>
        <a:prstGeom prst="circularArrow">
          <a:avLst/>
        </a:prstGeom>
        <a:solidFill>
          <a:srgbClr val="63AE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FBA2C-5DFB-4F35-B8FF-60B75140C5CD}">
      <dsp:nvSpPr>
        <dsp:cNvPr id="0" name=""/>
        <dsp:cNvSpPr/>
      </dsp:nvSpPr>
      <dsp:spPr>
        <a:xfrm rot="10800000">
          <a:off x="2856797" y="2537656"/>
          <a:ext cx="742444" cy="645604"/>
        </a:xfrm>
        <a:prstGeom prst="circularArrow">
          <a:avLst/>
        </a:prstGeom>
        <a:solidFill>
          <a:srgbClr val="63AE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90148" cy="495692"/>
          </a:xfrm>
          <a:prstGeom prst="rect">
            <a:avLst/>
          </a:prstGeom>
        </p:spPr>
        <p:txBody>
          <a:bodyPr vert="horz" lIns="91970" tIns="45985" rIns="91970" bIns="4598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367" y="3"/>
            <a:ext cx="2890148" cy="495692"/>
          </a:xfrm>
          <a:prstGeom prst="rect">
            <a:avLst/>
          </a:prstGeom>
        </p:spPr>
        <p:txBody>
          <a:bodyPr vert="horz" lIns="91970" tIns="45985" rIns="91970" bIns="45985" rtlCol="0"/>
          <a:lstStyle>
            <a:lvl1pPr algn="r">
              <a:defRPr sz="1200"/>
            </a:lvl1pPr>
          </a:lstStyle>
          <a:p>
            <a:fld id="{6C54756B-8F5F-475D-AD14-8030BFE3783D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2" y="9429350"/>
            <a:ext cx="2890148" cy="495692"/>
          </a:xfrm>
          <a:prstGeom prst="rect">
            <a:avLst/>
          </a:prstGeom>
        </p:spPr>
        <p:txBody>
          <a:bodyPr vert="horz" lIns="91970" tIns="45985" rIns="91970" bIns="4598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367" y="9429350"/>
            <a:ext cx="2890148" cy="495692"/>
          </a:xfrm>
          <a:prstGeom prst="rect">
            <a:avLst/>
          </a:prstGeom>
        </p:spPr>
        <p:txBody>
          <a:bodyPr vert="horz" lIns="91970" tIns="45985" rIns="91970" bIns="45985" rtlCol="0" anchor="b"/>
          <a:lstStyle>
            <a:lvl1pPr algn="r">
              <a:defRPr sz="1200"/>
            </a:lvl1pPr>
          </a:lstStyle>
          <a:p>
            <a:fld id="{601F61DB-E083-45E7-A99B-2D5AABF960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6613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970" tIns="45985" rIns="91970" bIns="4598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970" tIns="45985" rIns="91970" bIns="45985" rtlCol="0"/>
          <a:lstStyle>
            <a:lvl1pPr algn="r">
              <a:defRPr sz="1200"/>
            </a:lvl1pPr>
          </a:lstStyle>
          <a:p>
            <a:fld id="{D944D152-D69F-4FC7-9E6A-56835230E511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0" tIns="45985" rIns="91970" bIns="45985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970" tIns="45985" rIns="91970" bIns="45985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970" tIns="45985" rIns="91970" bIns="4598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8" y="9428584"/>
            <a:ext cx="2889938" cy="496332"/>
          </a:xfrm>
          <a:prstGeom prst="rect">
            <a:avLst/>
          </a:prstGeom>
        </p:spPr>
        <p:txBody>
          <a:bodyPr vert="horz" lIns="91970" tIns="45985" rIns="91970" bIns="45985" rtlCol="0" anchor="b"/>
          <a:lstStyle>
            <a:lvl1pPr algn="r">
              <a:defRPr sz="1200"/>
            </a:lvl1pPr>
          </a:lstStyle>
          <a:p>
            <a:fld id="{1A87F909-7BC3-4BA2-A502-B181BBBC27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52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7F909-7BC3-4BA2-A502-B181BBBC277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88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7F909-7BC3-4BA2-A502-B181BBBC277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528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Arrowheads="1"/>
          </p:cNvSpPr>
          <p:nvPr/>
        </p:nvSpPr>
        <p:spPr bwMode="auto">
          <a:xfrm>
            <a:off x="3895785" y="9500695"/>
            <a:ext cx="2980667" cy="49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84" tIns="46543" rIns="93084" bIns="46543" anchor="b"/>
          <a:lstStyle>
            <a:lvl1pPr defTabSz="477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6288" indent="-298450" defTabSz="477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95388" indent="-239713" defTabSz="477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73225" indent="-238125" defTabSz="477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51063" indent="-239713" defTabSz="477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8263" indent="-239713" defTabSz="477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5463" indent="-239713" defTabSz="477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22663" indent="-239713" defTabSz="477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79863" indent="-239713" defTabSz="477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B5BB5F0C-889D-486B-90BA-E4AA56547140}" type="slidenum">
              <a:rPr lang="en-GB" sz="1200">
                <a:latin typeface="Calibri" pitchFamily="34" charset="0"/>
              </a:rPr>
              <a:pPr algn="r"/>
              <a:t>7</a:t>
            </a:fld>
            <a:endParaRPr lang="en-GB" sz="1200">
              <a:latin typeface="Calibri" pitchFamily="34" charset="0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 baseline="0" dirty="0"/>
          </a:p>
        </p:txBody>
      </p:sp>
    </p:spTree>
    <p:extLst>
      <p:ext uri="{BB962C8B-B14F-4D97-AF65-F5344CB8AC3E}">
        <p14:creationId xmlns:p14="http://schemas.microsoft.com/office/powerpoint/2010/main" val="74787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49ABD-4BE0-474A-910E-2C149950BA9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94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403648" y="1772816"/>
            <a:ext cx="6048672" cy="1470025"/>
          </a:xfr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defRPr>
            </a:lvl1pPr>
          </a:lstStyle>
          <a:p>
            <a:r>
              <a:rPr lang="nb-NO" dirty="0"/>
              <a:t>Forside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528591"/>
            <a:ext cx="604683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6" name="Avrundet rektangel 5"/>
          <p:cNvSpPr/>
          <p:nvPr/>
        </p:nvSpPr>
        <p:spPr>
          <a:xfrm>
            <a:off x="8172728" y="2420888"/>
            <a:ext cx="720080" cy="3168352"/>
          </a:xfrm>
          <a:prstGeom prst="roundRect">
            <a:avLst/>
          </a:prstGeom>
          <a:solidFill>
            <a:schemeClr val="bg1">
              <a:lumMod val="50000"/>
              <a:alpha val="50000"/>
            </a:schemeClr>
          </a:solidFill>
          <a:ln>
            <a:solidFill>
              <a:srgbClr val="E75294">
                <a:alpha val="4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 rot="5400000">
            <a:off x="7416644" y="385146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kern="1200" dirty="0">
                <a:solidFill>
                  <a:schemeClr val="bg1"/>
                </a:solidFill>
                <a:latin typeface="Candara" pitchFamily="34" charset="0"/>
                <a:ea typeface="+mn-ea"/>
                <a:cs typeface="+mn-cs"/>
              </a:rPr>
              <a:t>selvhjelp.no</a:t>
            </a:r>
            <a:endParaRPr lang="nb-NO" sz="900" kern="1200" dirty="0">
              <a:solidFill>
                <a:schemeClr val="bg1"/>
              </a:solidFill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9" name="Bilde 8" descr="Logo_Gr_rg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7986" y="455614"/>
            <a:ext cx="724822" cy="102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8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416824" cy="122413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7416824" cy="345638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20207"/>
            <a:ext cx="720080" cy="328473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8172400" y="6464369"/>
            <a:ext cx="5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FE5DE2-1656-4A0C-9AB3-2A69DA5C1E00}" type="slidenum">
              <a:rPr lang="nb-NO" sz="1400" smtClean="0">
                <a:solidFill>
                  <a:schemeClr val="bg1"/>
                </a:solidFill>
                <a:latin typeface="Candara" pitchFamily="34" charset="0"/>
              </a:rPr>
              <a:pPr algn="r"/>
              <a:t>‹#›</a:t>
            </a:fld>
            <a:endParaRPr lang="nb-NO" sz="12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11560" y="645333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Candara" panose="020E0502030303020204" pitchFamily="34" charset="0"/>
              </a:rPr>
              <a:t>selvhjelp.no</a:t>
            </a:r>
          </a:p>
        </p:txBody>
      </p:sp>
    </p:spTree>
    <p:extLst>
      <p:ext uri="{BB962C8B-B14F-4D97-AF65-F5344CB8AC3E}">
        <p14:creationId xmlns:p14="http://schemas.microsoft.com/office/powerpoint/2010/main" val="194883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20207"/>
            <a:ext cx="720080" cy="328473"/>
          </a:xfrm>
          <a:prstGeom prst="rect">
            <a:avLst/>
          </a:prstGeom>
        </p:spPr>
      </p:pic>
      <p:sp>
        <p:nvSpPr>
          <p:cNvPr id="6" name="Avrundet rektangel 5"/>
          <p:cNvSpPr/>
          <p:nvPr/>
        </p:nvSpPr>
        <p:spPr>
          <a:xfrm>
            <a:off x="8172400" y="6392361"/>
            <a:ext cx="720080" cy="276999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8172400" y="6464369"/>
            <a:ext cx="5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FE5DE2-1656-4A0C-9AB3-2A69DA5C1E00}" type="slidenum">
              <a:rPr lang="nb-NO" sz="1400" smtClean="0">
                <a:solidFill>
                  <a:schemeClr val="bg1"/>
                </a:solidFill>
                <a:latin typeface="Candara" pitchFamily="34" charset="0"/>
              </a:rPr>
              <a:pPr algn="r"/>
              <a:t>‹#›</a:t>
            </a:fld>
            <a:endParaRPr lang="nb-NO" sz="12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611560" y="645333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Candara" panose="020E0502030303020204" pitchFamily="34" charset="0"/>
              </a:rPr>
              <a:t>selvhjelp.no</a:t>
            </a:r>
          </a:p>
        </p:txBody>
      </p:sp>
    </p:spTree>
    <p:extLst>
      <p:ext uri="{BB962C8B-B14F-4D97-AF65-F5344CB8AC3E}">
        <p14:creationId xmlns:p14="http://schemas.microsoft.com/office/powerpoint/2010/main" val="58822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20207"/>
            <a:ext cx="720080" cy="328473"/>
          </a:xfrm>
          <a:prstGeom prst="rect">
            <a:avLst/>
          </a:prstGeom>
        </p:spPr>
      </p:pic>
      <p:sp>
        <p:nvSpPr>
          <p:cNvPr id="6" name="Avrundet rektangel 5"/>
          <p:cNvSpPr/>
          <p:nvPr/>
        </p:nvSpPr>
        <p:spPr>
          <a:xfrm>
            <a:off x="8172400" y="6392361"/>
            <a:ext cx="720080" cy="276999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8172400" y="6464369"/>
            <a:ext cx="5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FE5DE2-1656-4A0C-9AB3-2A69DA5C1E00}" type="slidenum">
              <a:rPr lang="nb-NO" sz="1400" smtClean="0">
                <a:solidFill>
                  <a:schemeClr val="bg1"/>
                </a:solidFill>
                <a:latin typeface="Candara" pitchFamily="34" charset="0"/>
              </a:rPr>
              <a:pPr algn="r"/>
              <a:t>‹#›</a:t>
            </a:fld>
            <a:endParaRPr lang="nb-NO" sz="12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611560" y="645333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Candara" panose="020E0502030303020204" pitchFamily="34" charset="0"/>
              </a:rPr>
              <a:t>selvhjelp.no</a:t>
            </a:r>
          </a:p>
        </p:txBody>
      </p:sp>
    </p:spTree>
    <p:extLst>
      <p:ext uri="{BB962C8B-B14F-4D97-AF65-F5344CB8AC3E}">
        <p14:creationId xmlns:p14="http://schemas.microsoft.com/office/powerpoint/2010/main" val="413185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nb-NO" sz="4400" kern="1200" smtClean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lang="nb-NO" sz="2800" kern="1200" dirty="0" smtClean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>
              <a:defRPr lang="nb-NO" sz="2800" kern="1200" dirty="0" smtClean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>
              <a:defRPr lang="nb-NO" sz="2800" kern="1200" dirty="0" smtClean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>
              <a:defRPr lang="nb-NO" sz="2800" kern="1200" dirty="0" smtClean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>
              <a:defRPr lang="nb-NO" sz="2800" kern="1200" dirty="0" smtClean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Avrundet rektangel 3"/>
          <p:cNvSpPr/>
          <p:nvPr/>
        </p:nvSpPr>
        <p:spPr>
          <a:xfrm>
            <a:off x="8172400" y="6392361"/>
            <a:ext cx="720080" cy="276999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20207"/>
            <a:ext cx="720080" cy="328473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172400" y="6464369"/>
            <a:ext cx="5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FE5DE2-1656-4A0C-9AB3-2A69DA5C1E00}" type="slidenum">
              <a:rPr lang="nb-NO" sz="1400" smtClean="0">
                <a:solidFill>
                  <a:schemeClr val="bg1"/>
                </a:solidFill>
                <a:latin typeface="Candara" pitchFamily="34" charset="0"/>
              </a:rPr>
              <a:pPr algn="r"/>
              <a:t>‹#›</a:t>
            </a:fld>
            <a:endParaRPr lang="nb-NO" sz="12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11560" y="645333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Candara" panose="020E0502030303020204" pitchFamily="34" charset="0"/>
              </a:rPr>
              <a:t>selvhjelp.no</a:t>
            </a:r>
          </a:p>
        </p:txBody>
      </p:sp>
    </p:spTree>
    <p:extLst>
      <p:ext uri="{BB962C8B-B14F-4D97-AF65-F5344CB8AC3E}">
        <p14:creationId xmlns:p14="http://schemas.microsoft.com/office/powerpoint/2010/main" val="418164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Avrundet rektangel 7"/>
          <p:cNvSpPr/>
          <p:nvPr/>
        </p:nvSpPr>
        <p:spPr>
          <a:xfrm>
            <a:off x="8172400" y="6392361"/>
            <a:ext cx="720080" cy="276999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20207"/>
            <a:ext cx="720080" cy="328473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8172400" y="6464369"/>
            <a:ext cx="5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FE5DE2-1656-4A0C-9AB3-2A69DA5C1E00}" type="slidenum">
              <a:rPr lang="nb-NO" sz="1400" smtClean="0">
                <a:solidFill>
                  <a:schemeClr val="bg1"/>
                </a:solidFill>
                <a:latin typeface="Candara" pitchFamily="34" charset="0"/>
              </a:rPr>
              <a:pPr algn="r"/>
              <a:t>‹#›</a:t>
            </a:fld>
            <a:endParaRPr lang="nb-NO" sz="12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11560" y="645333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Candara" panose="020E0502030303020204" pitchFamily="34" charset="0"/>
              </a:rPr>
              <a:t>selvhjelp.no</a:t>
            </a:r>
          </a:p>
        </p:txBody>
      </p:sp>
    </p:spTree>
    <p:extLst>
      <p:ext uri="{BB962C8B-B14F-4D97-AF65-F5344CB8AC3E}">
        <p14:creationId xmlns:p14="http://schemas.microsoft.com/office/powerpoint/2010/main" val="71770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20207"/>
            <a:ext cx="720080" cy="328473"/>
          </a:xfrm>
          <a:prstGeom prst="rect">
            <a:avLst/>
          </a:prstGeom>
        </p:spPr>
      </p:pic>
      <p:sp>
        <p:nvSpPr>
          <p:cNvPr id="11" name="Avrundet rektangel 10"/>
          <p:cNvSpPr/>
          <p:nvPr/>
        </p:nvSpPr>
        <p:spPr>
          <a:xfrm>
            <a:off x="8172400" y="6392361"/>
            <a:ext cx="720080" cy="276999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8172400" y="6464369"/>
            <a:ext cx="52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9FE5DE2-1656-4A0C-9AB3-2A69DA5C1E00}" type="slidenum">
              <a:rPr lang="nb-NO" sz="1400" smtClean="0">
                <a:solidFill>
                  <a:schemeClr val="bg1"/>
                </a:solidFill>
                <a:latin typeface="Candara" pitchFamily="34" charset="0"/>
              </a:rPr>
              <a:pPr algn="r"/>
              <a:t>‹#›</a:t>
            </a:fld>
            <a:endParaRPr lang="nb-NO" sz="12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11560" y="645333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Candara" panose="020E0502030303020204" pitchFamily="34" charset="0"/>
              </a:rPr>
              <a:t>selvhjelp.no</a:t>
            </a:r>
          </a:p>
        </p:txBody>
      </p:sp>
    </p:spTree>
    <p:extLst>
      <p:ext uri="{BB962C8B-B14F-4D97-AF65-F5344CB8AC3E}">
        <p14:creationId xmlns:p14="http://schemas.microsoft.com/office/powerpoint/2010/main" val="39924020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-36512" y="6669360"/>
            <a:ext cx="9180512" cy="0"/>
          </a:xfrm>
          <a:prstGeom prst="line">
            <a:avLst/>
          </a:prstGeom>
          <a:ln w="571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-36512" y="44624"/>
            <a:ext cx="9198768" cy="0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/>
          <p:cNvCxnSpPr/>
          <p:nvPr/>
        </p:nvCxnSpPr>
        <p:spPr>
          <a:xfrm>
            <a:off x="-57387" y="6381328"/>
            <a:ext cx="9198768" cy="0"/>
          </a:xfrm>
          <a:prstGeom prst="line">
            <a:avLst/>
          </a:prstGeom>
          <a:ln w="44450">
            <a:solidFill>
              <a:srgbClr val="E75294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0" y="116632"/>
            <a:ext cx="9198768" cy="0"/>
          </a:xfrm>
          <a:prstGeom prst="line">
            <a:avLst/>
          </a:prstGeom>
          <a:ln w="15875">
            <a:solidFill>
              <a:srgbClr val="E75294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26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56BD21-841D-40D0-90AB-650C2C02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nb-NO" dirty="0"/>
              <a:t>Samtaler blir forskjellige alt etter hvem vi snakker med</a:t>
            </a:r>
          </a:p>
        </p:txBody>
      </p:sp>
      <p:pic>
        <p:nvPicPr>
          <p:cNvPr id="4" name="Bilde 3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E151050B-B715-429A-8B2F-59D83E1FC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32" y="3933056"/>
            <a:ext cx="3203848" cy="2138248"/>
          </a:xfrm>
          <a:prstGeom prst="rect">
            <a:avLst/>
          </a:prstGeom>
        </p:spPr>
      </p:pic>
      <p:pic>
        <p:nvPicPr>
          <p:cNvPr id="6" name="Bilde 5" descr="Et bilde som inneholder utendørs, person, bygning, bakke&#10;&#10;Automatisk generert beskrivelse">
            <a:extLst>
              <a:ext uri="{FF2B5EF4-FFF2-40B4-BE49-F238E27FC236}">
                <a16:creationId xmlns:a16="http://schemas.microsoft.com/office/drawing/2014/main" id="{C7EA38C7-5DCA-4FF6-8ECF-3BA598403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24" y="1606442"/>
            <a:ext cx="2028281" cy="2138248"/>
          </a:xfrm>
          <a:prstGeom prst="rect">
            <a:avLst/>
          </a:prstGeom>
        </p:spPr>
      </p:pic>
      <p:pic>
        <p:nvPicPr>
          <p:cNvPr id="8" name="Bilde 7" descr="Et bilde som inneholder person, vegg, mann&#10;&#10;Automatisk generert beskrivelse">
            <a:extLst>
              <a:ext uri="{FF2B5EF4-FFF2-40B4-BE49-F238E27FC236}">
                <a16:creationId xmlns:a16="http://schemas.microsoft.com/office/drawing/2014/main" id="{0024C20E-0FE4-4EF1-A48F-8225A57285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64252"/>
            <a:ext cx="1968952" cy="1980438"/>
          </a:xfrm>
          <a:prstGeom prst="rect">
            <a:avLst/>
          </a:prstGeom>
        </p:spPr>
      </p:pic>
      <p:pic>
        <p:nvPicPr>
          <p:cNvPr id="10" name="Bilde 9" descr="Et bilde som inneholder tekst, mann, person, poserer&#10;&#10;Automatisk generert beskrivelse">
            <a:extLst>
              <a:ext uri="{FF2B5EF4-FFF2-40B4-BE49-F238E27FC236}">
                <a16:creationId xmlns:a16="http://schemas.microsoft.com/office/drawing/2014/main" id="{3AC37AB4-72A0-4B7A-9210-09AC2EB71D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46" y="4355659"/>
            <a:ext cx="2987824" cy="1716681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23A6128-38D4-4CD6-94B5-A658CDA3E42C}"/>
              </a:ext>
            </a:extLst>
          </p:cNvPr>
          <p:cNvSpPr txBox="1"/>
          <p:nvPr/>
        </p:nvSpPr>
        <p:spPr>
          <a:xfrm>
            <a:off x="125460" y="2274838"/>
            <a:ext cx="51201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Alene i eget hode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Med profesjonelle hjelpere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Familie og venner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Med en likeperson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I min organisasjon på felles møter 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aktiviteter</a:t>
            </a:r>
          </a:p>
        </p:txBody>
      </p:sp>
    </p:spTree>
    <p:extLst>
      <p:ext uri="{BB962C8B-B14F-4D97-AF65-F5344CB8AC3E}">
        <p14:creationId xmlns:p14="http://schemas.microsoft.com/office/powerpoint/2010/main" val="375773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F831E8-CEF3-4E92-BD35-54D5725F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nb-NO" dirty="0"/>
              <a:t>Hvem snakker du med når du har det vanskelig? Kjenner deg sårbar?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D1E151C1-1785-4915-9F34-126D554FDF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52" y="1879104"/>
            <a:ext cx="4978896" cy="4978896"/>
          </a:xfr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E5D4AD3-A3FE-4E1D-8776-7A2C640B9886}"/>
              </a:ext>
            </a:extLst>
          </p:cNvPr>
          <p:cNvSpPr txBox="1"/>
          <p:nvPr/>
        </p:nvSpPr>
        <p:spPr>
          <a:xfrm>
            <a:off x="323528" y="3861048"/>
            <a:ext cx="137390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Hvorfor det?</a:t>
            </a:r>
          </a:p>
        </p:txBody>
      </p:sp>
    </p:spTree>
    <p:extLst>
      <p:ext uri="{BB962C8B-B14F-4D97-AF65-F5344CB8AC3E}">
        <p14:creationId xmlns:p14="http://schemas.microsoft.com/office/powerpoint/2010/main" val="265806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82DCED-FA4A-409D-B58C-C3A08915B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Selvhjelpsgrupper er samtalegrupper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80D76C-7F7B-4523-92FF-DEF7D6A16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417638"/>
            <a:ext cx="4316288" cy="47085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selvhjelpsgruppe er en liten samling mennesker som møtes jevnlig for å snakke sammen.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 deler personlige erfaringer, følelser og tanker, og støtter og lærer av hverandre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Målet er å få det bedre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god arena for å gjøre levd liv om til kompetanse – sammen med andre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04DDC80-9F42-45DD-AA14-A2A7B4FCE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114800" cy="47853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5-8 faste deltakere</a:t>
            </a:r>
          </a:p>
          <a:p>
            <a:pPr marL="0" indent="0">
              <a:buNone/>
            </a:pPr>
            <a:r>
              <a:rPr lang="nb-NO" dirty="0"/>
              <a:t>Faste møter</a:t>
            </a:r>
          </a:p>
          <a:p>
            <a:pPr marL="0" indent="0">
              <a:buNone/>
            </a:pPr>
            <a:r>
              <a:rPr lang="nb-NO" dirty="0"/>
              <a:t>Du deltar i gruppen så lenge du har behov for å snakke med andre og jobbe for å få det bedre.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7463614-1EC1-479E-9CD5-0FDAAD869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61048"/>
            <a:ext cx="4570685" cy="316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6E809C-7951-4351-80FE-0D7DA7EE9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440668"/>
            <a:ext cx="7767138" cy="122413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Fra 1 til 1 til samtalegrupper?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4F936D9-C529-4A73-9D94-97B4F3DC8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784976" cy="4176464"/>
          </a:xfrm>
        </p:spPr>
        <p:txBody>
          <a:bodyPr>
            <a:normAutofit lnSpcReduction="10000"/>
          </a:bodyPr>
          <a:lstStyle/>
          <a:p>
            <a:r>
              <a:rPr lang="nb-NO" dirty="0"/>
              <a:t>Likepersoner har rollen som medmenneske</a:t>
            </a:r>
          </a:p>
          <a:p>
            <a:r>
              <a:rPr lang="nb-NO" dirty="0"/>
              <a:t>Og er mennesker som er komfortable med å snakke fortrolig med andre</a:t>
            </a:r>
          </a:p>
          <a:p>
            <a:endParaRPr lang="nb-NO" dirty="0"/>
          </a:p>
          <a:p>
            <a:r>
              <a:rPr lang="nb-NO" dirty="0"/>
              <a:t>De er gode til å skape den gode samtalen</a:t>
            </a:r>
          </a:p>
          <a:p>
            <a:endParaRPr lang="nb-NO" dirty="0"/>
          </a:p>
          <a:p>
            <a:r>
              <a:rPr lang="nb-NO" dirty="0"/>
              <a:t>Kan likepersoner bidra til å skape flere gode samtalerom i organisasjoner?</a:t>
            </a:r>
          </a:p>
        </p:txBody>
      </p:sp>
    </p:spTree>
    <p:extLst>
      <p:ext uri="{BB962C8B-B14F-4D97-AF65-F5344CB8AC3E}">
        <p14:creationId xmlns:p14="http://schemas.microsoft.com/office/powerpoint/2010/main" val="143254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8D1132D-055F-4538-AF38-D6980ED380CA}"/>
              </a:ext>
            </a:extLst>
          </p:cNvPr>
          <p:cNvSpPr txBox="1"/>
          <p:nvPr/>
        </p:nvSpPr>
        <p:spPr>
          <a:xfrm>
            <a:off x="480204" y="683390"/>
            <a:ext cx="8382960" cy="48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566" dirty="0">
                <a:solidFill>
                  <a:srgbClr val="0072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Praktiske retningslinjer (rammer) for gruppene: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46B145D-19BD-4D17-BB33-294C014C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1562" y="6860619"/>
            <a:ext cx="149627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92B10D-E8B9-4EFB-8007-914F2EE2048B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68AEADB-F8DE-47D7-8F1F-2C0E4344A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488" y="5405252"/>
            <a:ext cx="626309" cy="884951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CDAA734-30C9-45F1-BFCC-DC91A7503C31}"/>
              </a:ext>
            </a:extLst>
          </p:cNvPr>
          <p:cNvSpPr txBox="1"/>
          <p:nvPr/>
        </p:nvSpPr>
        <p:spPr>
          <a:xfrm>
            <a:off x="461045" y="1530643"/>
            <a:ext cx="7071167" cy="671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68" b="1" dirty="0">
                <a:solidFill>
                  <a:srgbClr val="0072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Gruppen består av 5 – 8 faste deltakere. </a:t>
            </a:r>
          </a:p>
          <a:p>
            <a:r>
              <a:rPr lang="nb-NO" sz="1197" dirty="0">
                <a:latin typeface="Arial" panose="020B0604020202020204" pitchFamily="34" charset="0"/>
                <a:cs typeface="Arial" panose="020B0604020202020204" pitchFamily="34" charset="0"/>
              </a:rPr>
              <a:t>Etter oppstart er gruppen lukket, og da kommer nye inn bare når gruppen bestemmer det i fellesskap.</a:t>
            </a:r>
          </a:p>
          <a:p>
            <a:r>
              <a:rPr lang="nb-NO" sz="1197" dirty="0">
                <a:latin typeface="Arial" panose="020B0604020202020204" pitchFamily="34" charset="0"/>
                <a:cs typeface="Arial" panose="020B0604020202020204" pitchFamily="34" charset="0"/>
              </a:rPr>
              <a:t>Det bidrar til fortrolige og tillitsfulle samtaler.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7D09607-0F08-411B-9682-A88862350785}"/>
              </a:ext>
            </a:extLst>
          </p:cNvPr>
          <p:cNvSpPr txBox="1"/>
          <p:nvPr/>
        </p:nvSpPr>
        <p:spPr>
          <a:xfrm>
            <a:off x="417578" y="3296255"/>
            <a:ext cx="7536037" cy="1223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68" b="1" dirty="0">
                <a:solidFill>
                  <a:srgbClr val="0072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Gruppen er et fellesskap </a:t>
            </a:r>
          </a:p>
          <a:p>
            <a:r>
              <a:rPr lang="nb-NO" sz="1197" dirty="0">
                <a:latin typeface="Arial" panose="020B0604020202020204" pitchFamily="34" charset="0"/>
                <a:cs typeface="Arial" panose="020B0604020202020204" pitchFamily="34" charset="0"/>
              </a:rPr>
              <a:t>der alle er gjensidig avhengig av hverandres støtte og deltakelse i prosessen for å få det bedre. </a:t>
            </a:r>
          </a:p>
          <a:p>
            <a:r>
              <a:rPr lang="nb-NO" sz="1197" dirty="0">
                <a:latin typeface="Arial" panose="020B0604020202020204" pitchFamily="34" charset="0"/>
                <a:cs typeface="Arial" panose="020B0604020202020204" pitchFamily="34" charset="0"/>
              </a:rPr>
              <a:t>Når igangsetter trekker seg ut av gruppa, deler deltakerne på ansvaret for fellesskapet. </a:t>
            </a:r>
          </a:p>
          <a:p>
            <a:r>
              <a:rPr lang="nb-NO" sz="1197" dirty="0">
                <a:latin typeface="Arial" panose="020B0604020202020204" pitchFamily="34" charset="0"/>
                <a:cs typeface="Arial" panose="020B0604020202020204" pitchFamily="34" charset="0"/>
              </a:rPr>
              <a:t>Deltakere tar gjerne ulike oppgaver: Noen er gode på å holde tiden, eller være ordstyrer slik at alle får delta. </a:t>
            </a:r>
          </a:p>
          <a:p>
            <a:r>
              <a:rPr lang="nb-NO" sz="1197" dirty="0">
                <a:latin typeface="Arial" panose="020B0604020202020204" pitchFamily="34" charset="0"/>
                <a:cs typeface="Arial" panose="020B0604020202020204" pitchFamily="34" charset="0"/>
              </a:rPr>
              <a:t>Andre er gode til å uttrykke støtte, gjøre oppklaringer av misforståelser eller til å lytte, mens atter andre</a:t>
            </a:r>
          </a:p>
          <a:p>
            <a:r>
              <a:rPr lang="nb-NO" sz="1197" dirty="0">
                <a:latin typeface="Arial" panose="020B0604020202020204" pitchFamily="34" charset="0"/>
                <a:cs typeface="Arial" panose="020B0604020202020204" pitchFamily="34" charset="0"/>
              </a:rPr>
              <a:t>er gode på å ordne praktiske ting. Alle er viktige for at møtene og samtalene skal bli gode.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04226FB-858B-4FCC-A1E7-35A42CD0E760}"/>
              </a:ext>
            </a:extLst>
          </p:cNvPr>
          <p:cNvSpPr txBox="1"/>
          <p:nvPr/>
        </p:nvSpPr>
        <p:spPr>
          <a:xfrm>
            <a:off x="461045" y="2294382"/>
            <a:ext cx="6157455" cy="487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68" b="1" dirty="0">
                <a:solidFill>
                  <a:srgbClr val="0072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Taushetsplikt</a:t>
            </a:r>
          </a:p>
          <a:p>
            <a:r>
              <a:rPr lang="nb-NO" sz="1197" dirty="0">
                <a:latin typeface="Arial" panose="020B0604020202020204" pitchFamily="34" charset="0"/>
                <a:cs typeface="Arial" panose="020B0604020202020204" pitchFamily="34" charset="0"/>
              </a:rPr>
              <a:t>Deltakerne lager taushetsplikt for både hvem som deltar, og hva som blir snakket om.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8E4453A-DFCF-4D6B-8395-2ECE47D4F815}"/>
              </a:ext>
            </a:extLst>
          </p:cNvPr>
          <p:cNvSpPr txBox="1"/>
          <p:nvPr/>
        </p:nvSpPr>
        <p:spPr>
          <a:xfrm flipH="1">
            <a:off x="461045" y="2885432"/>
            <a:ext cx="7602151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68" b="1" dirty="0">
                <a:solidFill>
                  <a:srgbClr val="0072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Ukentlige møter, som varer i maks 2 timer</a:t>
            </a:r>
            <a:r>
              <a:rPr lang="nb-NO" sz="1197" dirty="0">
                <a:latin typeface="Arial" panose="020B0604020202020204" pitchFamily="34" charset="0"/>
                <a:cs typeface="Arial" panose="020B0604020202020204" pitchFamily="34" charset="0"/>
              </a:rPr>
              <a:t>. Det gir forutsigbare rammer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B8852DF-D36F-408A-8208-955F835B561E}"/>
              </a:ext>
            </a:extLst>
          </p:cNvPr>
          <p:cNvSpPr txBox="1"/>
          <p:nvPr/>
        </p:nvSpPr>
        <p:spPr>
          <a:xfrm>
            <a:off x="432824" y="5318307"/>
            <a:ext cx="4697120" cy="1092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68" b="1" dirty="0">
                <a:solidFill>
                  <a:srgbClr val="0072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få deltakere:</a:t>
            </a:r>
          </a:p>
          <a:p>
            <a:r>
              <a:rPr lang="nb-NO" sz="1197" dirty="0">
                <a:latin typeface="Arial" panose="020B0604020202020204" pitchFamily="34" charset="0"/>
                <a:cs typeface="Arial" panose="020B0604020202020204" pitchFamily="34" charset="0"/>
              </a:rPr>
              <a:t>Hver og en deltar i gruppen så lenge de selv har behov for det. </a:t>
            </a:r>
          </a:p>
          <a:p>
            <a:r>
              <a:rPr lang="nb-NO" sz="1197" dirty="0">
                <a:latin typeface="Arial" panose="020B0604020202020204" pitchFamily="34" charset="0"/>
                <a:cs typeface="Arial" panose="020B0604020202020204" pitchFamily="34" charset="0"/>
              </a:rPr>
              <a:t>Dersom gruppen blir liten kan deltakerne velge om de vil fortsette, </a:t>
            </a:r>
          </a:p>
          <a:p>
            <a:r>
              <a:rPr lang="nb-NO" sz="1197" dirty="0">
                <a:latin typeface="Arial" panose="020B0604020202020204" pitchFamily="34" charset="0"/>
                <a:cs typeface="Arial" panose="020B0604020202020204" pitchFamily="34" charset="0"/>
              </a:rPr>
              <a:t>løse opp eller fylle på gruppen med nye deltakere. </a:t>
            </a:r>
          </a:p>
          <a:p>
            <a:endParaRPr lang="nb-NO" sz="15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8A6937C-C993-4E93-B6A6-612931C3CEC3}"/>
              </a:ext>
            </a:extLst>
          </p:cNvPr>
          <p:cNvSpPr txBox="1"/>
          <p:nvPr/>
        </p:nvSpPr>
        <p:spPr>
          <a:xfrm>
            <a:off x="432824" y="4618790"/>
            <a:ext cx="7220246" cy="671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68" b="1" dirty="0">
                <a:solidFill>
                  <a:srgbClr val="0072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 beskjed: </a:t>
            </a:r>
          </a:p>
          <a:p>
            <a:r>
              <a:rPr lang="nb-NO" sz="1197" dirty="0">
                <a:latin typeface="Arial" panose="020B0604020202020204" pitchFamily="34" charset="0"/>
                <a:cs typeface="Arial" panose="020B0604020202020204" pitchFamily="34" charset="0"/>
              </a:rPr>
              <a:t>Hvis du ikke kan komme eller om du kommer for sent er det godt for de andre deltakerne å vite om det. </a:t>
            </a:r>
          </a:p>
          <a:p>
            <a:r>
              <a:rPr lang="nb-NO" sz="1197" dirty="0">
                <a:latin typeface="Arial" panose="020B0604020202020204" pitchFamily="34" charset="0"/>
                <a:cs typeface="Arial" panose="020B0604020202020204" pitchFamily="34" charset="0"/>
              </a:rPr>
              <a:t>Vil du slutte i gruppen ønsker vi også at du gir beskjed om det til de andre. </a:t>
            </a:r>
          </a:p>
        </p:txBody>
      </p:sp>
    </p:spTree>
    <p:extLst>
      <p:ext uri="{BB962C8B-B14F-4D97-AF65-F5344CB8AC3E}">
        <p14:creationId xmlns:p14="http://schemas.microsoft.com/office/powerpoint/2010/main" val="1097674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DBD7DA-5A88-4A38-9F08-DE4FC67EA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05149"/>
            <a:ext cx="5220072" cy="544770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Gode kommunikasjonsverktøy:</a:t>
            </a:r>
          </a:p>
          <a:p>
            <a:pPr marL="0" indent="0">
              <a:lnSpc>
                <a:spcPct val="90000"/>
              </a:lnSpc>
              <a:buNone/>
            </a:pPr>
            <a:endParaRPr lang="nb-NO" sz="2400" dirty="0"/>
          </a:p>
          <a:p>
            <a:pPr>
              <a:lnSpc>
                <a:spcPct val="90000"/>
              </a:lnSpc>
            </a:pPr>
            <a:r>
              <a:rPr lang="nb-NO" sz="2400" dirty="0"/>
              <a:t>Være oppmerksomt tilstede (her og nå)</a:t>
            </a:r>
          </a:p>
          <a:p>
            <a:pPr>
              <a:lnSpc>
                <a:spcPct val="90000"/>
              </a:lnSpc>
            </a:pPr>
            <a:endParaRPr lang="nb-NO" sz="2400" dirty="0"/>
          </a:p>
          <a:p>
            <a:pPr>
              <a:lnSpc>
                <a:spcPct val="90000"/>
              </a:lnSpc>
            </a:pPr>
            <a:r>
              <a:rPr lang="nb-NO" sz="2400" dirty="0"/>
              <a:t>Dele bare det du har behov for å snakke om</a:t>
            </a:r>
          </a:p>
          <a:p>
            <a:pPr>
              <a:lnSpc>
                <a:spcPct val="90000"/>
              </a:lnSpc>
            </a:pPr>
            <a:endParaRPr lang="nb-NO" sz="2400" dirty="0"/>
          </a:p>
          <a:p>
            <a:pPr>
              <a:lnSpc>
                <a:spcPct val="90000"/>
              </a:lnSpc>
            </a:pPr>
            <a:r>
              <a:rPr lang="nb-NO" sz="2400" dirty="0"/>
              <a:t>Snakke ut fra deg selv, din opplevelse (bruke et «jeg»-språk)</a:t>
            </a:r>
          </a:p>
          <a:p>
            <a:pPr>
              <a:lnSpc>
                <a:spcPct val="90000"/>
              </a:lnSpc>
            </a:pPr>
            <a:endParaRPr lang="nb-NO" sz="2400" dirty="0"/>
          </a:p>
          <a:p>
            <a:pPr>
              <a:lnSpc>
                <a:spcPct val="90000"/>
              </a:lnSpc>
            </a:pPr>
            <a:r>
              <a:rPr lang="nb-NO" sz="2400" dirty="0"/>
              <a:t>Lytte til deg selv og de andre</a:t>
            </a:r>
          </a:p>
          <a:p>
            <a:pPr>
              <a:lnSpc>
                <a:spcPct val="90000"/>
              </a:lnSpc>
            </a:pPr>
            <a:endParaRPr lang="nb-NO" sz="2400" dirty="0"/>
          </a:p>
          <a:p>
            <a:pPr>
              <a:lnSpc>
                <a:spcPct val="90000"/>
              </a:lnSpc>
            </a:pPr>
            <a:r>
              <a:rPr lang="nb-NO" sz="2400" dirty="0"/>
              <a:t>Forsøke å ikke gi andre så mange råd, men heller lytte og gi den andre rom for å reflektere. </a:t>
            </a:r>
          </a:p>
          <a:p>
            <a:pPr>
              <a:lnSpc>
                <a:spcPct val="90000"/>
              </a:lnSpc>
            </a:pPr>
            <a:endParaRPr lang="nb-NO" sz="2400" dirty="0"/>
          </a:p>
          <a:p>
            <a:pPr>
              <a:lnSpc>
                <a:spcPct val="90000"/>
              </a:lnSpc>
            </a:pPr>
            <a:r>
              <a:rPr lang="nb-NO" sz="2400" dirty="0"/>
              <a:t>Hold mest fokus på situasjonen herfra og framover</a:t>
            </a:r>
          </a:p>
          <a:p>
            <a:pPr marL="0" indent="0">
              <a:lnSpc>
                <a:spcPct val="90000"/>
              </a:lnSpc>
              <a:buNone/>
            </a:pPr>
            <a:endParaRPr lang="nb-NO" sz="2400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C3ED258A-F330-4690-AA9F-1C80C9FA4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2120" y="705150"/>
            <a:ext cx="3312368" cy="4236018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Utfordringer underveis?</a:t>
            </a:r>
          </a:p>
          <a:p>
            <a:pPr marL="0" indent="0">
              <a:buNone/>
            </a:pP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 tips: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Ta opp problemer  underveis, og ta kontakt med igangsetteren dersom dere står fast. </a:t>
            </a:r>
          </a:p>
          <a:p>
            <a:pPr marL="0" indent="0">
              <a:buNone/>
            </a:pP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Snakk om det å delta i gruppa og gjennomføring av møter jevnlig. </a:t>
            </a:r>
          </a:p>
          <a:p>
            <a:pPr marL="0" indent="0">
              <a:buNone/>
            </a:pPr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D48FA57-9BBC-457A-A1EC-06C1A2224A0D}"/>
              </a:ext>
            </a:extLst>
          </p:cNvPr>
          <p:cNvSpPr txBox="1"/>
          <p:nvPr/>
        </p:nvSpPr>
        <p:spPr>
          <a:xfrm>
            <a:off x="2850631" y="6387087"/>
            <a:ext cx="3769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Gjensidighet - støtte - aksept</a:t>
            </a:r>
          </a:p>
        </p:txBody>
      </p:sp>
    </p:spTree>
    <p:extLst>
      <p:ext uri="{BB962C8B-B14F-4D97-AF65-F5344CB8AC3E}">
        <p14:creationId xmlns:p14="http://schemas.microsoft.com/office/powerpoint/2010/main" val="340196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907704" y="997730"/>
          <a:ext cx="64560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Sylinder 1"/>
          <p:cNvSpPr txBox="1">
            <a:spLocks noChangeArrowheads="1"/>
          </p:cNvSpPr>
          <p:nvPr/>
        </p:nvSpPr>
        <p:spPr bwMode="auto">
          <a:xfrm>
            <a:off x="611560" y="387662"/>
            <a:ext cx="54726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Calibri" pitchFamily="34" charset="0"/>
              </a:rPr>
              <a:t>Sorterings-sirkelen</a:t>
            </a:r>
          </a:p>
        </p:txBody>
      </p:sp>
    </p:spTree>
    <p:extLst>
      <p:ext uri="{BB962C8B-B14F-4D97-AF65-F5344CB8AC3E}">
        <p14:creationId xmlns:p14="http://schemas.microsoft.com/office/powerpoint/2010/main" val="3173182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ndepunkt 3">
            <a:extLst>
              <a:ext uri="{FF2B5EF4-FFF2-40B4-BE49-F238E27FC236}">
                <a16:creationId xmlns:a16="http://schemas.microsoft.com/office/drawing/2014/main" id="{F744FAFD-3D98-460F-B13F-F225C1D151A1}"/>
              </a:ext>
            </a:extLst>
          </p:cNvPr>
          <p:cNvSpPr/>
          <p:nvPr/>
        </p:nvSpPr>
        <p:spPr>
          <a:xfrm>
            <a:off x="1548884" y="321305"/>
            <a:ext cx="6497802" cy="6226678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Gi </a:t>
            </a:r>
          </a:p>
        </p:txBody>
      </p:sp>
      <p:sp>
        <p:nvSpPr>
          <p:cNvPr id="3" name="Bindepunkt 2">
            <a:extLst>
              <a:ext uri="{FF2B5EF4-FFF2-40B4-BE49-F238E27FC236}">
                <a16:creationId xmlns:a16="http://schemas.microsoft.com/office/drawing/2014/main" id="{CAC10CF0-B382-4FF2-A1E8-A63959C74374}"/>
              </a:ext>
            </a:extLst>
          </p:cNvPr>
          <p:cNvSpPr/>
          <p:nvPr/>
        </p:nvSpPr>
        <p:spPr>
          <a:xfrm>
            <a:off x="2270791" y="930917"/>
            <a:ext cx="4977937" cy="5096567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Dele</a:t>
            </a:r>
          </a:p>
        </p:txBody>
      </p:sp>
      <p:sp>
        <p:nvSpPr>
          <p:cNvPr id="2" name="Bindepunkt 1">
            <a:extLst>
              <a:ext uri="{FF2B5EF4-FFF2-40B4-BE49-F238E27FC236}">
                <a16:creationId xmlns:a16="http://schemas.microsoft.com/office/drawing/2014/main" id="{A23FA589-7B58-47BA-8CBF-FEDAF37B62A4}"/>
              </a:ext>
            </a:extLst>
          </p:cNvPr>
          <p:cNvSpPr/>
          <p:nvPr/>
        </p:nvSpPr>
        <p:spPr>
          <a:xfrm>
            <a:off x="3512070" y="2311044"/>
            <a:ext cx="2464869" cy="2336315"/>
          </a:xfrm>
          <a:prstGeom prst="flowChartConnector">
            <a:avLst/>
          </a:prstGeom>
          <a:solidFill>
            <a:srgbClr val="0067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Personlige erfaringer, tanker og følelser du har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86DD74-8FA8-4CAF-9FAE-B2A377364259}"/>
              </a:ext>
            </a:extLst>
          </p:cNvPr>
          <p:cNvSpPr txBox="1"/>
          <p:nvPr/>
        </p:nvSpPr>
        <p:spPr>
          <a:xfrm>
            <a:off x="4492252" y="5016691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Dele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7774314-4B2D-4407-A8E4-6E6AECB066DD}"/>
              </a:ext>
            </a:extLst>
          </p:cNvPr>
          <p:cNvSpPr txBox="1"/>
          <p:nvPr/>
        </p:nvSpPr>
        <p:spPr>
          <a:xfrm>
            <a:off x="6202448" y="3246266"/>
            <a:ext cx="73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støtte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DB2C646-4DC4-4F1E-83ED-EBFAFFC3597B}"/>
              </a:ext>
            </a:extLst>
          </p:cNvPr>
          <p:cNvSpPr txBox="1"/>
          <p:nvPr/>
        </p:nvSpPr>
        <p:spPr>
          <a:xfrm>
            <a:off x="5438089" y="4431177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inspirere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44501E6-FCC8-4CAB-B138-B2F9B1BD4E4A}"/>
              </a:ext>
            </a:extLst>
          </p:cNvPr>
          <p:cNvSpPr txBox="1"/>
          <p:nvPr/>
        </p:nvSpPr>
        <p:spPr>
          <a:xfrm>
            <a:off x="2978776" y="4478043"/>
            <a:ext cx="60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lytte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8E9D771-8615-435E-8631-276B83C0B7F9}"/>
              </a:ext>
            </a:extLst>
          </p:cNvPr>
          <p:cNvSpPr txBox="1"/>
          <p:nvPr/>
        </p:nvSpPr>
        <p:spPr>
          <a:xfrm flipH="1">
            <a:off x="4360560" y="409420"/>
            <a:ext cx="79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Klage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FC7E1F7-B70A-4DAE-9176-25DFD39474DE}"/>
              </a:ext>
            </a:extLst>
          </p:cNvPr>
          <p:cNvSpPr txBox="1"/>
          <p:nvPr/>
        </p:nvSpPr>
        <p:spPr>
          <a:xfrm>
            <a:off x="7440141" y="3249978"/>
            <a:ext cx="121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konkurrere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AD7A6E1-D626-4B23-8B0A-B3F2362A0492}"/>
              </a:ext>
            </a:extLst>
          </p:cNvPr>
          <p:cNvSpPr txBox="1"/>
          <p:nvPr/>
        </p:nvSpPr>
        <p:spPr>
          <a:xfrm>
            <a:off x="985406" y="3244330"/>
            <a:ext cx="107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Diskutere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F5ED31C-E1AB-41E0-8BC2-9FAC0884DECA}"/>
              </a:ext>
            </a:extLst>
          </p:cNvPr>
          <p:cNvSpPr txBox="1"/>
          <p:nvPr/>
        </p:nvSpPr>
        <p:spPr>
          <a:xfrm>
            <a:off x="4425696" y="6134215"/>
            <a:ext cx="74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Gi råd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E97219D-7A47-4EE6-BC8B-B5A4D3B2D789}"/>
              </a:ext>
            </a:extLst>
          </p:cNvPr>
          <p:cNvSpPr txBox="1"/>
          <p:nvPr/>
        </p:nvSpPr>
        <p:spPr>
          <a:xfrm>
            <a:off x="2969250" y="1802145"/>
            <a:ext cx="1828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Oppmerksomhet </a:t>
            </a:r>
          </a:p>
          <a:p>
            <a:pPr algn="ctr"/>
            <a:r>
              <a:rPr lang="nb-NO" dirty="0"/>
              <a:t>her og nå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0F7799B-E6B4-4867-B4E4-1E32F69F3880}"/>
              </a:ext>
            </a:extLst>
          </p:cNvPr>
          <p:cNvSpPr txBox="1"/>
          <p:nvPr/>
        </p:nvSpPr>
        <p:spPr>
          <a:xfrm>
            <a:off x="5433809" y="1941712"/>
            <a:ext cx="112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Akseptere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8C15A4E-64D3-43B5-ACDF-A6666AB8F2CA}"/>
              </a:ext>
            </a:extLst>
          </p:cNvPr>
          <p:cNvSpPr txBox="1"/>
          <p:nvPr/>
        </p:nvSpPr>
        <p:spPr>
          <a:xfrm>
            <a:off x="303186" y="321305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Calibri" pitchFamily="34" charset="0"/>
              </a:rPr>
              <a:t>Kompasset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B10735C-6A53-438F-B01C-B6382C11322E}"/>
              </a:ext>
            </a:extLst>
          </p:cNvPr>
          <p:cNvSpPr txBox="1"/>
          <p:nvPr/>
        </p:nvSpPr>
        <p:spPr>
          <a:xfrm>
            <a:off x="2591491" y="324328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Dialog</a:t>
            </a:r>
          </a:p>
        </p:txBody>
      </p:sp>
    </p:spTree>
    <p:extLst>
      <p:ext uri="{BB962C8B-B14F-4D97-AF65-F5344CB8AC3E}">
        <p14:creationId xmlns:p14="http://schemas.microsoft.com/office/powerpoint/2010/main" val="208892341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owerpointmal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7A130F35759541AAD8F773BEFFCAC7" ma:contentTypeVersion="7" ma:contentTypeDescription="Opprett et nytt dokument." ma:contentTypeScope="" ma:versionID="7313ca1ad923a130ce70413a21ed2a49">
  <xsd:schema xmlns:xsd="http://www.w3.org/2001/XMLSchema" xmlns:xs="http://www.w3.org/2001/XMLSchema" xmlns:p="http://schemas.microsoft.com/office/2006/metadata/properties" xmlns:ns2="bf1a354f-8f7d-4334-9aac-6740c6727779" xmlns:ns3="18f3b4d1-cb91-4bda-afb0-0ea3e7a79fce" targetNamespace="http://schemas.microsoft.com/office/2006/metadata/properties" ma:root="true" ma:fieldsID="7b57da0a7b270a59be878f03c9955742" ns2:_="" ns3:_="">
    <xsd:import namespace="bf1a354f-8f7d-4334-9aac-6740c6727779"/>
    <xsd:import namespace="18f3b4d1-cb91-4bda-afb0-0ea3e7a79fc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a354f-8f7d-4334-9aac-6740c67277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3b4d1-cb91-4bda-afb0-0ea3e7a79f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212624-1C40-4085-88CB-3334694DCA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18671C-41E5-4BBA-8FE5-2276DBA1209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8f3b4d1-cb91-4bda-afb0-0ea3e7a79fce"/>
    <ds:schemaRef ds:uri="http://purl.org/dc/terms/"/>
    <ds:schemaRef ds:uri="http://schemas.openxmlformats.org/package/2006/metadata/core-properties"/>
    <ds:schemaRef ds:uri="bf1a354f-8f7d-4334-9aac-6740c672777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F65CCB-D065-4884-A21B-1421DCC0EB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1a354f-8f7d-4334-9aac-6740c6727779"/>
    <ds:schemaRef ds:uri="18f3b4d1-cb91-4bda-afb0-0ea3e7a79f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5333</TotalTime>
  <Words>603</Words>
  <Application>Microsoft Office PowerPoint</Application>
  <PresentationFormat>Skjermfremvisning (4:3)</PresentationFormat>
  <Paragraphs>97</Paragraphs>
  <Slides>8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Candara</vt:lpstr>
      <vt:lpstr>Powerpointmal 2013</vt:lpstr>
      <vt:lpstr>Samtaler blir forskjellige alt etter hvem vi snakker med</vt:lpstr>
      <vt:lpstr>Hvem snakker du med når du har det vanskelig? Kjenner deg sårbar?</vt:lpstr>
      <vt:lpstr>Selvhjelpsgrupper er samtalegrupper</vt:lpstr>
      <vt:lpstr>Fra 1 til 1 til samtalegrupper?</vt:lpstr>
      <vt:lpstr>PowerPoint-presentasjon</vt:lpstr>
      <vt:lpstr>PowerPoint-presentasjon</vt:lpstr>
      <vt:lpstr>PowerPoint-presentasjon</vt:lpstr>
      <vt:lpstr>PowerPoint-presentasjon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Selvorganiserte selvhjelpsgrupper</dc:title>
  <dc:creator>Astrid Johansen</dc:creator>
  <cp:lastModifiedBy>Kari Witsøe</cp:lastModifiedBy>
  <cp:revision>179</cp:revision>
  <cp:lastPrinted>2016-11-19T22:22:59Z</cp:lastPrinted>
  <dcterms:created xsi:type="dcterms:W3CDTF">2013-09-16T07:43:44Z</dcterms:created>
  <dcterms:modified xsi:type="dcterms:W3CDTF">2021-11-17T13:08:08Z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0x0101000C7A130F35759541AAD8F773BEFFCAC7</vt:lpwstr>
  </property>
</Properties>
</file>