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86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image" Target="../media/image10.tif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nb-NO"/>
  <c:roundedCorners val="0"/>
  <c:style val="2"/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64900800000000003"/>
          <c:y val="5.0000000000000001E-3"/>
          <c:w val="0.34599200000000002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Område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DEB-4DE3-9B46-03DCCA4CFB4A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3-6DEB-4DE3-9B46-03DCCA4CFB4A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  <c:extLst>
              <c:ext xmlns:c16="http://schemas.microsoft.com/office/drawing/2014/chart" uri="{C3380CC4-5D6E-409C-BE32-E72D297353CC}">
                <c16:uniqueId val="{00000005-6DEB-4DE3-9B46-03DCCA4CFB4A}"/>
              </c:ext>
            </c:extLst>
          </c:dPt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DEB-4DE3-9B46-03DCCA4CFB4A}"/>
                </c:ext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DEB-4DE3-9B46-03DCCA4CFB4A}"/>
                </c:ext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nb-N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DEB-4DE3-9B46-03DCCA4CFB4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I JOBB</c:v>
                </c:pt>
                <c:pt idx="1">
                  <c:v>ØNSKER JOBB</c:v>
                </c:pt>
                <c:pt idx="2">
                  <c:v>«ØNSKER IKKE JOBB»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300000</c:v>
                </c:pt>
                <c:pt idx="1">
                  <c:v>100000</c:v>
                </c:pt>
                <c:pt idx="2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EB-4DE3-9B46-03DCCA4CF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"/>
          <c:y val="0.28209699999999999"/>
          <c:w val="0.64100299999999999"/>
          <c:h val="0.448305999999999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8400" b="0" i="0" u="none" strike="noStrike">
              <a:solidFill>
                <a:srgbClr val="000000"/>
              </a:solidFill>
              <a:latin typeface="Helvetica Neue"/>
            </a:defRPr>
          </a:pPr>
          <a:endParaRPr lang="nb-NO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Modibo Sall, 10, teaches sign language to his father Amadou, 52-year-old. Modibo was born deaf. He lives in the village of Bouaké, in the center of Côte d'Ivoire.</a:t>
            </a:r>
          </a:p>
          <a:p>
            <a:r>
              <a:t> PHOTO:UNICEF/Frank Dejongh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the world recovers from the pandemic, we must ensure that the aspirations and rights of persons with disabilities are included and accounted for in a -inclusive, accessible and sustainable post COVID-19 world. This vision will only be achieved through active consultation with persons with disabilities and their representative organizations.</a:t>
            </a:r>
          </a:p>
          <a:p>
            <a:r>
              <a:t>António Guterres UN Photo/Evan Schneider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Hvordan FN fungerer. Møteplass. Bli enige. Sette en standard. Lære av hverandre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LOGO FRA SPREADSHIRT.NO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Foto: Fanaposten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Foto: bt.no: Odd Nerbø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Veidekke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Foto: Donna Rotunno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</a:t>
            </a:r>
          </a:p>
        </p:txBody>
      </p:sp>
      <p:sp>
        <p:nvSpPr>
          <p:cNvPr id="10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Kild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Kilder</a:t>
            </a:r>
          </a:p>
        </p:txBody>
      </p:sp>
      <p:sp>
        <p:nvSpPr>
          <p:cNvPr id="116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«Kjent sitat»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d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d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Lysbildeundertittel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ysbilde-…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43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44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61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Inndelingstittel</a:t>
            </a:r>
          </a:p>
        </p:txBody>
      </p:sp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8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8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Dagsordentittel</a:t>
            </a:r>
          </a:p>
        </p:txBody>
      </p:sp>
      <p:sp>
        <p:nvSpPr>
          <p:cNvPr id="89" name="Dagsorden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Dagsordenundertittel</a:t>
            </a:r>
          </a:p>
        </p:txBody>
      </p:sp>
      <p:sp>
        <p:nvSpPr>
          <p:cNvPr id="90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Dagens emner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spreadshirt.n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orfatter og da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Presentasjonstittel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Presentasjonsundertittel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2560px-Flag_of_the_United_Nations.svg.png" descr="2560px-Flag_of_the_United_Nations.svg.png"/>
          <p:cNvPicPr>
            <a:picLocks noChangeAspect="1"/>
          </p:cNvPicPr>
          <p:nvPr/>
        </p:nvPicPr>
        <p:blipFill>
          <a:blip r:embed="rId2"/>
          <a:srcRect l="177" t="8713" r="177"/>
          <a:stretch>
            <a:fillRect/>
          </a:stretch>
        </p:blipFill>
        <p:spPr>
          <a:xfrm>
            <a:off x="-662132" y="-701264"/>
            <a:ext cx="25708263" cy="15704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195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DSC01503.JPG" descr="DSC01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997" y="-4109270"/>
            <a:ext cx="25735994" cy="19301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KONVENSJONEN OM RETTIGHETER TIL MENNESKER MED NEDSATT FUNKSJONSEVNE"/>
          <p:cNvSpPr txBox="1">
            <a:spLocks noGrp="1"/>
          </p:cNvSpPr>
          <p:nvPr>
            <p:ph type="ctrTitle"/>
          </p:nvPr>
        </p:nvSpPr>
        <p:spPr>
          <a:xfrm>
            <a:off x="1206498" y="74283"/>
            <a:ext cx="21971004" cy="6576466"/>
          </a:xfrm>
          <a:prstGeom prst="rect">
            <a:avLst/>
          </a:prstGeom>
        </p:spPr>
        <p:txBody>
          <a:bodyPr/>
          <a:lstStyle/>
          <a:p>
            <a:r>
              <a:t>KONVENSJONEN OM RETTIGHETER TIL MENNESKER MED NEDSATT FUNKSJONSEVNE</a:t>
            </a:r>
          </a:p>
        </p:txBody>
      </p:sp>
      <p:pic>
        <p:nvPicPr>
          <p:cNvPr id="200" name="Skjermbilde 2020-12-03 kl. 17.15.17.png" descr="Skjermbilde 2020-12-03 kl. 17.15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231" y="5404755"/>
            <a:ext cx="6756401" cy="80899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03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Skjermbilde 2020-12-03 kl. 10.59.06.png" descr="Skjermbilde 2020-12-03 kl. 10.59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625" y="48674"/>
            <a:ext cx="36842326" cy="13618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" name="3D-sektordiagram"/>
          <p:cNvGraphicFramePr/>
          <p:nvPr/>
        </p:nvGraphicFramePr>
        <p:xfrm>
          <a:off x="1202906" y="2008881"/>
          <a:ext cx="21813781" cy="878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8" name="ARBEID"/>
          <p:cNvSpPr txBox="1"/>
          <p:nvPr/>
        </p:nvSpPr>
        <p:spPr>
          <a:xfrm>
            <a:off x="4362865" y="629967"/>
            <a:ext cx="8307706" cy="268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0" b="1"/>
            </a:lvl1pPr>
          </a:lstStyle>
          <a:p>
            <a:r>
              <a:t>ARBEID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1 FUNKSJONSHEMMET ANSAT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5400" spc="-154"/>
            </a:lvl1pPr>
          </a:lstStyle>
          <a:p>
            <a:r>
              <a:t>1 FUNKSJONSHEMMET ANSATT</a:t>
            </a:r>
          </a:p>
        </p:txBody>
      </p:sp>
      <p:sp>
        <p:nvSpPr>
          <p:cNvPr id="211" name="PER 10 ANSAT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PER 10 ANSATTE</a:t>
            </a:r>
          </a:p>
        </p:txBody>
      </p:sp>
      <p:pic>
        <p:nvPicPr>
          <p:cNvPr id="212" name="Skjermbilde 2020-12-03 kl. 17.12.03.png" descr="Skjermbilde 2020-12-03 kl. 17.12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79" y="6434385"/>
            <a:ext cx="6807201" cy="582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preadshirt.no"/>
          <p:cNvSpPr txBox="1"/>
          <p:nvPr/>
        </p:nvSpPr>
        <p:spPr>
          <a:xfrm>
            <a:off x="1901821" y="11967635"/>
            <a:ext cx="4590988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spreadshirt.no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f2d7zove7q2jwjvr8vspbhp14g4q6qo.jpeg" descr="f2d7zove7q2jwjvr8vspbhp14g4q6q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302" y="-1802981"/>
            <a:ext cx="24560604" cy="1634396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KOLE"/>
          <p:cNvSpPr txBox="1"/>
          <p:nvPr/>
        </p:nvSpPr>
        <p:spPr>
          <a:xfrm>
            <a:off x="4800063" y="629967"/>
            <a:ext cx="7433311" cy="268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0" b="1"/>
            </a:lvl1pPr>
          </a:lstStyle>
          <a:p>
            <a:r>
              <a:t>SKOLE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817dca87-f0d7-42b3-a78d-7f17566b347d.jpeg" descr="817dca87-f0d7-42b3-a78d-7f17566b347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647" y="-1831152"/>
            <a:ext cx="24583294" cy="16393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oto: bt.no: Odd Nerbø"/>
          <p:cNvSpPr txBox="1"/>
          <p:nvPr/>
        </p:nvSpPr>
        <p:spPr>
          <a:xfrm>
            <a:off x="19971524" y="1368514"/>
            <a:ext cx="409498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3000">
                <a:solidFill>
                  <a:srgbClr val="000000"/>
                </a:solidFill>
              </a:defRPr>
            </a:lvl1pPr>
          </a:lstStyle>
          <a:p>
            <a:r>
              <a:t>Foto: bt.no: Odd Nerbø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28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0" name="2gc8scawb4qirvmb.jpg" descr="2gc8scawb4qirv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412" y="-2134441"/>
            <a:ext cx="24524838" cy="17984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kjermbilde 2020-12-03 kl. 15.22.50.png" descr="Skjermbilde 2020-12-03 kl. 15.22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89" y="441344"/>
            <a:ext cx="24696933" cy="1251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BOLIG"/>
          <p:cNvSpPr txBox="1"/>
          <p:nvPr/>
        </p:nvSpPr>
        <p:spPr>
          <a:xfrm>
            <a:off x="876077" y="819414"/>
            <a:ext cx="6869812" cy="268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0" b="1"/>
            </a:lvl1pPr>
          </a:lstStyle>
          <a:p>
            <a:r>
              <a:t>BOLIG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38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0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09" y="127184"/>
            <a:ext cx="23101129" cy="13514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Kai Grieg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Kai Grieg</a:t>
            </a:r>
          </a:p>
        </p:txBody>
      </p:sp>
      <p:sp>
        <p:nvSpPr>
          <p:cNvPr id="157" name="fn.no"/>
          <p:cNvSpPr txBox="1">
            <a:spLocks noGrp="1"/>
          </p:cNvSpPr>
          <p:nvPr>
            <p:ph type="body" idx="21"/>
          </p:nvPr>
        </p:nvSpPr>
        <p:spPr>
          <a:xfrm>
            <a:off x="1206500" y="9277197"/>
            <a:ext cx="21971000" cy="31246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100"/>
            </a:lvl1pPr>
          </a:lstStyle>
          <a:p>
            <a:r>
              <a:t>fn.no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ysbilde- tittel"/>
          <p:cNvSpPr txBox="1">
            <a:spLocks noGrp="1"/>
          </p:cNvSpPr>
          <p:nvPr>
            <p:ph type="title"/>
          </p:nvPr>
        </p:nvSpPr>
        <p:spPr>
          <a:xfrm>
            <a:off x="1471726" y="776383"/>
            <a:ext cx="21971001" cy="1433164"/>
          </a:xfrm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43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464" y="-28052"/>
            <a:ext cx="24822928" cy="13900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48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Feminism_and_Media_2.jpg" descr="Feminism_and_Media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9577" y="-4791717"/>
            <a:ext cx="25703935" cy="1927795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Foto: Donna Rotunno"/>
          <p:cNvSpPr txBox="1"/>
          <p:nvPr/>
        </p:nvSpPr>
        <p:spPr>
          <a:xfrm>
            <a:off x="20461440" y="12417129"/>
            <a:ext cx="3899333" cy="573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3100">
                <a:solidFill>
                  <a:srgbClr val="FFFFFF"/>
                </a:solidFill>
              </a:defRPr>
            </a:lvl1pPr>
          </a:lstStyle>
          <a:p>
            <a:r>
              <a:t>Foto: Donna Rotunno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56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8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02" y="952485"/>
            <a:ext cx="24033196" cy="11811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Funksjonshemmede nevnt i Bærekraftsmålene"/>
          <p:cNvSpPr txBox="1">
            <a:spLocks noGrp="1"/>
          </p:cNvSpPr>
          <p:nvPr>
            <p:ph type="body" idx="21"/>
          </p:nvPr>
        </p:nvSpPr>
        <p:spPr>
          <a:xfrm>
            <a:off x="1206500" y="1046830"/>
            <a:ext cx="21971000" cy="13057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7700"/>
            </a:lvl1pPr>
          </a:lstStyle>
          <a:p>
            <a:r>
              <a:t>Funksjonshemmede nevnt i Bærekraftsmålene</a:t>
            </a:r>
          </a:p>
        </p:txBody>
      </p:sp>
      <p:sp>
        <p:nvSpPr>
          <p:cNvPr id="261" name="Sosialt sikkerhetsnett 1.3…"/>
          <p:cNvSpPr txBox="1">
            <a:spLocks noGrp="1"/>
          </p:cNvSpPr>
          <p:nvPr>
            <p:ph type="body" idx="1"/>
          </p:nvPr>
        </p:nvSpPr>
        <p:spPr>
          <a:xfrm>
            <a:off x="1206500" y="2650607"/>
            <a:ext cx="21971000" cy="9853909"/>
          </a:xfrm>
          <a:prstGeom prst="rect">
            <a:avLst/>
          </a:prstGeom>
        </p:spPr>
        <p:txBody>
          <a:bodyPr/>
          <a:lstStyle/>
          <a:p>
            <a:pPr marL="457200" indent="-457200" defTabSz="1828754">
              <a:spcBef>
                <a:spcPts val="3300"/>
              </a:spcBef>
              <a:defRPr sz="4275"/>
            </a:pPr>
            <a:r>
              <a:t>Sosialt sikkerhetsnett 1.3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Utdanning 4.5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Skolebygg og hjelpemidler 4.a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Arbeid for alle og timelønn 8.5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Økonomiske og politiske forskjeller, lønn 10.2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Tilgang til kollektivtransport 11.2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Tilgang til grøntområder 11.7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Fysisk eller seksuell trakassering 11.7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Hvor mange politkere er funksjonshemmede? 16.7</a:t>
            </a:r>
          </a:p>
          <a:p>
            <a:pPr marL="457200" indent="-457200" defTabSz="1828754">
              <a:spcBef>
                <a:spcPts val="3300"/>
              </a:spcBef>
              <a:defRPr sz="4275"/>
            </a:pPr>
            <a:r>
              <a:t>Statistikk 17.18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TATENS ANSVAR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8422238"/>
          </a:xfrm>
          <a:prstGeom prst="rect">
            <a:avLst/>
          </a:prstGeom>
        </p:spPr>
        <p:txBody>
          <a:bodyPr/>
          <a:lstStyle/>
          <a:p>
            <a:r>
              <a:t>STATENS ANSVAR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267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4" y="-1132164"/>
            <a:ext cx="23970492" cy="15980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162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4600" y="-13738"/>
            <a:ext cx="370332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PHOTO:UNICEF/Frank Dejongh"/>
          <p:cNvSpPr txBox="1"/>
          <p:nvPr/>
        </p:nvSpPr>
        <p:spPr>
          <a:xfrm>
            <a:off x="18543923" y="12657448"/>
            <a:ext cx="6184127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3300">
                <a:solidFill>
                  <a:srgbClr val="000000"/>
                </a:solidFill>
              </a:defRPr>
            </a:lvl1pPr>
          </a:lstStyle>
          <a:p>
            <a:r>
              <a:t> PHOTO:UNICEF/Frank Dejongh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uilding back better: towards an inclusive, accessible and sustainable post COVID-19 world by, for and with persons with disabilities"/>
          <p:cNvSpPr txBox="1">
            <a:spLocks noGrp="1"/>
          </p:cNvSpPr>
          <p:nvPr>
            <p:ph type="ctrTitle"/>
          </p:nvPr>
        </p:nvSpPr>
        <p:spPr>
          <a:xfrm>
            <a:off x="1206498" y="225085"/>
            <a:ext cx="21971004" cy="12214024"/>
          </a:xfrm>
          <a:prstGeom prst="rect">
            <a:avLst/>
          </a:prstGeom>
        </p:spPr>
        <p:txBody>
          <a:bodyPr/>
          <a:lstStyle>
            <a:lvl1pPr defTabSz="2243271">
              <a:defRPr sz="13800" spc="-276"/>
            </a:lvl1pPr>
          </a:lstStyle>
          <a:p>
            <a:r>
              <a:t>Building back better: towards an inclusive, accessible and sustainable post COVID-19 world by, for and with persons with disabilities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kst"/>
          <p:cNvSpPr txBox="1"/>
          <p:nvPr/>
        </p:nvSpPr>
        <p:spPr>
          <a:xfrm>
            <a:off x="11779148" y="6627317"/>
            <a:ext cx="825704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72" name="Bygge bedre enn det var: Frem til en inkluderende, tilgjengelig og bærekraftig etter-corona-verden av, for og med personer med funksjonshemming"/>
          <p:cNvSpPr txBox="1">
            <a:spLocks noGrp="1"/>
          </p:cNvSpPr>
          <p:nvPr>
            <p:ph type="title" idx="4294967295"/>
          </p:nvPr>
        </p:nvSpPr>
        <p:spPr>
          <a:xfrm>
            <a:off x="1206498" y="1253109"/>
            <a:ext cx="21971004" cy="11966132"/>
          </a:xfrm>
          <a:prstGeom prst="rect">
            <a:avLst/>
          </a:prstGeom>
        </p:spPr>
        <p:txBody>
          <a:bodyPr anchor="b"/>
          <a:lstStyle>
            <a:lvl1pPr defTabSz="2389572">
              <a:defRPr sz="14210" spc="-284"/>
            </a:lvl1pPr>
          </a:lstStyle>
          <a:p>
            <a:r>
              <a:t>Bygge bedre enn det var: Frem til en inkluderende, tilgjengelig og bærekraftig etter-corona-verden av, for og med personer med funksjonshemming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175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3784" y="-1433290"/>
            <a:ext cx="27251568" cy="1816771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UN Photo/Evan Schneider"/>
          <p:cNvSpPr txBox="1"/>
          <p:nvPr/>
        </p:nvSpPr>
        <p:spPr>
          <a:xfrm>
            <a:off x="5576921" y="13050451"/>
            <a:ext cx="441359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>
                <a:solidFill>
                  <a:srgbClr val="2D7DF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 Photo/Evan Schneider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183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Skjermbilde 2020-12-03 kl. 10.30.16.png" descr="Skjermbilde 2020-12-03 kl. 10.30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61" y="-138348"/>
            <a:ext cx="20480226" cy="14984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ysbilde- 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65469">
              <a:defRPr sz="4760" spc="-95"/>
            </a:pPr>
            <a:endParaRPr/>
          </a:p>
        </p:txBody>
      </p:sp>
      <p:sp>
        <p:nvSpPr>
          <p:cNvPr id="188" name="Lysbildeundertitt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Punkttegntekst i lysbil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" y="-53839"/>
            <a:ext cx="24377620" cy="14118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Egendefinert</PresentationFormat>
  <Paragraphs>37</Paragraphs>
  <Slides>27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Helvetica</vt:lpstr>
      <vt:lpstr>Helvetica Neue</vt:lpstr>
      <vt:lpstr>Helvetica Neue Medium</vt:lpstr>
      <vt:lpstr>21_BasicWhite</vt:lpstr>
      <vt:lpstr>PowerPoint-presentasjon</vt:lpstr>
      <vt:lpstr>PowerPoint-presentasjon</vt:lpstr>
      <vt:lpstr>PowerPoint-presentasjon</vt:lpstr>
      <vt:lpstr>PowerPoint-presentasjon</vt:lpstr>
      <vt:lpstr>Building back better: towards an inclusive, accessible and sustainable post COVID-19 world by, for and with persons with disabilities</vt:lpstr>
      <vt:lpstr>Bygge bedre enn det var: Frem til en inkluderende, tilgjengelig og bærekraftig etter-corona-verden av, for og med personer med funksjonshemming</vt:lpstr>
      <vt:lpstr>PowerPoint-presentasjon</vt:lpstr>
      <vt:lpstr>PowerPoint-presentasjon</vt:lpstr>
      <vt:lpstr>PowerPoint-presentasjon</vt:lpstr>
      <vt:lpstr>PowerPoint-presentasjon</vt:lpstr>
      <vt:lpstr>KONVENSJONEN OM RETTIGHETER TIL MENNESKER MED NEDSATT FUNKSJONSEVNE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Vibecke</dc:creator>
  <cp:lastModifiedBy>Thora Vibecke Magnus</cp:lastModifiedBy>
  <cp:revision>1</cp:revision>
  <dcterms:modified xsi:type="dcterms:W3CDTF">2020-12-04T08:12:16Z</dcterms:modified>
</cp:coreProperties>
</file>