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612" r:id="rId2"/>
    <p:sldId id="291" r:id="rId3"/>
    <p:sldId id="873" r:id="rId4"/>
    <p:sldId id="751" r:id="rId5"/>
    <p:sldId id="827" r:id="rId6"/>
    <p:sldId id="736" r:id="rId7"/>
    <p:sldId id="909" r:id="rId8"/>
    <p:sldId id="910" r:id="rId9"/>
    <p:sldId id="911" r:id="rId10"/>
    <p:sldId id="262" r:id="rId11"/>
    <p:sldId id="908" r:id="rId12"/>
    <p:sldId id="613" r:id="rId13"/>
    <p:sldId id="846" r:id="rId14"/>
    <p:sldId id="423" r:id="rId15"/>
    <p:sldId id="809" r:id="rId16"/>
    <p:sldId id="330" r:id="rId17"/>
    <p:sldId id="800" r:id="rId18"/>
    <p:sldId id="845" r:id="rId19"/>
    <p:sldId id="860" r:id="rId20"/>
    <p:sldId id="861" r:id="rId21"/>
    <p:sldId id="731" r:id="rId22"/>
    <p:sldId id="530" r:id="rId23"/>
    <p:sldId id="477" r:id="rId24"/>
    <p:sldId id="600" r:id="rId25"/>
    <p:sldId id="772" r:id="rId26"/>
    <p:sldId id="879" r:id="rId27"/>
    <p:sldId id="881" r:id="rId28"/>
    <p:sldId id="893" r:id="rId29"/>
    <p:sldId id="882" r:id="rId30"/>
    <p:sldId id="883" r:id="rId31"/>
    <p:sldId id="778" r:id="rId32"/>
    <p:sldId id="733" r:id="rId33"/>
    <p:sldId id="329" r:id="rId34"/>
    <p:sldId id="590" r:id="rId35"/>
    <p:sldId id="840" r:id="rId36"/>
    <p:sldId id="442" r:id="rId37"/>
    <p:sldId id="848" r:id="rId38"/>
    <p:sldId id="849" r:id="rId39"/>
    <p:sldId id="410" r:id="rId40"/>
    <p:sldId id="411" r:id="rId41"/>
    <p:sldId id="312" r:id="rId42"/>
    <p:sldId id="850" r:id="rId43"/>
    <p:sldId id="413" r:id="rId44"/>
    <p:sldId id="727" r:id="rId45"/>
  </p:sldIdLst>
  <p:sldSz cx="9144000" cy="6858000" type="screen4x3"/>
  <p:notesSz cx="6797675" cy="9928225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03" autoAdjust="0"/>
    <p:restoredTop sz="94660"/>
  </p:normalViewPr>
  <p:slideViewPr>
    <p:cSldViewPr>
      <p:cViewPr varScale="1">
        <p:scale>
          <a:sx n="81" d="100"/>
          <a:sy n="81" d="100"/>
        </p:scale>
        <p:origin x="1594" y="4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5659" cy="496411"/>
          </a:xfrm>
          <a:prstGeom prst="rect">
            <a:avLst/>
          </a:prstGeom>
        </p:spPr>
        <p:txBody>
          <a:bodyPr vert="horz" lIns="91411" tIns="45705" rIns="91411" bIns="45705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50443" y="2"/>
            <a:ext cx="2945659" cy="496411"/>
          </a:xfrm>
          <a:prstGeom prst="rect">
            <a:avLst/>
          </a:prstGeom>
        </p:spPr>
        <p:txBody>
          <a:bodyPr vert="horz" lIns="91411" tIns="45705" rIns="91411" bIns="45705" rtlCol="0"/>
          <a:lstStyle>
            <a:lvl1pPr algn="r">
              <a:defRPr sz="1200"/>
            </a:lvl1pPr>
          </a:lstStyle>
          <a:p>
            <a:fld id="{9368DC8C-0EFA-4EB6-A4FC-3F169CB4BE1E}" type="datetimeFigureOut">
              <a:rPr lang="nb-NO" smtClean="0"/>
              <a:pPr/>
              <a:t>19.11.2020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2" y="9430092"/>
            <a:ext cx="2945659" cy="496411"/>
          </a:xfrm>
          <a:prstGeom prst="rect">
            <a:avLst/>
          </a:prstGeom>
        </p:spPr>
        <p:txBody>
          <a:bodyPr vert="horz" lIns="91411" tIns="45705" rIns="91411" bIns="45705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50443" y="9430092"/>
            <a:ext cx="2945659" cy="496411"/>
          </a:xfrm>
          <a:prstGeom prst="rect">
            <a:avLst/>
          </a:prstGeom>
        </p:spPr>
        <p:txBody>
          <a:bodyPr vert="horz" lIns="91411" tIns="45705" rIns="91411" bIns="45705" rtlCol="0" anchor="b"/>
          <a:lstStyle>
            <a:lvl1pPr algn="r">
              <a:defRPr sz="1200"/>
            </a:lvl1pPr>
          </a:lstStyle>
          <a:p>
            <a:fld id="{48AAA5FA-717F-47D9-A9DA-778C2A52B442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667511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2" y="4"/>
            <a:ext cx="2946400" cy="498474"/>
          </a:xfrm>
          <a:prstGeom prst="rect">
            <a:avLst/>
          </a:prstGeom>
        </p:spPr>
        <p:txBody>
          <a:bodyPr vert="horz" lIns="91411" tIns="45705" rIns="91411" bIns="45705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49690" y="4"/>
            <a:ext cx="2946400" cy="498474"/>
          </a:xfrm>
          <a:prstGeom prst="rect">
            <a:avLst/>
          </a:prstGeom>
        </p:spPr>
        <p:txBody>
          <a:bodyPr vert="horz" lIns="91411" tIns="45705" rIns="91411" bIns="45705" rtlCol="0"/>
          <a:lstStyle>
            <a:lvl1pPr algn="r">
              <a:defRPr sz="1200"/>
            </a:lvl1pPr>
          </a:lstStyle>
          <a:p>
            <a:fld id="{9BC41738-7437-49DB-B51B-457A52975A64}" type="datetimeFigureOut">
              <a:rPr lang="nb-NO" smtClean="0"/>
              <a:t>19.11.2020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1" tIns="45705" rIns="91411" bIns="45705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452" y="4778379"/>
            <a:ext cx="5438775" cy="3908425"/>
          </a:xfrm>
          <a:prstGeom prst="rect">
            <a:avLst/>
          </a:prstGeom>
        </p:spPr>
        <p:txBody>
          <a:bodyPr vert="horz" lIns="91411" tIns="45705" rIns="91411" bIns="45705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2" y="9429752"/>
            <a:ext cx="2946400" cy="498474"/>
          </a:xfrm>
          <a:prstGeom prst="rect">
            <a:avLst/>
          </a:prstGeom>
        </p:spPr>
        <p:txBody>
          <a:bodyPr vert="horz" lIns="91411" tIns="45705" rIns="91411" bIns="45705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49690" y="9429752"/>
            <a:ext cx="2946400" cy="498474"/>
          </a:xfrm>
          <a:prstGeom prst="rect">
            <a:avLst/>
          </a:prstGeom>
        </p:spPr>
        <p:txBody>
          <a:bodyPr vert="horz" lIns="91411" tIns="45705" rIns="91411" bIns="45705" rtlCol="0" anchor="b"/>
          <a:lstStyle>
            <a:lvl1pPr algn="r">
              <a:defRPr sz="1200"/>
            </a:lvl1pPr>
          </a:lstStyle>
          <a:p>
            <a:fld id="{3A23AD57-9EBB-46F4-BF32-A137247E2E6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1799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23AD57-9EBB-46F4-BF32-A137247E2E6D}" type="slidenum">
              <a:rPr lang="nb-NO" smtClean="0"/>
              <a:t>43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83057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953E6-5E37-471F-9C70-EA5AD79DCF9B}" type="datetimeFigureOut">
              <a:rPr lang="nb-NO" smtClean="0"/>
              <a:pPr/>
              <a:t>19.11.2020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F79A1-76D9-4041-8E1B-636B66106ED0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953E6-5E37-471F-9C70-EA5AD79DCF9B}" type="datetimeFigureOut">
              <a:rPr lang="nb-NO" smtClean="0"/>
              <a:pPr/>
              <a:t>19.11.2020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F79A1-76D9-4041-8E1B-636B66106ED0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953E6-5E37-471F-9C70-EA5AD79DCF9B}" type="datetimeFigureOut">
              <a:rPr lang="nb-NO" smtClean="0"/>
              <a:pPr/>
              <a:t>19.11.2020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F79A1-76D9-4041-8E1B-636B66106ED0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953E6-5E37-471F-9C70-EA5AD79DCF9B}" type="datetimeFigureOut">
              <a:rPr lang="nb-NO" smtClean="0"/>
              <a:pPr/>
              <a:t>19.11.2020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F79A1-76D9-4041-8E1B-636B66106ED0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953E6-5E37-471F-9C70-EA5AD79DCF9B}" type="datetimeFigureOut">
              <a:rPr lang="nb-NO" smtClean="0"/>
              <a:pPr/>
              <a:t>19.11.2020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F79A1-76D9-4041-8E1B-636B66106ED0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953E6-5E37-471F-9C70-EA5AD79DCF9B}" type="datetimeFigureOut">
              <a:rPr lang="nb-NO" smtClean="0"/>
              <a:pPr/>
              <a:t>19.11.2020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F79A1-76D9-4041-8E1B-636B66106ED0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953E6-5E37-471F-9C70-EA5AD79DCF9B}" type="datetimeFigureOut">
              <a:rPr lang="nb-NO" smtClean="0"/>
              <a:pPr/>
              <a:t>19.11.2020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F79A1-76D9-4041-8E1B-636B66106ED0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953E6-5E37-471F-9C70-EA5AD79DCF9B}" type="datetimeFigureOut">
              <a:rPr lang="nb-NO" smtClean="0"/>
              <a:pPr/>
              <a:t>19.11.2020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F79A1-76D9-4041-8E1B-636B66106ED0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953E6-5E37-471F-9C70-EA5AD79DCF9B}" type="datetimeFigureOut">
              <a:rPr lang="nb-NO" smtClean="0"/>
              <a:pPr/>
              <a:t>19.11.2020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F79A1-76D9-4041-8E1B-636B66106ED0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953E6-5E37-471F-9C70-EA5AD79DCF9B}" type="datetimeFigureOut">
              <a:rPr lang="nb-NO" smtClean="0"/>
              <a:pPr/>
              <a:t>19.11.2020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F79A1-76D9-4041-8E1B-636B66106ED0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953E6-5E37-471F-9C70-EA5AD79DCF9B}" type="datetimeFigureOut">
              <a:rPr lang="nb-NO" smtClean="0"/>
              <a:pPr/>
              <a:t>19.11.2020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F79A1-76D9-4041-8E1B-636B66106ED0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953E6-5E37-471F-9C70-EA5AD79DCF9B}" type="datetimeFigureOut">
              <a:rPr lang="nb-NO" smtClean="0"/>
              <a:pPr/>
              <a:t>19.11.2020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1F79A1-76D9-4041-8E1B-636B66106ED0}" type="slidenum">
              <a:rPr lang="nb-NO" smtClean="0"/>
              <a:pPr/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mailto:trond@trondhaukedal.no" TargetMode="External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://www.trondhaukedal.no/" TargetMode="External"/><Relationship Id="rId9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openxmlformats.org/officeDocument/2006/relationships/image" Target="../media/image29.jpeg"/><Relationship Id="rId4" Type="http://schemas.openxmlformats.org/officeDocument/2006/relationships/image" Target="../media/image32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4016" y="5877272"/>
            <a:ext cx="8892480" cy="864096"/>
          </a:xfrm>
          <a:solidFill>
            <a:schemeClr val="tx1"/>
          </a:solidFill>
        </p:spPr>
        <p:txBody>
          <a:bodyPr/>
          <a:lstStyle/>
          <a:p>
            <a:endParaRPr lang="nb-NO" dirty="0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4005064"/>
            <a:ext cx="6192688" cy="4643936"/>
          </a:xfrm>
          <a:prstGeom prst="rect">
            <a:avLst/>
          </a:prstGeom>
        </p:spPr>
      </p:pic>
      <p:sp>
        <p:nvSpPr>
          <p:cNvPr id="5" name="TekstSylinder 4"/>
          <p:cNvSpPr txBox="1"/>
          <p:nvPr/>
        </p:nvSpPr>
        <p:spPr>
          <a:xfrm>
            <a:off x="2915816" y="4221088"/>
            <a:ext cx="33123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chemeClr val="tx1">
                    <a:lumMod val="95000"/>
                    <a:lumOff val="5000"/>
                  </a:schemeClr>
                </a:solidFill>
                <a:hlinkClick r:id="rId3"/>
              </a:rPr>
              <a:t>trond@trondhaukedal.no</a:t>
            </a:r>
            <a:endParaRPr lang="nb-NO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nb-NO" dirty="0">
                <a:solidFill>
                  <a:schemeClr val="tx1">
                    <a:lumMod val="95000"/>
                    <a:lumOff val="5000"/>
                  </a:schemeClr>
                </a:solidFill>
                <a:hlinkClick r:id="rId4"/>
              </a:rPr>
              <a:t>www.trondhaukedal.no</a:t>
            </a:r>
            <a:endParaRPr lang="nb-NO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nb-NO" dirty="0"/>
              <a:t>Trond Haukedal AS</a:t>
            </a:r>
          </a:p>
          <a:p>
            <a:r>
              <a:rPr lang="nb-NO" dirty="0"/>
              <a:t>+47 95 80 95 44</a:t>
            </a:r>
          </a:p>
          <a:p>
            <a:endParaRPr lang="nb-NO" dirty="0"/>
          </a:p>
        </p:txBody>
      </p:sp>
      <p:sp>
        <p:nvSpPr>
          <p:cNvPr id="6" name="TekstSylinder 5"/>
          <p:cNvSpPr txBox="1"/>
          <p:nvPr/>
        </p:nvSpPr>
        <p:spPr>
          <a:xfrm>
            <a:off x="2123728" y="1350622"/>
            <a:ext cx="655272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5400" b="1" dirty="0"/>
              <a:t>FFO </a:t>
            </a:r>
            <a:r>
              <a:rPr lang="nb-NO" sz="5400" b="1" dirty="0" err="1"/>
              <a:t>Vestland</a:t>
            </a:r>
            <a:endParaRPr lang="nb-NO" sz="4400" b="1" dirty="0"/>
          </a:p>
          <a:p>
            <a:pPr algn="ctr"/>
            <a:r>
              <a:rPr lang="nb-NO" sz="2800" b="1" dirty="0"/>
              <a:t>Funksjonshemmedes Fellesorganisasjon </a:t>
            </a:r>
          </a:p>
          <a:p>
            <a:pPr algn="ctr"/>
            <a:endParaRPr lang="nb-NO" sz="2000" b="1" dirty="0"/>
          </a:p>
          <a:p>
            <a:pPr algn="ctr"/>
            <a:r>
              <a:rPr lang="nb-NO" sz="2000" b="1" dirty="0"/>
              <a:t> Digital temakveld den </a:t>
            </a:r>
            <a:r>
              <a:rPr lang="nb-NO" sz="2000" b="1"/>
              <a:t>19 november </a:t>
            </a:r>
            <a:r>
              <a:rPr lang="nb-NO" sz="2000" b="1" dirty="0"/>
              <a:t>2020</a:t>
            </a:r>
          </a:p>
          <a:p>
            <a:pPr algn="ctr"/>
            <a:endParaRPr lang="nb-NO" sz="2000" b="1" dirty="0"/>
          </a:p>
          <a:p>
            <a:pPr algn="ctr"/>
            <a:endParaRPr lang="nb-NO" sz="2400" dirty="0"/>
          </a:p>
        </p:txBody>
      </p:sp>
      <p:sp>
        <p:nvSpPr>
          <p:cNvPr id="8" name="TekstSylinder 7"/>
          <p:cNvSpPr txBox="1"/>
          <p:nvPr/>
        </p:nvSpPr>
        <p:spPr>
          <a:xfrm>
            <a:off x="323528" y="476672"/>
            <a:ext cx="8568952" cy="523220"/>
          </a:xfrm>
          <a:prstGeom prst="rect">
            <a:avLst/>
          </a:prstGeom>
          <a:solidFill>
            <a:schemeClr val="accent1">
              <a:lumMod val="60000"/>
              <a:lumOff val="40000"/>
              <a:alpha val="29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sz="2800" b="1" dirty="0"/>
              <a:t>«Hvordan ivareta fysisk og psykisk helse i koronatider» ? </a:t>
            </a:r>
          </a:p>
        </p:txBody>
      </p:sp>
      <p:pic>
        <p:nvPicPr>
          <p:cNvPr id="10" name="Bild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055" y="4849855"/>
            <a:ext cx="206626" cy="206626"/>
          </a:xfrm>
          <a:prstGeom prst="rect">
            <a:avLst/>
          </a:prstGeom>
        </p:spPr>
      </p:pic>
      <p:pic>
        <p:nvPicPr>
          <p:cNvPr id="13" name="Bild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98075" flipV="1">
            <a:off x="2693189" y="5134878"/>
            <a:ext cx="152355" cy="202124"/>
          </a:xfrm>
          <a:prstGeom prst="rect">
            <a:avLst/>
          </a:prstGeom>
        </p:spPr>
      </p:pic>
      <p:pic>
        <p:nvPicPr>
          <p:cNvPr id="14" name="Bild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592" y="4365968"/>
            <a:ext cx="249761" cy="159847"/>
          </a:xfrm>
          <a:prstGeom prst="rect">
            <a:avLst/>
          </a:prstGeom>
        </p:spPr>
      </p:pic>
      <p:pic>
        <p:nvPicPr>
          <p:cNvPr id="15" name="Bild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055" y="4574783"/>
            <a:ext cx="205264" cy="222369"/>
          </a:xfrm>
          <a:prstGeom prst="rect">
            <a:avLst/>
          </a:prstGeom>
        </p:spPr>
      </p:pic>
      <p:pic>
        <p:nvPicPr>
          <p:cNvPr id="21506" name="Picture 2" descr="http://bt.mnocdn.no/incoming/article3001069.ece/ALTERNATES/w580c23/Trond+Haukedal.jpg?updated=07112013074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07516" y="1915700"/>
            <a:ext cx="1916212" cy="3396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792672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4016" y="5877272"/>
            <a:ext cx="8892480" cy="864096"/>
          </a:xfrm>
          <a:solidFill>
            <a:schemeClr val="tx1"/>
          </a:solidFill>
        </p:spPr>
        <p:txBody>
          <a:bodyPr/>
          <a:lstStyle/>
          <a:p>
            <a:endParaRPr lang="nb-NO" dirty="0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4005064"/>
            <a:ext cx="6192688" cy="4643936"/>
          </a:xfrm>
          <a:prstGeom prst="rect">
            <a:avLst/>
          </a:prstGeom>
        </p:spPr>
      </p:pic>
      <p:sp>
        <p:nvSpPr>
          <p:cNvPr id="3" name="TekstSylinder 2"/>
          <p:cNvSpPr txBox="1"/>
          <p:nvPr/>
        </p:nvSpPr>
        <p:spPr>
          <a:xfrm>
            <a:off x="1043608" y="692696"/>
            <a:ext cx="25251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b="1" dirty="0"/>
              <a:t>Hvorfor er «jeg» her ?</a:t>
            </a:r>
          </a:p>
        </p:txBody>
      </p:sp>
      <p:sp>
        <p:nvSpPr>
          <p:cNvPr id="4" name="Ellipse 3"/>
          <p:cNvSpPr/>
          <p:nvPr/>
        </p:nvSpPr>
        <p:spPr>
          <a:xfrm>
            <a:off x="2771800" y="2006352"/>
            <a:ext cx="2448272" cy="2383904"/>
          </a:xfrm>
          <a:prstGeom prst="ellipse">
            <a:avLst/>
          </a:prstGeom>
          <a:solidFill>
            <a:srgbClr val="FFC00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44" name="Buet linje 43"/>
          <p:cNvCxnSpPr/>
          <p:nvPr/>
        </p:nvCxnSpPr>
        <p:spPr>
          <a:xfrm flipV="1">
            <a:off x="3167844" y="2391544"/>
            <a:ext cx="1656184" cy="1613520"/>
          </a:xfrm>
          <a:prstGeom prst="curvedConnector3">
            <a:avLst>
              <a:gd name="adj1" fmla="val 50000"/>
            </a:avLst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Pil høyre 47"/>
          <p:cNvSpPr/>
          <p:nvPr/>
        </p:nvSpPr>
        <p:spPr>
          <a:xfrm>
            <a:off x="3506732" y="2955988"/>
            <a:ext cx="978408" cy="484632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9" name="TekstSylinder 48"/>
          <p:cNvSpPr txBox="1"/>
          <p:nvPr/>
        </p:nvSpPr>
        <p:spPr>
          <a:xfrm>
            <a:off x="2012428" y="2391544"/>
            <a:ext cx="2325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600" b="1" dirty="0"/>
              <a:t>«</a:t>
            </a:r>
            <a:r>
              <a:rPr lang="nb-NO" b="1" dirty="0"/>
              <a:t>Menneskekunnskap»</a:t>
            </a:r>
            <a:endParaRPr lang="nb-NO" sz="1600" b="1" dirty="0"/>
          </a:p>
        </p:txBody>
      </p:sp>
      <p:sp>
        <p:nvSpPr>
          <p:cNvPr id="50" name="TekstSylinder 49"/>
          <p:cNvSpPr txBox="1"/>
          <p:nvPr/>
        </p:nvSpPr>
        <p:spPr>
          <a:xfrm>
            <a:off x="4590182" y="2667420"/>
            <a:ext cx="506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/>
              <a:t>Fag</a:t>
            </a:r>
            <a:endParaRPr lang="nb-NO" sz="1600" b="1" dirty="0"/>
          </a:p>
        </p:txBody>
      </p:sp>
      <p:sp>
        <p:nvSpPr>
          <p:cNvPr id="51" name="TekstSylinder 50"/>
          <p:cNvSpPr txBox="1"/>
          <p:nvPr/>
        </p:nvSpPr>
        <p:spPr>
          <a:xfrm>
            <a:off x="2306197" y="3272077"/>
            <a:ext cx="1045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/>
              <a:t>Holdning</a:t>
            </a:r>
            <a:endParaRPr lang="nb-NO" sz="1600" b="1" dirty="0"/>
          </a:p>
        </p:txBody>
      </p:sp>
      <p:sp>
        <p:nvSpPr>
          <p:cNvPr id="52" name="TekstSylinder 51"/>
          <p:cNvSpPr txBox="1"/>
          <p:nvPr/>
        </p:nvSpPr>
        <p:spPr>
          <a:xfrm>
            <a:off x="4515161" y="3609897"/>
            <a:ext cx="1035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/>
              <a:t>Handling</a:t>
            </a:r>
            <a:endParaRPr lang="nb-NO" sz="1600" b="1" dirty="0"/>
          </a:p>
        </p:txBody>
      </p:sp>
    </p:spTree>
    <p:extLst>
      <p:ext uri="{BB962C8B-B14F-4D97-AF65-F5344CB8AC3E}">
        <p14:creationId xmlns:p14="http://schemas.microsoft.com/office/powerpoint/2010/main" val="42401220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tel 1">
            <a:extLst>
              <a:ext uri="{FF2B5EF4-FFF2-40B4-BE49-F238E27FC236}">
                <a16:creationId xmlns:a16="http://schemas.microsoft.com/office/drawing/2014/main" id="{1DF4428B-4A9B-404D-B7FC-D5F3B2E2BA0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44463" y="5876925"/>
            <a:ext cx="8891587" cy="865188"/>
          </a:xfrm>
          <a:solidFill>
            <a:schemeClr val="tx1"/>
          </a:solidFill>
        </p:spPr>
        <p:txBody>
          <a:bodyPr/>
          <a:lstStyle/>
          <a:p>
            <a:pPr eaLnBrk="1" hangingPunct="1"/>
            <a:endParaRPr lang="nb-NO" altLang="nb-NO"/>
          </a:p>
        </p:txBody>
      </p:sp>
      <p:pic>
        <p:nvPicPr>
          <p:cNvPr id="21507" name="Bilde 6">
            <a:extLst>
              <a:ext uri="{FF2B5EF4-FFF2-40B4-BE49-F238E27FC236}">
                <a16:creationId xmlns:a16="http://schemas.microsoft.com/office/drawing/2014/main" id="{7FEE15D9-7FC3-4F04-9D77-A5BA925469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25" y="3865563"/>
            <a:ext cx="6192838" cy="464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A1E38B27-3FA8-4165-8B05-3F9BEC8309A5}"/>
              </a:ext>
            </a:extLst>
          </p:cNvPr>
          <p:cNvSpPr/>
          <p:nvPr/>
        </p:nvSpPr>
        <p:spPr>
          <a:xfrm>
            <a:off x="3194405" y="2029490"/>
            <a:ext cx="1224136" cy="127444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pic>
        <p:nvPicPr>
          <p:cNvPr id="21511" name="Picture 2">
            <a:extLst>
              <a:ext uri="{FF2B5EF4-FFF2-40B4-BE49-F238E27FC236}">
                <a16:creationId xmlns:a16="http://schemas.microsoft.com/office/drawing/2014/main" id="{1A393EDE-51FB-4730-B765-570D0F44A6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738" y="2850813"/>
            <a:ext cx="1225550" cy="142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2" name="Picture 3">
            <a:extLst>
              <a:ext uri="{FF2B5EF4-FFF2-40B4-BE49-F238E27FC236}">
                <a16:creationId xmlns:a16="http://schemas.microsoft.com/office/drawing/2014/main" id="{C93B2019-4430-4D0F-9CC7-46E213FAD2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122488"/>
            <a:ext cx="1225550" cy="1274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13" name="TekstSylinder 5">
            <a:extLst>
              <a:ext uri="{FF2B5EF4-FFF2-40B4-BE49-F238E27FC236}">
                <a16:creationId xmlns:a16="http://schemas.microsoft.com/office/drawing/2014/main" id="{45BA2471-2F50-41F2-9949-9A30F04D48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7743" y="2297113"/>
            <a:ext cx="229075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2400" dirty="0"/>
              <a:t>IQ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1800" dirty="0"/>
              <a:t>Læring/jobbfunksjon</a:t>
            </a:r>
          </a:p>
        </p:txBody>
      </p:sp>
      <p:sp>
        <p:nvSpPr>
          <p:cNvPr id="21514" name="TekstSylinder 8">
            <a:extLst>
              <a:ext uri="{FF2B5EF4-FFF2-40B4-BE49-F238E27FC236}">
                <a16:creationId xmlns:a16="http://schemas.microsoft.com/office/drawing/2014/main" id="{EAD99574-BE3F-450C-BD68-31D8D26A40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5463" y="2481263"/>
            <a:ext cx="159928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2400" dirty="0"/>
              <a:t>EQ</a:t>
            </a:r>
            <a:r>
              <a:rPr lang="nb-NO" altLang="nb-NO" sz="1800" dirty="0"/>
              <a:t> Relasjonell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1800" dirty="0"/>
              <a:t>funksjonering</a:t>
            </a:r>
          </a:p>
        </p:txBody>
      </p:sp>
      <p:sp>
        <p:nvSpPr>
          <p:cNvPr id="21515" name="TekstSylinder 9">
            <a:extLst>
              <a:ext uri="{FF2B5EF4-FFF2-40B4-BE49-F238E27FC236}">
                <a16:creationId xmlns:a16="http://schemas.microsoft.com/office/drawing/2014/main" id="{28DEEFB8-F2D9-444F-B684-AC33C8A8F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1800" y="3219927"/>
            <a:ext cx="367240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2400" dirty="0"/>
              <a:t>SQ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1800" dirty="0"/>
              <a:t>Er jeg god nok 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1800" dirty="0"/>
              <a:t>Eksistensielle utfordringer</a:t>
            </a:r>
          </a:p>
        </p:txBody>
      </p:sp>
      <p:sp>
        <p:nvSpPr>
          <p:cNvPr id="21516" name="TekstSylinder 10">
            <a:extLst>
              <a:ext uri="{FF2B5EF4-FFF2-40B4-BE49-F238E27FC236}">
                <a16:creationId xmlns:a16="http://schemas.microsoft.com/office/drawing/2014/main" id="{C9842CC2-3966-4D96-A232-9EB6B297FD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981075"/>
            <a:ext cx="229075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2000" b="1" dirty="0"/>
              <a:t>Tre typer intelligens</a:t>
            </a:r>
          </a:p>
        </p:txBody>
      </p:sp>
      <p:sp>
        <p:nvSpPr>
          <p:cNvPr id="21517" name="TekstSylinder 11">
            <a:extLst>
              <a:ext uri="{FF2B5EF4-FFF2-40B4-BE49-F238E27FC236}">
                <a16:creationId xmlns:a16="http://schemas.microsoft.com/office/drawing/2014/main" id="{7E3136A2-338E-4790-B07D-8BF5525498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7744" y="4965700"/>
            <a:ext cx="432038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2000" dirty="0"/>
              <a:t>Samfunnets verdier / grunnholdninger  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E06EB839-FF80-4DEF-A1B8-C01332EFE9E9}"/>
              </a:ext>
            </a:extLst>
          </p:cNvPr>
          <p:cNvSpPr/>
          <p:nvPr/>
        </p:nvSpPr>
        <p:spPr>
          <a:xfrm>
            <a:off x="2483768" y="4280317"/>
            <a:ext cx="3528392" cy="588843"/>
          </a:xfrm>
          <a:prstGeom prst="rect">
            <a:avLst/>
          </a:prstGeom>
          <a:pattFill prst="horzBrick">
            <a:fgClr>
              <a:schemeClr val="accent6">
                <a:lumMod val="75000"/>
              </a:schemeClr>
            </a:fgClr>
            <a:bgClr>
              <a:schemeClr val="bg1"/>
            </a:bgClr>
          </a:pattFill>
          <a:ln>
            <a:solidFill>
              <a:schemeClr val="accent6">
                <a:lumMod val="75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 extrusionH="19050">
            <a:bevelB w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27297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3" grpId="0"/>
      <p:bldP spid="21514" grpId="0"/>
      <p:bldP spid="21515" grpId="0"/>
      <p:bldP spid="215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4016" y="5877272"/>
            <a:ext cx="8892480" cy="864096"/>
          </a:xfrm>
          <a:solidFill>
            <a:schemeClr val="tx1"/>
          </a:solidFill>
        </p:spPr>
        <p:txBody>
          <a:bodyPr/>
          <a:lstStyle/>
          <a:p>
            <a:endParaRPr lang="nb-NO" dirty="0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4005064"/>
            <a:ext cx="6192688" cy="4643936"/>
          </a:xfrm>
          <a:prstGeom prst="rect">
            <a:avLst/>
          </a:prstGeom>
        </p:spPr>
      </p:pic>
      <p:sp>
        <p:nvSpPr>
          <p:cNvPr id="4" name="TekstSylinder 3"/>
          <p:cNvSpPr txBox="1"/>
          <p:nvPr/>
        </p:nvSpPr>
        <p:spPr>
          <a:xfrm>
            <a:off x="755576" y="1188641"/>
            <a:ext cx="40942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b="1" dirty="0"/>
              <a:t>Før fagkunnskap, nå </a:t>
            </a:r>
            <a:r>
              <a:rPr lang="nb-NO" sz="2400" b="1" u="sng" dirty="0">
                <a:solidFill>
                  <a:srgbClr val="FF0000"/>
                </a:solidFill>
              </a:rPr>
              <a:t>kompetanse</a:t>
            </a:r>
            <a:r>
              <a:rPr lang="nb-NO" sz="2000" b="1" dirty="0"/>
              <a:t> !</a:t>
            </a:r>
          </a:p>
        </p:txBody>
      </p:sp>
      <p:sp>
        <p:nvSpPr>
          <p:cNvPr id="5" name="TekstSylinder 4"/>
          <p:cNvSpPr txBox="1"/>
          <p:nvPr/>
        </p:nvSpPr>
        <p:spPr>
          <a:xfrm>
            <a:off x="755576" y="2132856"/>
            <a:ext cx="6971460" cy="19082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b="1" dirty="0"/>
              <a:t>Fagkunnskap: </a:t>
            </a:r>
            <a:r>
              <a:rPr lang="nb-NO" dirty="0"/>
              <a:t>Faglig spisskompetanse, allmenn orientering og erfaring.</a:t>
            </a:r>
          </a:p>
          <a:p>
            <a:endParaRPr lang="nb-NO" sz="2000" b="1" dirty="0"/>
          </a:p>
          <a:p>
            <a:r>
              <a:rPr lang="nb-NO" sz="2000" b="1" dirty="0"/>
              <a:t>Personlige egenskaper: </a:t>
            </a:r>
            <a:r>
              <a:rPr lang="nb-NO" dirty="0"/>
              <a:t>eksempelvis empati/ innlevelsesevne, </a:t>
            </a:r>
          </a:p>
          <a:p>
            <a:r>
              <a:rPr lang="nb-NO" dirty="0"/>
              <a:t>kommunikasjonsevne, selvstendighet, egenverdi/ selvtillit.</a:t>
            </a:r>
          </a:p>
          <a:p>
            <a:endParaRPr lang="nb-NO" sz="2000" dirty="0"/>
          </a:p>
          <a:p>
            <a:r>
              <a:rPr lang="nb-NO" sz="2000" b="1" dirty="0"/>
              <a:t>Motivasjon: </a:t>
            </a:r>
            <a:r>
              <a:rPr lang="nb-NO" dirty="0"/>
              <a:t>Ønsker å gjøre sitt beste. Innstilling, vaner og mønstre.</a:t>
            </a:r>
            <a:endParaRPr lang="nb-NO" sz="2000" b="1" dirty="0"/>
          </a:p>
        </p:txBody>
      </p:sp>
    </p:spTree>
    <p:extLst>
      <p:ext uri="{BB962C8B-B14F-4D97-AF65-F5344CB8AC3E}">
        <p14:creationId xmlns:p14="http://schemas.microsoft.com/office/powerpoint/2010/main" val="6846297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4016" y="5877272"/>
            <a:ext cx="8892480" cy="864096"/>
          </a:xfrm>
          <a:solidFill>
            <a:schemeClr val="tx1"/>
          </a:solidFill>
        </p:spPr>
        <p:txBody>
          <a:bodyPr/>
          <a:lstStyle/>
          <a:p>
            <a:endParaRPr lang="nb-NO" dirty="0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4005064"/>
            <a:ext cx="6192688" cy="4643936"/>
          </a:xfrm>
          <a:prstGeom prst="rect">
            <a:avLst/>
          </a:prstGeom>
        </p:spPr>
      </p:pic>
      <p:sp>
        <p:nvSpPr>
          <p:cNvPr id="3" name="TekstSylinder 2"/>
          <p:cNvSpPr txBox="1"/>
          <p:nvPr/>
        </p:nvSpPr>
        <p:spPr>
          <a:xfrm>
            <a:off x="1061732" y="950408"/>
            <a:ext cx="7020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/>
              <a:t>Vi møter oss selv i døren….. </a:t>
            </a:r>
            <a:endParaRPr lang="nb-NO" dirty="0"/>
          </a:p>
        </p:txBody>
      </p:sp>
      <p:sp>
        <p:nvSpPr>
          <p:cNvPr id="4" name="TekstSylinder 3"/>
          <p:cNvSpPr txBox="1"/>
          <p:nvPr/>
        </p:nvSpPr>
        <p:spPr>
          <a:xfrm>
            <a:off x="1187624" y="2492896"/>
            <a:ext cx="35124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/>
              <a:t>Alle vi </a:t>
            </a:r>
            <a:r>
              <a:rPr lang="nb-NO" sz="2400" b="1" dirty="0"/>
              <a:t>forbedre</a:t>
            </a:r>
            <a:r>
              <a:rPr lang="nb-NO" sz="2400" dirty="0"/>
              <a:t> seg,</a:t>
            </a:r>
          </a:p>
          <a:p>
            <a:r>
              <a:rPr lang="nb-NO" sz="2400" dirty="0"/>
              <a:t>Men ingen vil </a:t>
            </a:r>
            <a:r>
              <a:rPr lang="nb-NO" sz="2400" b="1" dirty="0"/>
              <a:t>forandre</a:t>
            </a:r>
            <a:r>
              <a:rPr lang="nb-NO" sz="2400" dirty="0"/>
              <a:t> seg.</a:t>
            </a:r>
          </a:p>
          <a:p>
            <a:endParaRPr lang="nb-NO" sz="2400" dirty="0"/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28C7D089-E1FC-4C25-A031-31A8527689AC}"/>
              </a:ext>
            </a:extLst>
          </p:cNvPr>
          <p:cNvSpPr txBox="1"/>
          <p:nvPr/>
        </p:nvSpPr>
        <p:spPr>
          <a:xfrm>
            <a:off x="4700124" y="4869160"/>
            <a:ext cx="46471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Leif Olav Alnes – treneren til Karsten Warholm</a:t>
            </a:r>
          </a:p>
          <a:p>
            <a:r>
              <a:rPr lang="nb-NO" sz="1400" dirty="0"/>
              <a:t>i Dagbladet 5 oktober 2019</a:t>
            </a:r>
          </a:p>
        </p:txBody>
      </p:sp>
      <p:pic>
        <p:nvPicPr>
          <p:cNvPr id="8" name="Bilde 7" descr="Et bilde som inneholder mann, person, innendørs, briller&#10;&#10;Automatisk generert beskrivelse">
            <a:extLst>
              <a:ext uri="{FF2B5EF4-FFF2-40B4-BE49-F238E27FC236}">
                <a16:creationId xmlns:a16="http://schemas.microsoft.com/office/drawing/2014/main" id="{6C479E3E-709E-459C-8137-AC3150BD77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154" y="1958520"/>
            <a:ext cx="3328261" cy="2055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865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4016" y="5877272"/>
            <a:ext cx="8892480" cy="864096"/>
          </a:xfrm>
          <a:solidFill>
            <a:schemeClr val="tx1"/>
          </a:solidFill>
        </p:spPr>
        <p:txBody>
          <a:bodyPr/>
          <a:lstStyle/>
          <a:p>
            <a:endParaRPr lang="nb-NO" dirty="0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3933056"/>
            <a:ext cx="6192688" cy="4643936"/>
          </a:xfrm>
          <a:prstGeom prst="rect">
            <a:avLst/>
          </a:prstGeom>
        </p:spPr>
      </p:pic>
      <p:sp>
        <p:nvSpPr>
          <p:cNvPr id="4" name="Likebent trekant 3"/>
          <p:cNvSpPr/>
          <p:nvPr/>
        </p:nvSpPr>
        <p:spPr>
          <a:xfrm>
            <a:off x="3686200" y="1196752"/>
            <a:ext cx="1821904" cy="1486308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Trapes 4"/>
          <p:cNvSpPr/>
          <p:nvPr/>
        </p:nvSpPr>
        <p:spPr>
          <a:xfrm>
            <a:off x="2760948" y="2718157"/>
            <a:ext cx="3683260" cy="3024336"/>
          </a:xfrm>
          <a:prstGeom prst="trapezoid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Smilefjes 5"/>
          <p:cNvSpPr/>
          <p:nvPr/>
        </p:nvSpPr>
        <p:spPr>
          <a:xfrm>
            <a:off x="4159129" y="309572"/>
            <a:ext cx="914400" cy="914400"/>
          </a:xfrm>
          <a:prstGeom prst="smileyFac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9" name="Rett linje 8"/>
          <p:cNvCxnSpPr/>
          <p:nvPr/>
        </p:nvCxnSpPr>
        <p:spPr>
          <a:xfrm>
            <a:off x="2267744" y="2708920"/>
            <a:ext cx="4104456" cy="0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tt linje 11"/>
          <p:cNvCxnSpPr/>
          <p:nvPr/>
        </p:nvCxnSpPr>
        <p:spPr>
          <a:xfrm>
            <a:off x="2760948" y="2924944"/>
            <a:ext cx="3323220" cy="0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tt linje 12"/>
          <p:cNvCxnSpPr/>
          <p:nvPr/>
        </p:nvCxnSpPr>
        <p:spPr>
          <a:xfrm>
            <a:off x="4159129" y="2839652"/>
            <a:ext cx="3456384" cy="0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tt linje 15"/>
          <p:cNvCxnSpPr/>
          <p:nvPr/>
        </p:nvCxnSpPr>
        <p:spPr>
          <a:xfrm>
            <a:off x="659206" y="2589239"/>
            <a:ext cx="2871936" cy="0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tt linje 16"/>
          <p:cNvCxnSpPr/>
          <p:nvPr/>
        </p:nvCxnSpPr>
        <p:spPr>
          <a:xfrm>
            <a:off x="5508104" y="2564904"/>
            <a:ext cx="2871936" cy="0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kstSylinder 17"/>
          <p:cNvSpPr txBox="1"/>
          <p:nvPr/>
        </p:nvSpPr>
        <p:spPr>
          <a:xfrm>
            <a:off x="3923928" y="1785010"/>
            <a:ext cx="13848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2000" dirty="0"/>
              <a:t>Tanker</a:t>
            </a:r>
          </a:p>
          <a:p>
            <a:pPr algn="ctr"/>
            <a:r>
              <a:rPr lang="nb-NO" sz="2000" dirty="0"/>
              <a:t>Handlinger </a:t>
            </a:r>
          </a:p>
        </p:txBody>
      </p:sp>
      <p:sp>
        <p:nvSpPr>
          <p:cNvPr id="19" name="TekstSylinder 18"/>
          <p:cNvSpPr txBox="1"/>
          <p:nvPr/>
        </p:nvSpPr>
        <p:spPr>
          <a:xfrm>
            <a:off x="3565713" y="3477488"/>
            <a:ext cx="1942391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2000" dirty="0"/>
              <a:t>Verdier</a:t>
            </a:r>
          </a:p>
          <a:p>
            <a:pPr algn="ctr"/>
            <a:r>
              <a:rPr lang="nb-NO" sz="2000" dirty="0"/>
              <a:t>Holdninger</a:t>
            </a:r>
          </a:p>
          <a:p>
            <a:pPr algn="ctr"/>
            <a:r>
              <a:rPr lang="nb-NO" sz="2000" dirty="0"/>
              <a:t>Menneskesyn</a:t>
            </a:r>
          </a:p>
          <a:p>
            <a:pPr algn="ctr"/>
            <a:r>
              <a:rPr lang="nb-NO" sz="2000" dirty="0"/>
              <a:t>Indre motivasjon</a:t>
            </a:r>
          </a:p>
          <a:p>
            <a:pPr algn="ctr"/>
            <a:r>
              <a:rPr lang="nb-NO" sz="2000" dirty="0"/>
              <a:t>Personlighet</a:t>
            </a:r>
          </a:p>
        </p:txBody>
      </p:sp>
      <p:cxnSp>
        <p:nvCxnSpPr>
          <p:cNvPr id="20" name="Rett linje 19"/>
          <p:cNvCxnSpPr/>
          <p:nvPr/>
        </p:nvCxnSpPr>
        <p:spPr>
          <a:xfrm>
            <a:off x="1115616" y="2420888"/>
            <a:ext cx="2588096" cy="0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ett linje 20"/>
          <p:cNvCxnSpPr/>
          <p:nvPr/>
        </p:nvCxnSpPr>
        <p:spPr>
          <a:xfrm>
            <a:off x="5436096" y="2420888"/>
            <a:ext cx="2520280" cy="0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ett linje 23"/>
          <p:cNvCxnSpPr/>
          <p:nvPr/>
        </p:nvCxnSpPr>
        <p:spPr>
          <a:xfrm>
            <a:off x="831776" y="2839652"/>
            <a:ext cx="2871936" cy="0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kstSylinder 7">
            <a:extLst>
              <a:ext uri="{FF2B5EF4-FFF2-40B4-BE49-F238E27FC236}">
                <a16:creationId xmlns:a16="http://schemas.microsoft.com/office/drawing/2014/main" id="{F3FBA46D-7B37-4250-836E-8CA208461529}"/>
              </a:ext>
            </a:extLst>
          </p:cNvPr>
          <p:cNvSpPr txBox="1"/>
          <p:nvPr/>
        </p:nvSpPr>
        <p:spPr>
          <a:xfrm>
            <a:off x="6444208" y="1196752"/>
            <a:ext cx="16603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/>
              <a:t>Nice to </a:t>
            </a:r>
            <a:r>
              <a:rPr lang="nb-NO" sz="2000" dirty="0" err="1"/>
              <a:t>know</a:t>
            </a:r>
            <a:r>
              <a:rPr lang="nb-NO" sz="2000" dirty="0"/>
              <a:t>..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AEAC4B72-31E8-42F6-8D5D-BD0706066E55}"/>
              </a:ext>
            </a:extLst>
          </p:cNvPr>
          <p:cNvSpPr txBox="1"/>
          <p:nvPr/>
        </p:nvSpPr>
        <p:spPr>
          <a:xfrm>
            <a:off x="6660232" y="3861048"/>
            <a:ext cx="1601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/>
              <a:t>Need</a:t>
            </a:r>
            <a:r>
              <a:rPr lang="nb-NO" dirty="0"/>
              <a:t> to </a:t>
            </a:r>
            <a:r>
              <a:rPr lang="nb-NO" dirty="0" err="1"/>
              <a:t>know</a:t>
            </a:r>
            <a:r>
              <a:rPr lang="nb-NO" dirty="0"/>
              <a:t>..</a:t>
            </a:r>
          </a:p>
        </p:txBody>
      </p:sp>
    </p:spTree>
    <p:extLst>
      <p:ext uri="{BB962C8B-B14F-4D97-AF65-F5344CB8AC3E}">
        <p14:creationId xmlns:p14="http://schemas.microsoft.com/office/powerpoint/2010/main" val="891345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4016" y="5877272"/>
            <a:ext cx="8892480" cy="864096"/>
          </a:xfrm>
          <a:solidFill>
            <a:schemeClr val="tx1"/>
          </a:solidFill>
        </p:spPr>
        <p:txBody>
          <a:bodyPr/>
          <a:lstStyle/>
          <a:p>
            <a:endParaRPr lang="nb-NO" dirty="0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732" y="4005064"/>
            <a:ext cx="6192688" cy="4643936"/>
          </a:xfrm>
          <a:prstGeom prst="rect">
            <a:avLst/>
          </a:prstGeom>
        </p:spPr>
      </p:pic>
      <p:sp>
        <p:nvSpPr>
          <p:cNvPr id="3" name="TekstSylinder 2"/>
          <p:cNvSpPr txBox="1"/>
          <p:nvPr/>
        </p:nvSpPr>
        <p:spPr>
          <a:xfrm>
            <a:off x="1079531" y="620688"/>
            <a:ext cx="64447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/>
              <a:t>Mine erfaringer:</a:t>
            </a:r>
            <a:endParaRPr lang="nb-NO" sz="2000" dirty="0"/>
          </a:p>
        </p:txBody>
      </p:sp>
      <p:sp>
        <p:nvSpPr>
          <p:cNvPr id="4" name="TekstSylinder 3"/>
          <p:cNvSpPr txBox="1"/>
          <p:nvPr/>
        </p:nvSpPr>
        <p:spPr>
          <a:xfrm>
            <a:off x="1187623" y="1488290"/>
            <a:ext cx="64447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Grunnmuren til livskvalitet og psykisk trygghet, ligger i hvordan </a:t>
            </a:r>
          </a:p>
          <a:p>
            <a:r>
              <a:rPr lang="nb-NO" dirty="0"/>
              <a:t>vi behandler oss selv. </a:t>
            </a:r>
          </a:p>
        </p:txBody>
      </p:sp>
      <p:sp>
        <p:nvSpPr>
          <p:cNvPr id="5" name="TekstSylinder 4"/>
          <p:cNvSpPr txBox="1"/>
          <p:nvPr/>
        </p:nvSpPr>
        <p:spPr>
          <a:xfrm flipH="1">
            <a:off x="1187623" y="2417448"/>
            <a:ext cx="54004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Og hvordan vi behandler oss selv blir en konsekvens av hvilke tanker og hypoteser vi har om oss selv, og hvordan vi forholder oss til disse tankene.</a:t>
            </a:r>
          </a:p>
        </p:txBody>
      </p:sp>
      <p:sp>
        <p:nvSpPr>
          <p:cNvPr id="8" name="TekstSylinder 7"/>
          <p:cNvSpPr txBox="1"/>
          <p:nvPr/>
        </p:nvSpPr>
        <p:spPr>
          <a:xfrm>
            <a:off x="1187622" y="3623605"/>
            <a:ext cx="54004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Det er vanskelig å føle seg verdifull og god nok når man mangler identitet og forståelse for hvem man er og hva som gir mening. 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28C7D089-E1FC-4C25-A031-31A8527689AC}"/>
              </a:ext>
            </a:extLst>
          </p:cNvPr>
          <p:cNvSpPr txBox="1"/>
          <p:nvPr/>
        </p:nvSpPr>
        <p:spPr>
          <a:xfrm>
            <a:off x="3491880" y="4869160"/>
            <a:ext cx="58848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Trond Edvard Haukedal – klinisk psykolog siden1985</a:t>
            </a:r>
          </a:p>
        </p:txBody>
      </p:sp>
      <p:pic>
        <p:nvPicPr>
          <p:cNvPr id="11" name="Picture 4" descr="C:\Documents and Settings\gryen\My Documents\My Pictures\Foredragsbilde\danse.jpg">
            <a:extLst>
              <a:ext uri="{FF2B5EF4-FFF2-40B4-BE49-F238E27FC236}">
                <a16:creationId xmlns:a16="http://schemas.microsoft.com/office/drawing/2014/main" id="{1BF76839-D593-4FD0-9695-6CAF00971F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1556792"/>
            <a:ext cx="1296144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16307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4016" y="5877272"/>
            <a:ext cx="8892480" cy="864096"/>
          </a:xfrm>
          <a:solidFill>
            <a:schemeClr val="tx1"/>
          </a:solidFill>
        </p:spPr>
        <p:txBody>
          <a:bodyPr/>
          <a:lstStyle/>
          <a:p>
            <a:endParaRPr lang="nb-NO" dirty="0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4005064"/>
            <a:ext cx="6192688" cy="4643936"/>
          </a:xfrm>
          <a:prstGeom prst="rect">
            <a:avLst/>
          </a:prstGeom>
        </p:spPr>
      </p:pic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395536" y="2656993"/>
            <a:ext cx="2664866" cy="2304976"/>
          </a:xfrm>
          <a:prstGeom prst="chevron">
            <a:avLst>
              <a:gd name="adj" fmla="val 28475"/>
            </a:avLst>
          </a:prstGeom>
          <a:solidFill>
            <a:schemeClr val="tx2">
              <a:lumMod val="20000"/>
              <a:lumOff val="80000"/>
              <a:alpha val="7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nb-NO" b="1" dirty="0"/>
              <a:t>Å behandle oss selv</a:t>
            </a:r>
          </a:p>
          <a:p>
            <a:pPr>
              <a:defRPr/>
            </a:pPr>
            <a:r>
              <a:rPr lang="nb-NO" b="1" dirty="0"/>
              <a:t>ordentlig</a:t>
            </a:r>
          </a:p>
        </p:txBody>
      </p:sp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5076056" y="2656993"/>
            <a:ext cx="2520652" cy="2304976"/>
          </a:xfrm>
          <a:prstGeom prst="chevron">
            <a:avLst>
              <a:gd name="adj" fmla="val 28475"/>
            </a:avLst>
          </a:prstGeom>
          <a:solidFill>
            <a:schemeClr val="tx2">
              <a:lumMod val="20000"/>
              <a:lumOff val="80000"/>
              <a:alpha val="7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nb-NO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AutoShape 3"/>
          <p:cNvSpPr>
            <a:spLocks noChangeArrowheads="1"/>
          </p:cNvSpPr>
          <p:nvPr/>
        </p:nvSpPr>
        <p:spPr bwMode="auto">
          <a:xfrm>
            <a:off x="2843808" y="2656993"/>
            <a:ext cx="2520652" cy="2304976"/>
          </a:xfrm>
          <a:prstGeom prst="chevron">
            <a:avLst>
              <a:gd name="adj" fmla="val 28475"/>
            </a:avLst>
          </a:prstGeom>
          <a:solidFill>
            <a:schemeClr val="tx2">
              <a:lumMod val="20000"/>
              <a:lumOff val="80000"/>
              <a:alpha val="7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nb-NO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539750" y="1485106"/>
            <a:ext cx="5976466" cy="504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>
              <a:defRPr/>
            </a:pPr>
            <a:r>
              <a:rPr lang="en-US" sz="2000" b="1" dirty="0" err="1">
                <a:cs typeface="Arial" charset="0"/>
              </a:rPr>
              <a:t>Hva</a:t>
            </a:r>
            <a:r>
              <a:rPr lang="en-US" sz="2000" b="1" dirty="0">
                <a:cs typeface="Arial" charset="0"/>
              </a:rPr>
              <a:t> </a:t>
            </a:r>
            <a:r>
              <a:rPr lang="en-US" sz="2000" b="1" dirty="0" err="1">
                <a:cs typeface="Arial" charset="0"/>
              </a:rPr>
              <a:t>er</a:t>
            </a:r>
            <a:r>
              <a:rPr lang="en-US" sz="2000" b="1" dirty="0">
                <a:cs typeface="Arial" charset="0"/>
              </a:rPr>
              <a:t> det </a:t>
            </a:r>
            <a:r>
              <a:rPr lang="en-US" sz="2000" b="1" dirty="0" err="1">
                <a:cs typeface="Arial" charset="0"/>
              </a:rPr>
              <a:t>egentlig</a:t>
            </a:r>
            <a:r>
              <a:rPr lang="en-US" sz="2000" b="1" dirty="0">
                <a:cs typeface="Arial" charset="0"/>
              </a:rPr>
              <a:t> det </a:t>
            </a:r>
            <a:r>
              <a:rPr lang="en-US" sz="2000" b="1" dirty="0" err="1">
                <a:cs typeface="Arial" charset="0"/>
              </a:rPr>
              <a:t>dreier</a:t>
            </a:r>
            <a:r>
              <a:rPr lang="en-US" sz="2000" b="1" dirty="0">
                <a:cs typeface="Arial" charset="0"/>
              </a:rPr>
              <a:t> seg om….?</a:t>
            </a:r>
            <a:endParaRPr lang="nb-NO" sz="2000" b="1" dirty="0">
              <a:cs typeface="Arial" charset="0"/>
            </a:endParaRPr>
          </a:p>
        </p:txBody>
      </p:sp>
      <p:sp>
        <p:nvSpPr>
          <p:cNvPr id="10" name="TekstSylinder 9"/>
          <p:cNvSpPr txBox="1"/>
          <p:nvPr/>
        </p:nvSpPr>
        <p:spPr>
          <a:xfrm>
            <a:off x="3503831" y="3358733"/>
            <a:ext cx="17324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/>
              <a:t>Skaper tillit og</a:t>
            </a:r>
          </a:p>
          <a:p>
            <a:r>
              <a:rPr lang="nb-NO" b="1" dirty="0"/>
              <a:t>psykisk trygghet</a:t>
            </a:r>
          </a:p>
        </p:txBody>
      </p:sp>
      <p:sp>
        <p:nvSpPr>
          <p:cNvPr id="11" name="TekstSylinder 10"/>
          <p:cNvSpPr txBox="1"/>
          <p:nvPr/>
        </p:nvSpPr>
        <p:spPr>
          <a:xfrm>
            <a:off x="5652120" y="3089762"/>
            <a:ext cx="18472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/>
              <a:t>Som fører til LIVSMESTRING og LIVSKVALITET </a:t>
            </a:r>
          </a:p>
        </p:txBody>
      </p:sp>
    </p:spTree>
    <p:extLst>
      <p:ext uri="{BB962C8B-B14F-4D97-AF65-F5344CB8AC3E}">
        <p14:creationId xmlns:p14="http://schemas.microsoft.com/office/powerpoint/2010/main" val="29494682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4016" y="5877272"/>
            <a:ext cx="8892480" cy="864096"/>
          </a:xfrm>
          <a:solidFill>
            <a:schemeClr val="tx1"/>
          </a:solidFill>
        </p:spPr>
        <p:txBody>
          <a:bodyPr/>
          <a:lstStyle/>
          <a:p>
            <a:r>
              <a:rPr lang="nb-NO" dirty="0" err="1"/>
              <a:t>ltitask</a:t>
            </a:r>
            <a:endParaRPr lang="nb-NO" dirty="0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4005064"/>
            <a:ext cx="6192688" cy="4643936"/>
          </a:xfrm>
          <a:prstGeom prst="rect">
            <a:avLst/>
          </a:prstGeom>
        </p:spPr>
      </p:pic>
      <p:sp>
        <p:nvSpPr>
          <p:cNvPr id="4" name="TekstSylinder 3"/>
          <p:cNvSpPr txBox="1"/>
          <p:nvPr/>
        </p:nvSpPr>
        <p:spPr>
          <a:xfrm>
            <a:off x="395536" y="908720"/>
            <a:ext cx="5616625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/>
              <a:t>Psykisk trygghet</a:t>
            </a:r>
          </a:p>
          <a:p>
            <a:pPr lvl="1"/>
            <a:endParaRPr lang="nb-NO" sz="2000" dirty="0"/>
          </a:p>
          <a:p>
            <a:pPr lvl="1"/>
            <a:r>
              <a:rPr lang="nb-NO" sz="2000" dirty="0"/>
              <a:t>At man føler tillit til og trygghet i forhold til</a:t>
            </a:r>
          </a:p>
          <a:p>
            <a:pPr lvl="1"/>
            <a:r>
              <a:rPr lang="nb-NO" sz="2000" dirty="0"/>
              <a:t>seg selv og menneskene man har rundt seg. </a:t>
            </a:r>
          </a:p>
          <a:p>
            <a:pPr lvl="1"/>
            <a:endParaRPr lang="nb-NO" sz="2000" dirty="0"/>
          </a:p>
          <a:p>
            <a:pPr lvl="1"/>
            <a:r>
              <a:rPr lang="nb-NO" sz="2000" dirty="0"/>
              <a:t>At alle er vennlige, positivt innstilte og at man formidler på alle måter at vi vil deg vel.</a:t>
            </a:r>
          </a:p>
          <a:p>
            <a:pPr lvl="1"/>
            <a:endParaRPr lang="nb-NO" sz="2000" dirty="0"/>
          </a:p>
          <a:p>
            <a:pPr lvl="1"/>
            <a:r>
              <a:rPr lang="nb-NO" sz="2000" dirty="0"/>
              <a:t>Og det er helt ok at du har egne meninger. Vi vil uansett lytte til deg, respektere deg og kommunisere med deg på en konstruktiv måte.</a:t>
            </a:r>
          </a:p>
          <a:p>
            <a:pPr lvl="1"/>
            <a:endParaRPr lang="nb-NO" sz="2000" dirty="0"/>
          </a:p>
          <a:p>
            <a:pPr lvl="1"/>
            <a:r>
              <a:rPr lang="nb-NO" sz="2000" dirty="0"/>
              <a:t>I en slik atmosfære senkes skuldrene og vi får tilgang til alle våre ressurser.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nb-NO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nb-NO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nb-NO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2000" dirty="0"/>
          </a:p>
        </p:txBody>
      </p:sp>
      <p:pic>
        <p:nvPicPr>
          <p:cNvPr id="9" name="Bild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340768"/>
            <a:ext cx="2592288" cy="309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210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4016" y="5877272"/>
            <a:ext cx="8892480" cy="864096"/>
          </a:xfrm>
          <a:solidFill>
            <a:schemeClr val="tx1"/>
          </a:solidFill>
        </p:spPr>
        <p:txBody>
          <a:bodyPr/>
          <a:lstStyle/>
          <a:p>
            <a:endParaRPr lang="nb-NO" dirty="0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4005064"/>
            <a:ext cx="6192688" cy="4643936"/>
          </a:xfrm>
          <a:prstGeom prst="rect">
            <a:avLst/>
          </a:prstGeom>
        </p:spPr>
      </p:pic>
      <p:sp>
        <p:nvSpPr>
          <p:cNvPr id="3" name="TekstSylinder 2"/>
          <p:cNvSpPr txBox="1"/>
          <p:nvPr/>
        </p:nvSpPr>
        <p:spPr>
          <a:xfrm>
            <a:off x="2339752" y="345486"/>
            <a:ext cx="5055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/>
              <a:t>Hvordan behandler vi mennesker ?</a:t>
            </a:r>
          </a:p>
        </p:txBody>
      </p:sp>
      <p:sp>
        <p:nvSpPr>
          <p:cNvPr id="5" name="TekstSylinder 4"/>
          <p:cNvSpPr txBox="1"/>
          <p:nvPr/>
        </p:nvSpPr>
        <p:spPr>
          <a:xfrm>
            <a:off x="1653487" y="1340768"/>
            <a:ext cx="8342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b="1" dirty="0"/>
              <a:t>Andre</a:t>
            </a:r>
          </a:p>
        </p:txBody>
      </p:sp>
      <p:sp>
        <p:nvSpPr>
          <p:cNvPr id="6" name="TekstSylinder 5"/>
          <p:cNvSpPr txBox="1"/>
          <p:nvPr/>
        </p:nvSpPr>
        <p:spPr>
          <a:xfrm>
            <a:off x="1207564" y="2276872"/>
            <a:ext cx="1596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Jeg vil deg vel !</a:t>
            </a:r>
          </a:p>
        </p:txBody>
      </p:sp>
      <p:sp>
        <p:nvSpPr>
          <p:cNvPr id="8" name="TekstSylinder 7"/>
          <p:cNvSpPr txBox="1"/>
          <p:nvPr/>
        </p:nvSpPr>
        <p:spPr>
          <a:xfrm>
            <a:off x="1389066" y="3429000"/>
            <a:ext cx="1224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/>
              <a:t>Rettferdig </a:t>
            </a:r>
          </a:p>
        </p:txBody>
      </p:sp>
      <p:sp>
        <p:nvSpPr>
          <p:cNvPr id="9" name="TekstSylinder 8"/>
          <p:cNvSpPr txBox="1"/>
          <p:nvPr/>
        </p:nvSpPr>
        <p:spPr>
          <a:xfrm>
            <a:off x="1583668" y="4613333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b="1" dirty="0"/>
              <a:t>TILLIT</a:t>
            </a:r>
          </a:p>
        </p:txBody>
      </p:sp>
      <p:sp>
        <p:nvSpPr>
          <p:cNvPr id="10" name="TekstSylinder 9"/>
          <p:cNvSpPr txBox="1"/>
          <p:nvPr/>
        </p:nvSpPr>
        <p:spPr>
          <a:xfrm>
            <a:off x="6185629" y="1340768"/>
            <a:ext cx="11352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b="1" dirty="0"/>
              <a:t>Meg selv</a:t>
            </a:r>
          </a:p>
        </p:txBody>
      </p:sp>
      <p:sp>
        <p:nvSpPr>
          <p:cNvPr id="11" name="TekstSylinder 10"/>
          <p:cNvSpPr txBox="1"/>
          <p:nvPr/>
        </p:nvSpPr>
        <p:spPr>
          <a:xfrm>
            <a:off x="6114964" y="2253118"/>
            <a:ext cx="1314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dirty="0"/>
              <a:t>Skjerp Deg !</a:t>
            </a:r>
          </a:p>
        </p:txBody>
      </p:sp>
      <p:sp>
        <p:nvSpPr>
          <p:cNvPr id="12" name="TekstSylinder 11"/>
          <p:cNvSpPr txBox="1"/>
          <p:nvPr/>
        </p:nvSpPr>
        <p:spPr>
          <a:xfrm>
            <a:off x="6300192" y="3476837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Urettferdig</a:t>
            </a:r>
          </a:p>
        </p:txBody>
      </p:sp>
      <p:sp>
        <p:nvSpPr>
          <p:cNvPr id="13" name="TekstSylinder 12"/>
          <p:cNvSpPr txBox="1"/>
          <p:nvPr/>
        </p:nvSpPr>
        <p:spPr>
          <a:xfrm>
            <a:off x="6300191" y="4596006"/>
            <a:ext cx="1224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/>
              <a:t>MISTILLIT</a:t>
            </a:r>
          </a:p>
        </p:txBody>
      </p:sp>
      <p:sp>
        <p:nvSpPr>
          <p:cNvPr id="14" name="Pil ned 13"/>
          <p:cNvSpPr/>
          <p:nvPr/>
        </p:nvSpPr>
        <p:spPr>
          <a:xfrm>
            <a:off x="1758369" y="2862228"/>
            <a:ext cx="360040" cy="422756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Pil ned 14"/>
          <p:cNvSpPr/>
          <p:nvPr/>
        </p:nvSpPr>
        <p:spPr>
          <a:xfrm>
            <a:off x="1758369" y="1791491"/>
            <a:ext cx="360040" cy="422756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Pil ned 15"/>
          <p:cNvSpPr/>
          <p:nvPr/>
        </p:nvSpPr>
        <p:spPr>
          <a:xfrm>
            <a:off x="6592340" y="4014356"/>
            <a:ext cx="360040" cy="422756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Pil ned 16"/>
          <p:cNvSpPr/>
          <p:nvPr/>
        </p:nvSpPr>
        <p:spPr>
          <a:xfrm>
            <a:off x="6592340" y="2910065"/>
            <a:ext cx="360040" cy="422756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8" name="Pil ned 17"/>
          <p:cNvSpPr/>
          <p:nvPr/>
        </p:nvSpPr>
        <p:spPr>
          <a:xfrm>
            <a:off x="6592340" y="1791491"/>
            <a:ext cx="360040" cy="422756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9" name="Pil ned 18"/>
          <p:cNvSpPr/>
          <p:nvPr/>
        </p:nvSpPr>
        <p:spPr>
          <a:xfrm>
            <a:off x="1758369" y="4005064"/>
            <a:ext cx="360040" cy="422756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36302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4016" y="5877272"/>
            <a:ext cx="8892480" cy="864096"/>
          </a:xfrm>
          <a:solidFill>
            <a:schemeClr val="tx1"/>
          </a:solidFill>
        </p:spPr>
        <p:txBody>
          <a:bodyPr/>
          <a:lstStyle/>
          <a:p>
            <a:endParaRPr lang="nb-NO" dirty="0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4005064"/>
            <a:ext cx="6192688" cy="4643936"/>
          </a:xfrm>
          <a:prstGeom prst="rect">
            <a:avLst/>
          </a:prstGeom>
        </p:spPr>
      </p:pic>
      <p:sp>
        <p:nvSpPr>
          <p:cNvPr id="3" name="TekstSylinder 2"/>
          <p:cNvSpPr txBox="1"/>
          <p:nvPr/>
        </p:nvSpPr>
        <p:spPr>
          <a:xfrm>
            <a:off x="1043608" y="706297"/>
            <a:ext cx="45368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200" b="1" dirty="0"/>
              <a:t>«Personlig omsorgssvikt»</a:t>
            </a:r>
            <a:r>
              <a:rPr lang="nb-NO" sz="2000" b="1" dirty="0"/>
              <a:t>:</a:t>
            </a:r>
          </a:p>
        </p:txBody>
      </p:sp>
      <p:sp>
        <p:nvSpPr>
          <p:cNvPr id="4" name="TekstSylinder 3"/>
          <p:cNvSpPr txBox="1"/>
          <p:nvPr/>
        </p:nvSpPr>
        <p:spPr>
          <a:xfrm>
            <a:off x="683568" y="1772816"/>
            <a:ext cx="561147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* Å være negativ, streng, kritisk og snakke seg selv ned.</a:t>
            </a:r>
          </a:p>
          <a:p>
            <a:endParaRPr lang="nb-NO" dirty="0"/>
          </a:p>
          <a:p>
            <a:r>
              <a:rPr lang="nb-NO" dirty="0"/>
              <a:t>* Å behandle oss selv urettferdig og dårligere enn vi behandler andre.</a:t>
            </a:r>
          </a:p>
          <a:p>
            <a:endParaRPr lang="nb-NO" dirty="0"/>
          </a:p>
          <a:p>
            <a:r>
              <a:rPr lang="nb-NO" dirty="0"/>
              <a:t>*Å avvise og være negativ til å ta i mot ros og</a:t>
            </a:r>
          </a:p>
          <a:p>
            <a:r>
              <a:rPr lang="nb-NO" dirty="0"/>
              <a:t> anerkjennelse fra omgivelsene.</a:t>
            </a:r>
          </a:p>
          <a:p>
            <a:endParaRPr lang="nb-NO" dirty="0"/>
          </a:p>
          <a:p>
            <a:r>
              <a:rPr lang="nb-NO" dirty="0"/>
              <a:t>*Å praktisere negativ psykologi overfor seg selv, </a:t>
            </a:r>
          </a:p>
          <a:p>
            <a:r>
              <a:rPr lang="nb-NO" dirty="0"/>
              <a:t>der man fokuserer på det man mangler og det man </a:t>
            </a:r>
          </a:p>
          <a:p>
            <a:r>
              <a:rPr lang="nb-NO" dirty="0"/>
              <a:t>ikke får til, i stedet for det man er, det man har og det man mestrer.</a:t>
            </a:r>
          </a:p>
          <a:p>
            <a:endParaRPr lang="nb-NO" dirty="0"/>
          </a:p>
          <a:p>
            <a:endParaRPr lang="nb-NO" dirty="0"/>
          </a:p>
        </p:txBody>
      </p:sp>
      <p:pic>
        <p:nvPicPr>
          <p:cNvPr id="9" name="Bilde 8" descr="Et bilde som inneholder tegning, klokke&#10;&#10;Automatisk generert beskrivelse">
            <a:extLst>
              <a:ext uri="{FF2B5EF4-FFF2-40B4-BE49-F238E27FC236}">
                <a16:creationId xmlns:a16="http://schemas.microsoft.com/office/drawing/2014/main" id="{560805F3-84A5-4F11-90DC-5E8F003500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1291072"/>
            <a:ext cx="2304256" cy="3485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975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4016" y="5877272"/>
            <a:ext cx="8892480" cy="864096"/>
          </a:xfrm>
          <a:solidFill>
            <a:schemeClr val="tx1"/>
          </a:solidFill>
        </p:spPr>
        <p:txBody>
          <a:bodyPr/>
          <a:lstStyle/>
          <a:p>
            <a:endParaRPr lang="nb-NO" dirty="0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4005064"/>
            <a:ext cx="6192688" cy="4643936"/>
          </a:xfrm>
          <a:prstGeom prst="rect">
            <a:avLst/>
          </a:prstGeom>
        </p:spPr>
      </p:pic>
      <p:sp>
        <p:nvSpPr>
          <p:cNvPr id="4" name="TekstSylinder 3"/>
          <p:cNvSpPr txBox="1"/>
          <p:nvPr/>
        </p:nvSpPr>
        <p:spPr>
          <a:xfrm>
            <a:off x="1284903" y="630507"/>
            <a:ext cx="21998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b="1" dirty="0"/>
              <a:t>Ditt potensiale ……</a:t>
            </a:r>
          </a:p>
        </p:txBody>
      </p:sp>
      <p:sp>
        <p:nvSpPr>
          <p:cNvPr id="5" name="Ellipse 4"/>
          <p:cNvSpPr/>
          <p:nvPr/>
        </p:nvSpPr>
        <p:spPr>
          <a:xfrm>
            <a:off x="1662361" y="1700808"/>
            <a:ext cx="2621607" cy="2592288"/>
          </a:xfrm>
          <a:prstGeom prst="ellipse">
            <a:avLst/>
          </a:prstGeom>
          <a:solidFill>
            <a:srgbClr val="FFC000">
              <a:alpha val="6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3741" y="2601367"/>
            <a:ext cx="1512168" cy="1631276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6" name="Ellipse 5"/>
          <p:cNvSpPr/>
          <p:nvPr/>
        </p:nvSpPr>
        <p:spPr>
          <a:xfrm>
            <a:off x="2466682" y="2420888"/>
            <a:ext cx="144016" cy="14558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450" y="3343275"/>
            <a:ext cx="1651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825" y="3429000"/>
            <a:ext cx="1651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920" y="2420888"/>
            <a:ext cx="1651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Bue 8"/>
          <p:cNvSpPr/>
          <p:nvPr/>
        </p:nvSpPr>
        <p:spPr>
          <a:xfrm rot="8970641">
            <a:off x="4314961" y="3057526"/>
            <a:ext cx="914400" cy="914400"/>
          </a:xfrm>
          <a:prstGeom prst="arc">
            <a:avLst/>
          </a:prstGeom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3651">
            <a:off x="2398306" y="3303057"/>
            <a:ext cx="920710" cy="251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77909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4016" y="5877272"/>
            <a:ext cx="8892480" cy="864096"/>
          </a:xfrm>
          <a:solidFill>
            <a:schemeClr val="tx1"/>
          </a:solidFill>
        </p:spPr>
        <p:txBody>
          <a:bodyPr/>
          <a:lstStyle/>
          <a:p>
            <a:endParaRPr lang="nb-NO" dirty="0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4005064"/>
            <a:ext cx="6192688" cy="4643936"/>
          </a:xfrm>
          <a:prstGeom prst="rect">
            <a:avLst/>
          </a:prstGeom>
        </p:spPr>
      </p:pic>
      <p:sp>
        <p:nvSpPr>
          <p:cNvPr id="3" name="TekstSylinder 2"/>
          <p:cNvSpPr txBox="1"/>
          <p:nvPr/>
        </p:nvSpPr>
        <p:spPr>
          <a:xfrm>
            <a:off x="456595" y="585486"/>
            <a:ext cx="85446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200" b="1" dirty="0"/>
              <a:t>Vi må etablere et «mottakssenter» for positivitet</a:t>
            </a:r>
            <a:r>
              <a:rPr lang="nb-NO" sz="2000" b="1" dirty="0"/>
              <a:t>:</a:t>
            </a:r>
          </a:p>
        </p:txBody>
      </p:sp>
      <p:sp>
        <p:nvSpPr>
          <p:cNvPr id="4" name="TekstSylinder 3"/>
          <p:cNvSpPr txBox="1"/>
          <p:nvPr/>
        </p:nvSpPr>
        <p:spPr>
          <a:xfrm>
            <a:off x="611560" y="1484784"/>
            <a:ext cx="568348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* Det hjelper lite å være et godt menneske som gjør gode gjerninger, dersom vi ikke er mottakelige for ros, anerkjennelse, mestring og positiv respons, forankrer dette og bygger opp vår «emosjonelle bankkonto».</a:t>
            </a:r>
          </a:p>
          <a:p>
            <a:endParaRPr lang="nb-NO" dirty="0"/>
          </a:p>
          <a:p>
            <a:r>
              <a:rPr lang="nb-NO" dirty="0"/>
              <a:t>* Det er krevende og utfordrende å være menneske i 2020 og de «følelsesmessige kostnader og utgifter» er store.</a:t>
            </a:r>
          </a:p>
          <a:p>
            <a:endParaRPr lang="nb-NO" dirty="0"/>
          </a:p>
          <a:p>
            <a:r>
              <a:rPr lang="nb-NO" dirty="0"/>
              <a:t>* Om vi ikke setter mer inn på den følelsesmessige bankkontoen enn vi tar ut, vil den følelsesmessige likviditeten bli vanskelig, og vi kan gå konkurs.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i="1" dirty="0"/>
              <a:t>Fritt fra Solstråleboken side 173</a:t>
            </a:r>
          </a:p>
          <a:p>
            <a:endParaRPr lang="nb-NO" dirty="0"/>
          </a:p>
          <a:p>
            <a:endParaRPr lang="nb-NO" dirty="0"/>
          </a:p>
        </p:txBody>
      </p:sp>
      <p:pic>
        <p:nvPicPr>
          <p:cNvPr id="8" name="Bilde 7" descr="Et bilde som inneholder klokke&#10;&#10;Automatisk generert beskrivelse">
            <a:extLst>
              <a:ext uri="{FF2B5EF4-FFF2-40B4-BE49-F238E27FC236}">
                <a16:creationId xmlns:a16="http://schemas.microsoft.com/office/drawing/2014/main" id="{8F53B950-FA77-4099-9677-30C2C09B41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1484784"/>
            <a:ext cx="1944216" cy="3292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540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4016" y="5877272"/>
            <a:ext cx="8892480" cy="864096"/>
          </a:xfrm>
          <a:solidFill>
            <a:schemeClr val="tx1"/>
          </a:solidFill>
        </p:spPr>
        <p:txBody>
          <a:bodyPr/>
          <a:lstStyle/>
          <a:p>
            <a:endParaRPr lang="nb-NO" dirty="0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4005064"/>
            <a:ext cx="6192688" cy="4643936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44824"/>
            <a:ext cx="2081743" cy="3235063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A73E22BA-F02E-4F6F-B468-F1705368ABCE}"/>
              </a:ext>
            </a:extLst>
          </p:cNvPr>
          <p:cNvSpPr/>
          <p:nvPr/>
        </p:nvSpPr>
        <p:spPr>
          <a:xfrm>
            <a:off x="2843808" y="2420888"/>
            <a:ext cx="59766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2400" dirty="0"/>
              <a:t>«Det verste som kan skje et menneske, </a:t>
            </a:r>
            <a:br>
              <a:rPr lang="nb-NO" sz="2400" dirty="0"/>
            </a:br>
            <a:r>
              <a:rPr lang="nb-NO" sz="2400" dirty="0"/>
              <a:t>er at man ikke liker seg selv»</a:t>
            </a:r>
          </a:p>
          <a:p>
            <a:endParaRPr lang="nb-NO" sz="2400" dirty="0"/>
          </a:p>
          <a:p>
            <a:r>
              <a:rPr lang="nb-NO" sz="2400" dirty="0"/>
              <a:t>                              </a:t>
            </a:r>
            <a:r>
              <a:rPr lang="nb-NO" dirty="0"/>
              <a:t>Kay </a:t>
            </a:r>
            <a:r>
              <a:rPr lang="nb-NO" dirty="0" err="1"/>
              <a:t>Pollack</a:t>
            </a:r>
            <a:r>
              <a:rPr lang="nb-NO" dirty="0"/>
              <a:t> - filmregissør</a:t>
            </a: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8256056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4016" y="5877272"/>
            <a:ext cx="8892480" cy="864096"/>
          </a:xfrm>
          <a:solidFill>
            <a:schemeClr val="tx1"/>
          </a:solidFill>
        </p:spPr>
        <p:txBody>
          <a:bodyPr/>
          <a:lstStyle/>
          <a:p>
            <a:endParaRPr lang="nb-NO" dirty="0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4005064"/>
            <a:ext cx="6192688" cy="4643936"/>
          </a:xfrm>
          <a:prstGeom prst="rect">
            <a:avLst/>
          </a:prstGeom>
        </p:spPr>
      </p:pic>
      <p:sp>
        <p:nvSpPr>
          <p:cNvPr id="3" name="Smilefjes 2"/>
          <p:cNvSpPr/>
          <p:nvPr/>
        </p:nvSpPr>
        <p:spPr>
          <a:xfrm>
            <a:off x="2606262" y="764704"/>
            <a:ext cx="914400" cy="914400"/>
          </a:xfrm>
          <a:prstGeom prst="smileyFace">
            <a:avLst/>
          </a:prstGeom>
          <a:solidFill>
            <a:srgbClr val="FFCC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Smilefjes 4"/>
          <p:cNvSpPr/>
          <p:nvPr/>
        </p:nvSpPr>
        <p:spPr>
          <a:xfrm>
            <a:off x="5940152" y="4005064"/>
            <a:ext cx="914400" cy="914400"/>
          </a:xfrm>
          <a:prstGeom prst="smileyFace">
            <a:avLst/>
          </a:prstGeom>
          <a:solidFill>
            <a:srgbClr val="FFCC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22" name="Rett pil 21"/>
          <p:cNvCxnSpPr/>
          <p:nvPr/>
        </p:nvCxnSpPr>
        <p:spPr>
          <a:xfrm>
            <a:off x="3063462" y="2060848"/>
            <a:ext cx="0" cy="144016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ett pil 25"/>
          <p:cNvCxnSpPr/>
          <p:nvPr/>
        </p:nvCxnSpPr>
        <p:spPr>
          <a:xfrm>
            <a:off x="6300192" y="2060848"/>
            <a:ext cx="0" cy="144016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Ellipse 27"/>
          <p:cNvSpPr/>
          <p:nvPr/>
        </p:nvSpPr>
        <p:spPr>
          <a:xfrm>
            <a:off x="2199366" y="4025915"/>
            <a:ext cx="1728192" cy="766936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9" name="Ellipse 28"/>
          <p:cNvSpPr/>
          <p:nvPr/>
        </p:nvSpPr>
        <p:spPr>
          <a:xfrm>
            <a:off x="5436096" y="912168"/>
            <a:ext cx="1728192" cy="766936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0" name="TekstSylinder 29"/>
          <p:cNvSpPr txBox="1"/>
          <p:nvPr/>
        </p:nvSpPr>
        <p:spPr>
          <a:xfrm>
            <a:off x="6922876" y="4277598"/>
            <a:ext cx="6383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/>
              <a:t>meg</a:t>
            </a:r>
          </a:p>
        </p:txBody>
      </p:sp>
      <p:sp>
        <p:nvSpPr>
          <p:cNvPr id="31" name="TekstSylinder 30"/>
          <p:cNvSpPr txBox="1"/>
          <p:nvPr/>
        </p:nvSpPr>
        <p:spPr>
          <a:xfrm>
            <a:off x="1985963" y="1021849"/>
            <a:ext cx="5148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/>
              <a:t>Jeg</a:t>
            </a:r>
          </a:p>
        </p:txBody>
      </p:sp>
      <p:sp>
        <p:nvSpPr>
          <p:cNvPr id="32" name="TekstSylinder 31"/>
          <p:cNvSpPr txBox="1"/>
          <p:nvPr/>
        </p:nvSpPr>
        <p:spPr>
          <a:xfrm>
            <a:off x="2424505" y="4224717"/>
            <a:ext cx="13837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/>
              <a:t>situasjonen</a:t>
            </a:r>
          </a:p>
        </p:txBody>
      </p:sp>
      <p:sp>
        <p:nvSpPr>
          <p:cNvPr id="33" name="TekstSylinder 32"/>
          <p:cNvSpPr txBox="1"/>
          <p:nvPr/>
        </p:nvSpPr>
        <p:spPr>
          <a:xfrm>
            <a:off x="5661235" y="1105344"/>
            <a:ext cx="14013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/>
              <a:t>Situasjonen</a:t>
            </a:r>
          </a:p>
        </p:txBody>
      </p:sp>
      <p:sp>
        <p:nvSpPr>
          <p:cNvPr id="34" name="TekstSylinder 33"/>
          <p:cNvSpPr txBox="1"/>
          <p:nvPr/>
        </p:nvSpPr>
        <p:spPr>
          <a:xfrm>
            <a:off x="2243406" y="2610544"/>
            <a:ext cx="7891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/>
              <a:t>styrer</a:t>
            </a:r>
          </a:p>
        </p:txBody>
      </p:sp>
      <p:sp>
        <p:nvSpPr>
          <p:cNvPr id="35" name="TekstSylinder 34"/>
          <p:cNvSpPr txBox="1"/>
          <p:nvPr/>
        </p:nvSpPr>
        <p:spPr>
          <a:xfrm>
            <a:off x="6397352" y="2596262"/>
            <a:ext cx="7891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/>
              <a:t>styrer</a:t>
            </a:r>
          </a:p>
        </p:txBody>
      </p:sp>
    </p:spTree>
    <p:extLst>
      <p:ext uri="{BB962C8B-B14F-4D97-AF65-F5344CB8AC3E}">
        <p14:creationId xmlns:p14="http://schemas.microsoft.com/office/powerpoint/2010/main" val="4703540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4016" y="5877272"/>
            <a:ext cx="8892480" cy="864096"/>
          </a:xfrm>
          <a:solidFill>
            <a:schemeClr val="tx1"/>
          </a:solidFill>
        </p:spPr>
        <p:txBody>
          <a:bodyPr/>
          <a:lstStyle/>
          <a:p>
            <a:endParaRPr lang="nb-NO" dirty="0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4005064"/>
            <a:ext cx="6192688" cy="4643936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5398">
            <a:off x="4499992" y="2367252"/>
            <a:ext cx="1908087" cy="1892186"/>
          </a:xfrm>
          <a:prstGeom prst="rect">
            <a:avLst/>
          </a:prstGeom>
        </p:spPr>
      </p:pic>
      <p:sp>
        <p:nvSpPr>
          <p:cNvPr id="4" name="TekstSylinder 3"/>
          <p:cNvSpPr txBox="1"/>
          <p:nvPr/>
        </p:nvSpPr>
        <p:spPr>
          <a:xfrm>
            <a:off x="819728" y="1421290"/>
            <a:ext cx="63138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/>
              <a:t>Kunnskap, Kompetanse, erfaringer og intellektuelle ferdigheter</a:t>
            </a:r>
          </a:p>
          <a:p>
            <a:r>
              <a:rPr lang="nb-NO" b="1" dirty="0"/>
              <a:t> </a:t>
            </a:r>
            <a:r>
              <a:rPr lang="nb-NO" dirty="0"/>
              <a:t>utgjør </a:t>
            </a:r>
            <a:r>
              <a:rPr lang="nb-NO" b="1" dirty="0"/>
              <a:t>karosseriet </a:t>
            </a:r>
            <a:r>
              <a:rPr lang="nb-NO" dirty="0"/>
              <a:t>i det fartøyet som skal føre oss inn i framtiden.</a:t>
            </a:r>
          </a:p>
          <a:p>
            <a:endParaRPr lang="nb-NO" dirty="0"/>
          </a:p>
        </p:txBody>
      </p:sp>
      <p:sp>
        <p:nvSpPr>
          <p:cNvPr id="6" name="TekstSylinder 5"/>
          <p:cNvSpPr txBox="1"/>
          <p:nvPr/>
        </p:nvSpPr>
        <p:spPr>
          <a:xfrm>
            <a:off x="819728" y="2456503"/>
            <a:ext cx="27380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/>
              <a:t>Selvbildet </a:t>
            </a:r>
            <a:r>
              <a:rPr lang="nb-NO" dirty="0"/>
              <a:t>vårt er </a:t>
            </a:r>
            <a:r>
              <a:rPr lang="nb-NO" b="1" dirty="0"/>
              <a:t>motoren</a:t>
            </a:r>
            <a:r>
              <a:rPr lang="nb-NO" dirty="0"/>
              <a:t>.</a:t>
            </a:r>
          </a:p>
          <a:p>
            <a:endParaRPr lang="nb-NO" dirty="0"/>
          </a:p>
        </p:txBody>
      </p:sp>
      <p:sp>
        <p:nvSpPr>
          <p:cNvPr id="8" name="TekstSylinder 7"/>
          <p:cNvSpPr txBox="1"/>
          <p:nvPr/>
        </p:nvSpPr>
        <p:spPr>
          <a:xfrm>
            <a:off x="819728" y="3214717"/>
            <a:ext cx="25473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/>
              <a:t>Motivasjon </a:t>
            </a:r>
            <a:r>
              <a:rPr lang="nb-NO" dirty="0"/>
              <a:t>er</a:t>
            </a:r>
            <a:r>
              <a:rPr lang="nb-NO" b="1" dirty="0"/>
              <a:t> bensinen</a:t>
            </a:r>
            <a:r>
              <a:rPr lang="nb-NO" dirty="0"/>
              <a:t>. 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76743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4016" y="5877272"/>
            <a:ext cx="8892480" cy="864096"/>
          </a:xfrm>
          <a:solidFill>
            <a:schemeClr val="tx1"/>
          </a:solidFill>
        </p:spPr>
        <p:txBody>
          <a:bodyPr/>
          <a:lstStyle/>
          <a:p>
            <a:endParaRPr lang="nb-NO" dirty="0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4005064"/>
            <a:ext cx="6192688" cy="4643936"/>
          </a:xfrm>
          <a:prstGeom prst="rect">
            <a:avLst/>
          </a:prstGeom>
        </p:spPr>
      </p:pic>
      <p:sp>
        <p:nvSpPr>
          <p:cNvPr id="3" name="TekstSylinder 2"/>
          <p:cNvSpPr txBox="1"/>
          <p:nvPr/>
        </p:nvSpPr>
        <p:spPr>
          <a:xfrm>
            <a:off x="2862954" y="380156"/>
            <a:ext cx="22981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b="1" dirty="0"/>
              <a:t>Veien til motivasjon</a:t>
            </a:r>
          </a:p>
        </p:txBody>
      </p:sp>
      <p:sp>
        <p:nvSpPr>
          <p:cNvPr id="4" name="TekstSylinder 3"/>
          <p:cNvSpPr txBox="1"/>
          <p:nvPr/>
        </p:nvSpPr>
        <p:spPr>
          <a:xfrm>
            <a:off x="5076055" y="2343943"/>
            <a:ext cx="21840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b="1" dirty="0">
                <a:solidFill>
                  <a:srgbClr val="FF0000"/>
                </a:solidFill>
              </a:rPr>
              <a:t>MOTIVASJON</a:t>
            </a:r>
          </a:p>
        </p:txBody>
      </p:sp>
      <p:sp>
        <p:nvSpPr>
          <p:cNvPr id="5" name="Pil ned 4"/>
          <p:cNvSpPr/>
          <p:nvPr/>
        </p:nvSpPr>
        <p:spPr>
          <a:xfrm rot="16200000">
            <a:off x="4187954" y="2220369"/>
            <a:ext cx="242316" cy="770368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TekstSylinder 5"/>
          <p:cNvSpPr txBox="1"/>
          <p:nvPr/>
        </p:nvSpPr>
        <p:spPr>
          <a:xfrm>
            <a:off x="1454971" y="4869160"/>
            <a:ext cx="764633" cy="40011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nb-NO" sz="2000" b="1" dirty="0"/>
              <a:t>KRAV</a:t>
            </a:r>
          </a:p>
        </p:txBody>
      </p:sp>
      <p:sp>
        <p:nvSpPr>
          <p:cNvPr id="8" name="TekstSylinder 7"/>
          <p:cNvSpPr txBox="1"/>
          <p:nvPr/>
        </p:nvSpPr>
        <p:spPr>
          <a:xfrm>
            <a:off x="832469" y="1372126"/>
            <a:ext cx="2337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Aksept / anerkjennelse</a:t>
            </a:r>
          </a:p>
        </p:txBody>
      </p:sp>
      <p:sp>
        <p:nvSpPr>
          <p:cNvPr id="9" name="TekstSylinder 8"/>
          <p:cNvSpPr txBox="1"/>
          <p:nvPr/>
        </p:nvSpPr>
        <p:spPr>
          <a:xfrm>
            <a:off x="1454971" y="2542046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Tillit</a:t>
            </a:r>
          </a:p>
        </p:txBody>
      </p:sp>
      <p:sp>
        <p:nvSpPr>
          <p:cNvPr id="10" name="TekstSylinder 9"/>
          <p:cNvSpPr txBox="1"/>
          <p:nvPr/>
        </p:nvSpPr>
        <p:spPr>
          <a:xfrm>
            <a:off x="1259632" y="3645024"/>
            <a:ext cx="998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Trygghet</a:t>
            </a:r>
          </a:p>
        </p:txBody>
      </p:sp>
      <p:cxnSp>
        <p:nvCxnSpPr>
          <p:cNvPr id="12" name="Rett pil 11"/>
          <p:cNvCxnSpPr/>
          <p:nvPr/>
        </p:nvCxnSpPr>
        <p:spPr>
          <a:xfrm>
            <a:off x="1732510" y="1988840"/>
            <a:ext cx="0" cy="495555"/>
          </a:xfrm>
          <a:prstGeom prst="straightConnector1">
            <a:avLst/>
          </a:prstGeom>
          <a:ln w="1905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054" y="4149080"/>
            <a:ext cx="188913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055" y="3000499"/>
            <a:ext cx="188913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6372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4016" y="5877272"/>
            <a:ext cx="8892480" cy="864096"/>
          </a:xfrm>
          <a:solidFill>
            <a:schemeClr val="tx1"/>
          </a:solidFill>
        </p:spPr>
        <p:txBody>
          <a:bodyPr/>
          <a:lstStyle/>
          <a:p>
            <a:endParaRPr lang="nb-NO" dirty="0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4005064"/>
            <a:ext cx="6192688" cy="4643936"/>
          </a:xfrm>
          <a:prstGeom prst="rect">
            <a:avLst/>
          </a:prstGeom>
        </p:spPr>
      </p:pic>
      <p:sp>
        <p:nvSpPr>
          <p:cNvPr id="3" name="TekstSylinder 2"/>
          <p:cNvSpPr txBox="1"/>
          <p:nvPr/>
        </p:nvSpPr>
        <p:spPr>
          <a:xfrm>
            <a:off x="251521" y="1195902"/>
            <a:ext cx="57606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/>
              <a:t>Barn og voksne utvikler seg og lærer etter to hovedprinsipper…</a:t>
            </a:r>
            <a:endParaRPr lang="nb-NO" sz="2000" dirty="0"/>
          </a:p>
        </p:txBody>
      </p:sp>
      <p:sp>
        <p:nvSpPr>
          <p:cNvPr id="4" name="TekstSylinder 3"/>
          <p:cNvSpPr txBox="1"/>
          <p:nvPr/>
        </p:nvSpPr>
        <p:spPr>
          <a:xfrm>
            <a:off x="1079530" y="2708919"/>
            <a:ext cx="2628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1. Prøving og feiling</a:t>
            </a:r>
          </a:p>
        </p:txBody>
      </p:sp>
      <p:sp>
        <p:nvSpPr>
          <p:cNvPr id="5" name="TekstSylinder 4"/>
          <p:cNvSpPr txBox="1"/>
          <p:nvPr/>
        </p:nvSpPr>
        <p:spPr>
          <a:xfrm flipH="1">
            <a:off x="1079530" y="3656628"/>
            <a:ext cx="5508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2. Modellæring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CBA2505E-46A3-4240-B283-923550877B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681063"/>
            <a:ext cx="2448272" cy="2689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743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4016" y="5877272"/>
            <a:ext cx="8892480" cy="864096"/>
          </a:xfrm>
          <a:solidFill>
            <a:schemeClr val="tx1"/>
          </a:solidFill>
        </p:spPr>
        <p:txBody>
          <a:bodyPr/>
          <a:lstStyle/>
          <a:p>
            <a:endParaRPr lang="nb-NO" dirty="0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912" y="4041648"/>
            <a:ext cx="6192688" cy="4643936"/>
          </a:xfrm>
          <a:prstGeom prst="rect">
            <a:avLst/>
          </a:prstGeom>
        </p:spPr>
      </p:pic>
      <p:cxnSp>
        <p:nvCxnSpPr>
          <p:cNvPr id="4" name="Rett pilkobling 3"/>
          <p:cNvCxnSpPr/>
          <p:nvPr/>
        </p:nvCxnSpPr>
        <p:spPr>
          <a:xfrm flipH="1" flipV="1">
            <a:off x="1691680" y="908720"/>
            <a:ext cx="36004" cy="4176464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tt pilkobling 8"/>
          <p:cNvCxnSpPr/>
          <p:nvPr/>
        </p:nvCxnSpPr>
        <p:spPr>
          <a:xfrm>
            <a:off x="1709936" y="5085184"/>
            <a:ext cx="5976664" cy="0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kstSylinder 12"/>
          <p:cNvSpPr txBox="1"/>
          <p:nvPr/>
        </p:nvSpPr>
        <p:spPr>
          <a:xfrm>
            <a:off x="357294" y="1196752"/>
            <a:ext cx="1352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Utfordringer</a:t>
            </a:r>
          </a:p>
        </p:txBody>
      </p:sp>
      <p:sp>
        <p:nvSpPr>
          <p:cNvPr id="14" name="TekstSylinder 13"/>
          <p:cNvSpPr txBox="1"/>
          <p:nvPr/>
        </p:nvSpPr>
        <p:spPr>
          <a:xfrm>
            <a:off x="6660232" y="5229200"/>
            <a:ext cx="1269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Ferdigheter</a:t>
            </a:r>
          </a:p>
        </p:txBody>
      </p:sp>
      <p:sp>
        <p:nvSpPr>
          <p:cNvPr id="15" name="Stjerne: 5 tagger 14"/>
          <p:cNvSpPr/>
          <p:nvPr/>
        </p:nvSpPr>
        <p:spPr>
          <a:xfrm>
            <a:off x="2743143" y="2708920"/>
            <a:ext cx="1800200" cy="1800201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TekstSylinder 15"/>
          <p:cNvSpPr txBox="1"/>
          <p:nvPr/>
        </p:nvSpPr>
        <p:spPr>
          <a:xfrm rot="10800000" flipH="1" flipV="1">
            <a:off x="3295385" y="3367736"/>
            <a:ext cx="7023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/>
              <a:t>God </a:t>
            </a:r>
          </a:p>
          <a:p>
            <a:r>
              <a:rPr lang="nb-NO" sz="2000" dirty="0"/>
              <a:t>nok</a:t>
            </a:r>
          </a:p>
        </p:txBody>
      </p:sp>
      <p:sp>
        <p:nvSpPr>
          <p:cNvPr id="17" name="TekstSylinder 16"/>
          <p:cNvSpPr txBox="1"/>
          <p:nvPr/>
        </p:nvSpPr>
        <p:spPr>
          <a:xfrm>
            <a:off x="4256884" y="2076668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>
                <a:solidFill>
                  <a:schemeClr val="accent6">
                    <a:lumMod val="75000"/>
                  </a:schemeClr>
                </a:solidFill>
              </a:rPr>
              <a:t>Komfortsone</a:t>
            </a:r>
          </a:p>
        </p:txBody>
      </p:sp>
      <p:cxnSp>
        <p:nvCxnSpPr>
          <p:cNvPr id="19" name="Rett linje 18"/>
          <p:cNvCxnSpPr/>
          <p:nvPr/>
        </p:nvCxnSpPr>
        <p:spPr>
          <a:xfrm flipV="1">
            <a:off x="1712268" y="432103"/>
            <a:ext cx="2448272" cy="2078070"/>
          </a:xfrm>
          <a:prstGeom prst="line">
            <a:avLst/>
          </a:prstGeom>
          <a:ln w="2857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0" name="Rett linje 19"/>
          <p:cNvCxnSpPr/>
          <p:nvPr/>
        </p:nvCxnSpPr>
        <p:spPr>
          <a:xfrm flipV="1">
            <a:off x="5913276" y="2996952"/>
            <a:ext cx="2448272" cy="2078070"/>
          </a:xfrm>
          <a:prstGeom prst="line">
            <a:avLst/>
          </a:prstGeom>
          <a:ln w="2857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0320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4016" y="5877272"/>
            <a:ext cx="8892480" cy="864096"/>
          </a:xfrm>
          <a:solidFill>
            <a:schemeClr val="tx1"/>
          </a:solidFill>
        </p:spPr>
        <p:txBody>
          <a:bodyPr/>
          <a:lstStyle/>
          <a:p>
            <a:endParaRPr lang="nb-NO" dirty="0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4005064"/>
            <a:ext cx="6192688" cy="4643936"/>
          </a:xfrm>
          <a:prstGeom prst="rect">
            <a:avLst/>
          </a:prstGeom>
        </p:spPr>
      </p:pic>
      <p:sp>
        <p:nvSpPr>
          <p:cNvPr id="3" name="TekstSylinder 2"/>
          <p:cNvSpPr txBox="1"/>
          <p:nvPr/>
        </p:nvSpPr>
        <p:spPr>
          <a:xfrm>
            <a:off x="1043608" y="803458"/>
            <a:ext cx="62115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b="1" dirty="0"/>
              <a:t>Virkeligheten – relatert til prestasjonsorientert selvbilde</a:t>
            </a:r>
          </a:p>
        </p:txBody>
      </p:sp>
      <p:cxnSp>
        <p:nvCxnSpPr>
          <p:cNvPr id="5" name="Rett linje 4"/>
          <p:cNvCxnSpPr/>
          <p:nvPr/>
        </p:nvCxnSpPr>
        <p:spPr>
          <a:xfrm flipH="1">
            <a:off x="1043608" y="1916832"/>
            <a:ext cx="4298809" cy="2848962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tt linje 7"/>
          <p:cNvCxnSpPr/>
          <p:nvPr/>
        </p:nvCxnSpPr>
        <p:spPr>
          <a:xfrm>
            <a:off x="1043608" y="5157192"/>
            <a:ext cx="669674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tt linje 9"/>
          <p:cNvCxnSpPr/>
          <p:nvPr/>
        </p:nvCxnSpPr>
        <p:spPr>
          <a:xfrm flipV="1">
            <a:off x="1584164" y="2155891"/>
            <a:ext cx="4706645" cy="3001301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tt linje 10"/>
          <p:cNvCxnSpPr/>
          <p:nvPr/>
        </p:nvCxnSpPr>
        <p:spPr>
          <a:xfrm>
            <a:off x="1043608" y="1916832"/>
            <a:ext cx="0" cy="324036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kstSylinder 19"/>
          <p:cNvSpPr txBox="1"/>
          <p:nvPr/>
        </p:nvSpPr>
        <p:spPr>
          <a:xfrm>
            <a:off x="1134039" y="2348880"/>
            <a:ext cx="2559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/>
              <a:t>Stress / prestasjonsangst</a:t>
            </a:r>
          </a:p>
        </p:txBody>
      </p:sp>
      <p:sp>
        <p:nvSpPr>
          <p:cNvPr id="21" name="TekstSylinder 20"/>
          <p:cNvSpPr txBox="1"/>
          <p:nvPr/>
        </p:nvSpPr>
        <p:spPr>
          <a:xfrm>
            <a:off x="3091220" y="3291190"/>
            <a:ext cx="1113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/>
              <a:t>Flytsonen</a:t>
            </a:r>
          </a:p>
        </p:txBody>
      </p:sp>
      <p:sp>
        <p:nvSpPr>
          <p:cNvPr id="22" name="TekstSylinder 21"/>
          <p:cNvSpPr txBox="1"/>
          <p:nvPr/>
        </p:nvSpPr>
        <p:spPr>
          <a:xfrm>
            <a:off x="5342417" y="3721678"/>
            <a:ext cx="1329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/>
              <a:t>Kjedsomhet</a:t>
            </a:r>
            <a:endParaRPr lang="nb-NO" dirty="0"/>
          </a:p>
        </p:txBody>
      </p:sp>
      <p:sp>
        <p:nvSpPr>
          <p:cNvPr id="4" name="TekstSylinder 3"/>
          <p:cNvSpPr txBox="1"/>
          <p:nvPr/>
        </p:nvSpPr>
        <p:spPr>
          <a:xfrm>
            <a:off x="335368" y="1429328"/>
            <a:ext cx="1504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/>
              <a:t>Utfordringer</a:t>
            </a:r>
          </a:p>
        </p:txBody>
      </p:sp>
      <p:sp>
        <p:nvSpPr>
          <p:cNvPr id="6" name="TekstSylinder 5"/>
          <p:cNvSpPr txBox="1"/>
          <p:nvPr/>
        </p:nvSpPr>
        <p:spPr>
          <a:xfrm>
            <a:off x="7327632" y="5215974"/>
            <a:ext cx="1281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/>
              <a:t>Ferdigheter</a:t>
            </a:r>
          </a:p>
        </p:txBody>
      </p:sp>
      <p:cxnSp>
        <p:nvCxnSpPr>
          <p:cNvPr id="15" name="Rett pil 14"/>
          <p:cNvCxnSpPr/>
          <p:nvPr/>
        </p:nvCxnSpPr>
        <p:spPr>
          <a:xfrm flipV="1">
            <a:off x="611560" y="2751832"/>
            <a:ext cx="0" cy="194421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ett pil 22"/>
          <p:cNvCxnSpPr/>
          <p:nvPr/>
        </p:nvCxnSpPr>
        <p:spPr>
          <a:xfrm>
            <a:off x="2534105" y="5517232"/>
            <a:ext cx="2808312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kstSylinder 23"/>
          <p:cNvSpPr txBox="1"/>
          <p:nvPr/>
        </p:nvSpPr>
        <p:spPr>
          <a:xfrm>
            <a:off x="3347863" y="5517232"/>
            <a:ext cx="909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Økende</a:t>
            </a:r>
          </a:p>
        </p:txBody>
      </p:sp>
      <p:sp>
        <p:nvSpPr>
          <p:cNvPr id="25" name="TekstSylinder 24"/>
          <p:cNvSpPr txBox="1"/>
          <p:nvPr/>
        </p:nvSpPr>
        <p:spPr>
          <a:xfrm>
            <a:off x="167685" y="3213847"/>
            <a:ext cx="3353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Økende</a:t>
            </a:r>
          </a:p>
        </p:txBody>
      </p:sp>
    </p:spTree>
    <p:extLst>
      <p:ext uri="{BB962C8B-B14F-4D97-AF65-F5344CB8AC3E}">
        <p14:creationId xmlns:p14="http://schemas.microsoft.com/office/powerpoint/2010/main" val="17634556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4016" y="5877272"/>
            <a:ext cx="8892480" cy="864096"/>
          </a:xfrm>
          <a:solidFill>
            <a:schemeClr val="tx1"/>
          </a:solidFill>
        </p:spPr>
        <p:txBody>
          <a:bodyPr/>
          <a:lstStyle/>
          <a:p>
            <a:endParaRPr lang="nb-NO" dirty="0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4005064"/>
            <a:ext cx="6192688" cy="4643936"/>
          </a:xfrm>
          <a:prstGeom prst="rect">
            <a:avLst/>
          </a:prstGeom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21793791-9DA6-481C-9EF4-2D4F8B5C588D}"/>
              </a:ext>
            </a:extLst>
          </p:cNvPr>
          <p:cNvSpPr txBox="1"/>
          <p:nvPr/>
        </p:nvSpPr>
        <p:spPr>
          <a:xfrm>
            <a:off x="611560" y="548680"/>
            <a:ext cx="31463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/>
              <a:t>Relasjonell hjelpeløshet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D91BC02A-9B51-412F-92AA-131F423CFB9B}"/>
              </a:ext>
            </a:extLst>
          </p:cNvPr>
          <p:cNvSpPr txBox="1"/>
          <p:nvPr/>
        </p:nvSpPr>
        <p:spPr>
          <a:xfrm>
            <a:off x="683568" y="1374808"/>
            <a:ext cx="7479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Liten evne til å utvikle relasjoner; som derfor blir overflatiske og uforpliktende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9EB70FFD-4581-411B-BC39-D76A1005AB1E}"/>
              </a:ext>
            </a:extLst>
          </p:cNvPr>
          <p:cNvSpPr txBox="1"/>
          <p:nvPr/>
        </p:nvSpPr>
        <p:spPr>
          <a:xfrm>
            <a:off x="683568" y="1862387"/>
            <a:ext cx="448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Liten evne til å stole på andre og etablere tillit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294ABC0F-9C00-4303-814A-C2A01995BF10}"/>
              </a:ext>
            </a:extLst>
          </p:cNvPr>
          <p:cNvSpPr txBox="1"/>
          <p:nvPr/>
        </p:nvSpPr>
        <p:spPr>
          <a:xfrm>
            <a:off x="683568" y="2349966"/>
            <a:ext cx="44337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Liten evne til å utvikle fortrolighet med andre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18F3848F-E8F2-49DD-9787-00BDE3DBFEE2}"/>
              </a:ext>
            </a:extLst>
          </p:cNvPr>
          <p:cNvSpPr txBox="1"/>
          <p:nvPr/>
        </p:nvSpPr>
        <p:spPr>
          <a:xfrm>
            <a:off x="683568" y="2837545"/>
            <a:ext cx="4370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Ukomfortabel med nærhet og kroppskontakt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E6D2BA87-2C90-4D5D-88F8-86FF16F3BB88}"/>
              </a:ext>
            </a:extLst>
          </p:cNvPr>
          <p:cNvSpPr txBox="1"/>
          <p:nvPr/>
        </p:nvSpPr>
        <p:spPr>
          <a:xfrm>
            <a:off x="683568" y="3325124"/>
            <a:ext cx="4386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Begrenser tidsbruk i samhandling med andre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5185636B-CE58-42B9-8349-B187E2D3704B}"/>
              </a:ext>
            </a:extLst>
          </p:cNvPr>
          <p:cNvSpPr txBox="1"/>
          <p:nvPr/>
        </p:nvSpPr>
        <p:spPr>
          <a:xfrm>
            <a:off x="683568" y="3812703"/>
            <a:ext cx="4342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Tar lite relasjonelt initiativ i møte med andre</a:t>
            </a: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FB5EA8CA-CE42-40A5-AD0C-F8EAEA46B738}"/>
              </a:ext>
            </a:extLst>
          </p:cNvPr>
          <p:cNvSpPr txBox="1"/>
          <p:nvPr/>
        </p:nvSpPr>
        <p:spPr>
          <a:xfrm>
            <a:off x="683568" y="4300282"/>
            <a:ext cx="6486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Liten evne og lite initiativ til å vise positiv </a:t>
            </a:r>
            <a:r>
              <a:rPr lang="nb-NO"/>
              <a:t>nyskjerrighet</a:t>
            </a:r>
            <a:r>
              <a:rPr lang="nb-NO" dirty="0"/>
              <a:t> og interesse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D821916D-B61B-41A3-B61E-9B222E067A96}"/>
              </a:ext>
            </a:extLst>
          </p:cNvPr>
          <p:cNvSpPr txBox="1"/>
          <p:nvPr/>
        </p:nvSpPr>
        <p:spPr>
          <a:xfrm>
            <a:off x="683568" y="4787860"/>
            <a:ext cx="6271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Fremviser liten evne til å by på seg selv i startfasen av en relasjon</a:t>
            </a:r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3B3C1F48-FC87-49CA-9BCC-0782E7A7AD14}"/>
              </a:ext>
            </a:extLst>
          </p:cNvPr>
          <p:cNvSpPr txBox="1"/>
          <p:nvPr/>
        </p:nvSpPr>
        <p:spPr>
          <a:xfrm>
            <a:off x="3995936" y="5406463"/>
            <a:ext cx="43572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600" dirty="0"/>
              <a:t>Jan Spurkeland, forfatter, formidler, relasjons-guru</a:t>
            </a:r>
          </a:p>
        </p:txBody>
      </p:sp>
    </p:spTree>
    <p:extLst>
      <p:ext uri="{BB962C8B-B14F-4D97-AF65-F5344CB8AC3E}">
        <p14:creationId xmlns:p14="http://schemas.microsoft.com/office/powerpoint/2010/main" val="3965278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9" grpId="0"/>
      <p:bldP spid="10" grpId="0"/>
      <p:bldP spid="11" grpId="0"/>
      <p:bldP spid="1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4016" y="5877272"/>
            <a:ext cx="8892480" cy="864096"/>
          </a:xfrm>
          <a:solidFill>
            <a:schemeClr val="tx1"/>
          </a:solidFill>
        </p:spPr>
        <p:txBody>
          <a:bodyPr/>
          <a:lstStyle/>
          <a:p>
            <a:endParaRPr lang="nb-NO" dirty="0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4005064"/>
            <a:ext cx="6192688" cy="4643936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A73E22BA-F02E-4F6F-B468-F1705368ABCE}"/>
              </a:ext>
            </a:extLst>
          </p:cNvPr>
          <p:cNvSpPr/>
          <p:nvPr/>
        </p:nvSpPr>
        <p:spPr>
          <a:xfrm>
            <a:off x="3131840" y="1187551"/>
            <a:ext cx="547260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2400" dirty="0"/>
              <a:t>«Prøv å holde deg utenfor komfortsonen din. </a:t>
            </a:r>
          </a:p>
          <a:p>
            <a:r>
              <a:rPr lang="nb-NO" sz="2400" dirty="0"/>
              <a:t> </a:t>
            </a:r>
          </a:p>
          <a:p>
            <a:r>
              <a:rPr lang="nb-NO" sz="2400" dirty="0"/>
              <a:t>Du lærer kun ting når du presser deg selv. </a:t>
            </a:r>
          </a:p>
          <a:p>
            <a:endParaRPr lang="nb-NO" sz="2400" dirty="0"/>
          </a:p>
          <a:p>
            <a:r>
              <a:rPr lang="nb-NO" sz="2400" dirty="0"/>
              <a:t>Gjør du det samme hver dag blir du bedre. Men du utvikler deg ikke».</a:t>
            </a:r>
          </a:p>
          <a:p>
            <a:endParaRPr lang="nb-NO" sz="2400" dirty="0"/>
          </a:p>
          <a:p>
            <a:r>
              <a:rPr lang="nb-NO" sz="2400" dirty="0"/>
              <a:t>                          </a:t>
            </a:r>
            <a:r>
              <a:rPr lang="nb-NO" sz="1600" dirty="0"/>
              <a:t>Arne Næss </a:t>
            </a:r>
            <a:r>
              <a:rPr lang="nb-NO" sz="1600" dirty="0" err="1"/>
              <a:t>jr</a:t>
            </a:r>
            <a:r>
              <a:rPr lang="nb-NO" sz="1600" dirty="0"/>
              <a:t> til sin sønn Ross Arne Næss</a:t>
            </a:r>
            <a:endParaRPr lang="nb-NO" sz="2400" dirty="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2CDF6D-1DF3-413B-8F69-1BBAC54402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1052736"/>
            <a:ext cx="2304256" cy="3685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588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tel 1">
            <a:extLst>
              <a:ext uri="{FF2B5EF4-FFF2-40B4-BE49-F238E27FC236}">
                <a16:creationId xmlns:a16="http://schemas.microsoft.com/office/drawing/2014/main" id="{1A375F24-AE4A-423D-A960-9B6635F118E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44463" y="5876925"/>
            <a:ext cx="8891587" cy="865188"/>
          </a:xfrm>
          <a:solidFill>
            <a:srgbClr val="000000"/>
          </a:solidFill>
        </p:spPr>
        <p:txBody>
          <a:bodyPr/>
          <a:lstStyle/>
          <a:p>
            <a:pPr eaLnBrk="1" hangingPunct="1"/>
            <a:endParaRPr lang="nb-NO" altLang="nb-NO"/>
          </a:p>
        </p:txBody>
      </p:sp>
      <p:pic>
        <p:nvPicPr>
          <p:cNvPr id="17411" name="Bilde 6">
            <a:extLst>
              <a:ext uri="{FF2B5EF4-FFF2-40B4-BE49-F238E27FC236}">
                <a16:creationId xmlns:a16="http://schemas.microsoft.com/office/drawing/2014/main" id="{8B5CE180-A4AD-4A8F-9999-C9A2851E77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4005263"/>
            <a:ext cx="6191250" cy="464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Sylinder 2">
            <a:extLst>
              <a:ext uri="{FF2B5EF4-FFF2-40B4-BE49-F238E27FC236}">
                <a16:creationId xmlns:a16="http://schemas.microsoft.com/office/drawing/2014/main" id="{D0311CB8-35CF-4E1E-8BAF-E9F3EA81FD96}"/>
              </a:ext>
            </a:extLst>
          </p:cNvPr>
          <p:cNvSpPr txBox="1"/>
          <p:nvPr/>
        </p:nvSpPr>
        <p:spPr>
          <a:xfrm>
            <a:off x="650875" y="549275"/>
            <a:ext cx="4857229" cy="830997"/>
          </a:xfrm>
          <a:prstGeom prst="rect">
            <a:avLst/>
          </a:prstGeom>
          <a:noFill/>
          <a:ln cap="flat">
            <a:noFill/>
          </a:ln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2400" kern="0" dirty="0">
                <a:solidFill>
                  <a:srgbClr val="000000"/>
                </a:solidFill>
                <a:latin typeface="Calibri"/>
              </a:rPr>
              <a:t>Der er TO grunnleggende oppgaver i barneoppdragelse: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E2A06000-1B45-4B30-A7A7-B7C15398A668}"/>
              </a:ext>
            </a:extLst>
          </p:cNvPr>
          <p:cNvSpPr txBox="1"/>
          <p:nvPr/>
        </p:nvSpPr>
        <p:spPr>
          <a:xfrm>
            <a:off x="899591" y="2204864"/>
            <a:ext cx="4248473" cy="646331"/>
          </a:xfrm>
          <a:prstGeom prst="rect">
            <a:avLst/>
          </a:prstGeom>
          <a:noFill/>
          <a:ln cap="flat">
            <a:noFill/>
          </a:ln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kern="0" dirty="0">
                <a:solidFill>
                  <a:srgbClr val="000000"/>
                </a:solidFill>
                <a:latin typeface="Calibri"/>
              </a:rPr>
              <a:t>1.  Å påvirke barnet til å ha POSITIVE hypoteser om seg og sin verdi.</a:t>
            </a:r>
          </a:p>
        </p:txBody>
      </p:sp>
      <p:sp>
        <p:nvSpPr>
          <p:cNvPr id="7" name="TekstSylinder 8">
            <a:extLst>
              <a:ext uri="{FF2B5EF4-FFF2-40B4-BE49-F238E27FC236}">
                <a16:creationId xmlns:a16="http://schemas.microsoft.com/office/drawing/2014/main" id="{755D794C-5049-4AEE-BFE8-D376FF16BDB7}"/>
              </a:ext>
            </a:extLst>
          </p:cNvPr>
          <p:cNvSpPr txBox="1"/>
          <p:nvPr/>
        </p:nvSpPr>
        <p:spPr>
          <a:xfrm>
            <a:off x="899591" y="3237230"/>
            <a:ext cx="7593533" cy="646331"/>
          </a:xfrm>
          <a:prstGeom prst="rect">
            <a:avLst/>
          </a:prstGeom>
          <a:noFill/>
          <a:ln cap="flat">
            <a:noFill/>
          </a:ln>
        </p:spPr>
        <p:txBody>
          <a:bodyPr wrap="square">
            <a:spAutoFit/>
          </a:bodyPr>
          <a:lstStyle/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 startAt="2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kern="0" dirty="0">
                <a:solidFill>
                  <a:srgbClr val="000000"/>
                </a:solidFill>
                <a:latin typeface="Calibri"/>
              </a:rPr>
              <a:t>Å påvirke barnet til å bli SELVSTENDIG.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b-NO" kern="0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7416" name="Bilde 8">
            <a:extLst>
              <a:ext uri="{FF2B5EF4-FFF2-40B4-BE49-F238E27FC236}">
                <a16:creationId xmlns:a16="http://schemas.microsoft.com/office/drawing/2014/main" id="{E50EA681-FF18-4A04-A1B8-8BD85B348C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1736725"/>
            <a:ext cx="2592387" cy="257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043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4016" y="5877272"/>
            <a:ext cx="8892480" cy="864096"/>
          </a:xfrm>
          <a:solidFill>
            <a:schemeClr val="tx1"/>
          </a:solidFill>
        </p:spPr>
        <p:txBody>
          <a:bodyPr/>
          <a:lstStyle/>
          <a:p>
            <a:endParaRPr lang="nb-NO" dirty="0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4005064"/>
            <a:ext cx="6192688" cy="4643936"/>
          </a:xfrm>
          <a:prstGeom prst="rect">
            <a:avLst/>
          </a:prstGeom>
        </p:spPr>
      </p:pic>
      <p:sp>
        <p:nvSpPr>
          <p:cNvPr id="3" name="Ellipse 2"/>
          <p:cNvSpPr/>
          <p:nvPr/>
        </p:nvSpPr>
        <p:spPr>
          <a:xfrm>
            <a:off x="1619672" y="2996952"/>
            <a:ext cx="648072" cy="6983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5" name="Rett linje 4"/>
          <p:cNvCxnSpPr>
            <a:stCxn id="3" idx="1"/>
            <a:endCxn id="3" idx="5"/>
          </p:cNvCxnSpPr>
          <p:nvPr/>
        </p:nvCxnSpPr>
        <p:spPr>
          <a:xfrm>
            <a:off x="1714580" y="3099227"/>
            <a:ext cx="458256" cy="49382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tt linje 7"/>
          <p:cNvCxnSpPr>
            <a:stCxn id="3" idx="7"/>
            <a:endCxn id="3" idx="3"/>
          </p:cNvCxnSpPr>
          <p:nvPr/>
        </p:nvCxnSpPr>
        <p:spPr>
          <a:xfrm flipH="1">
            <a:off x="1714580" y="3099227"/>
            <a:ext cx="458256" cy="49382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kstSylinder 12"/>
          <p:cNvSpPr txBox="1"/>
          <p:nvPr/>
        </p:nvSpPr>
        <p:spPr>
          <a:xfrm>
            <a:off x="1115616" y="2564904"/>
            <a:ext cx="1490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Utgangspunkt</a:t>
            </a:r>
          </a:p>
        </p:txBody>
      </p:sp>
      <p:sp>
        <p:nvSpPr>
          <p:cNvPr id="14" name="Ellipse 13"/>
          <p:cNvSpPr/>
          <p:nvPr/>
        </p:nvSpPr>
        <p:spPr>
          <a:xfrm>
            <a:off x="2915816" y="3292134"/>
            <a:ext cx="144016" cy="1080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8" name="Rett linje 17"/>
          <p:cNvCxnSpPr/>
          <p:nvPr/>
        </p:nvCxnSpPr>
        <p:spPr>
          <a:xfrm>
            <a:off x="2987824" y="2698068"/>
            <a:ext cx="0" cy="140415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ett pil 24"/>
          <p:cNvCxnSpPr/>
          <p:nvPr/>
        </p:nvCxnSpPr>
        <p:spPr>
          <a:xfrm>
            <a:off x="2987824" y="2703201"/>
            <a:ext cx="2498576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ett pil 25"/>
          <p:cNvCxnSpPr/>
          <p:nvPr/>
        </p:nvCxnSpPr>
        <p:spPr>
          <a:xfrm>
            <a:off x="2987824" y="4098068"/>
            <a:ext cx="2498576" cy="415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kstSylinder 28"/>
          <p:cNvSpPr txBox="1"/>
          <p:nvPr/>
        </p:nvSpPr>
        <p:spPr>
          <a:xfrm>
            <a:off x="5703912" y="2518535"/>
            <a:ext cx="20782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/>
              <a:t>Kamp ( «godt liv»)</a:t>
            </a:r>
          </a:p>
        </p:txBody>
      </p:sp>
      <p:sp>
        <p:nvSpPr>
          <p:cNvPr id="30" name="TekstSylinder 29"/>
          <p:cNvSpPr txBox="1"/>
          <p:nvPr/>
        </p:nvSpPr>
        <p:spPr>
          <a:xfrm flipH="1">
            <a:off x="5703911" y="3915480"/>
            <a:ext cx="20782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/>
              <a:t>Flukt ( «lett liv»)</a:t>
            </a:r>
          </a:p>
        </p:txBody>
      </p:sp>
      <p:sp>
        <p:nvSpPr>
          <p:cNvPr id="31" name="TekstSylinder 30"/>
          <p:cNvSpPr txBox="1"/>
          <p:nvPr/>
        </p:nvSpPr>
        <p:spPr>
          <a:xfrm>
            <a:off x="3071628" y="3076980"/>
            <a:ext cx="11053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Vanskelig </a:t>
            </a:r>
          </a:p>
          <a:p>
            <a:r>
              <a:rPr lang="nb-NO" dirty="0"/>
              <a:t>situasjon</a:t>
            </a:r>
          </a:p>
        </p:txBody>
      </p:sp>
    </p:spTree>
    <p:extLst>
      <p:ext uri="{BB962C8B-B14F-4D97-AF65-F5344CB8AC3E}">
        <p14:creationId xmlns:p14="http://schemas.microsoft.com/office/powerpoint/2010/main" val="6815649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4016" y="5877272"/>
            <a:ext cx="8892480" cy="864096"/>
          </a:xfrm>
          <a:solidFill>
            <a:schemeClr val="tx1"/>
          </a:solidFill>
        </p:spPr>
        <p:txBody>
          <a:bodyPr/>
          <a:lstStyle/>
          <a:p>
            <a:endParaRPr lang="nb-NO" dirty="0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4005064"/>
            <a:ext cx="6192688" cy="4643936"/>
          </a:xfrm>
          <a:prstGeom prst="rect">
            <a:avLst/>
          </a:prstGeom>
        </p:spPr>
      </p:pic>
      <p:sp>
        <p:nvSpPr>
          <p:cNvPr id="3" name="TekstSylinder 2"/>
          <p:cNvSpPr txBox="1"/>
          <p:nvPr/>
        </p:nvSpPr>
        <p:spPr>
          <a:xfrm>
            <a:off x="827584" y="764704"/>
            <a:ext cx="64611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/>
              <a:t>Alle mennesker har en følelsestank som venter på </a:t>
            </a:r>
          </a:p>
          <a:p>
            <a:r>
              <a:rPr lang="nb-NO" sz="2400" dirty="0"/>
              <a:t>å bli fylt med kjærlighet !</a:t>
            </a:r>
          </a:p>
        </p:txBody>
      </p:sp>
      <p:sp>
        <p:nvSpPr>
          <p:cNvPr id="4" name="Smilefjes 3"/>
          <p:cNvSpPr/>
          <p:nvPr/>
        </p:nvSpPr>
        <p:spPr>
          <a:xfrm>
            <a:off x="4058180" y="1916832"/>
            <a:ext cx="914400" cy="914400"/>
          </a:xfrm>
          <a:prstGeom prst="smileyFac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Likebent trekant 4"/>
          <p:cNvSpPr/>
          <p:nvPr/>
        </p:nvSpPr>
        <p:spPr>
          <a:xfrm>
            <a:off x="3897858" y="2831232"/>
            <a:ext cx="1235044" cy="1728192"/>
          </a:xfrm>
          <a:prstGeom prst="triangl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L-form 5"/>
          <p:cNvSpPr/>
          <p:nvPr/>
        </p:nvSpPr>
        <p:spPr>
          <a:xfrm>
            <a:off x="4634971" y="4559424"/>
            <a:ext cx="360040" cy="864096"/>
          </a:xfrm>
          <a:prstGeom prst="corner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L-form 7"/>
          <p:cNvSpPr/>
          <p:nvPr/>
        </p:nvSpPr>
        <p:spPr>
          <a:xfrm flipH="1">
            <a:off x="3926594" y="4559424"/>
            <a:ext cx="368424" cy="864096"/>
          </a:xfrm>
          <a:prstGeom prst="corner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Hjerte 8"/>
          <p:cNvSpPr/>
          <p:nvPr/>
        </p:nvSpPr>
        <p:spPr>
          <a:xfrm>
            <a:off x="4191344" y="3695328"/>
            <a:ext cx="648072" cy="554360"/>
          </a:xfrm>
          <a:prstGeom prst="hear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Hjerte 9"/>
          <p:cNvSpPr/>
          <p:nvPr/>
        </p:nvSpPr>
        <p:spPr>
          <a:xfrm>
            <a:off x="4191344" y="3695328"/>
            <a:ext cx="648072" cy="554360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3505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4016" y="5877272"/>
            <a:ext cx="8892480" cy="864096"/>
          </a:xfrm>
          <a:solidFill>
            <a:schemeClr val="tx1"/>
          </a:solidFill>
        </p:spPr>
        <p:txBody>
          <a:bodyPr/>
          <a:lstStyle/>
          <a:p>
            <a:endParaRPr lang="nb-NO" dirty="0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4005064"/>
            <a:ext cx="6192688" cy="4643936"/>
          </a:xfrm>
          <a:prstGeom prst="rect">
            <a:avLst/>
          </a:prstGeom>
        </p:spPr>
      </p:pic>
      <p:sp>
        <p:nvSpPr>
          <p:cNvPr id="3" name="TekstSylinder 2"/>
          <p:cNvSpPr txBox="1"/>
          <p:nvPr/>
        </p:nvSpPr>
        <p:spPr>
          <a:xfrm>
            <a:off x="683568" y="260648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b="1" dirty="0"/>
              <a:t>Emosjonstrening</a:t>
            </a:r>
          </a:p>
        </p:txBody>
      </p:sp>
      <p:sp>
        <p:nvSpPr>
          <p:cNvPr id="4" name="TekstSylinder 3"/>
          <p:cNvSpPr txBox="1"/>
          <p:nvPr/>
        </p:nvSpPr>
        <p:spPr>
          <a:xfrm>
            <a:off x="144016" y="908720"/>
            <a:ext cx="781236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/>
              <a:t>1. Å være bevisst sine følelser.</a:t>
            </a:r>
          </a:p>
          <a:p>
            <a:endParaRPr lang="nb-NO" sz="2400" dirty="0"/>
          </a:p>
          <a:p>
            <a:r>
              <a:rPr lang="nb-NO" sz="2400" dirty="0"/>
              <a:t>2. Ser på følelsen som en mulighet til å øke </a:t>
            </a:r>
          </a:p>
          <a:p>
            <a:r>
              <a:rPr lang="nb-NO" sz="2400" dirty="0"/>
              <a:t>    egenbevissthet, </a:t>
            </a:r>
            <a:r>
              <a:rPr lang="nb-NO" sz="2400"/>
              <a:t>nærhet, læring </a:t>
            </a:r>
            <a:r>
              <a:rPr lang="nb-NO" sz="2400" dirty="0"/>
              <a:t>og mestring.</a:t>
            </a:r>
          </a:p>
          <a:p>
            <a:endParaRPr lang="nb-NO" sz="2400" dirty="0"/>
          </a:p>
          <a:p>
            <a:r>
              <a:rPr lang="nb-NO" sz="2400" dirty="0"/>
              <a:t>3. Man lytter med empati og respekt til sine følelser.</a:t>
            </a:r>
          </a:p>
          <a:p>
            <a:endParaRPr lang="nb-NO" sz="2400" dirty="0"/>
          </a:p>
          <a:p>
            <a:r>
              <a:rPr lang="nb-NO" sz="2400" dirty="0"/>
              <a:t>4. Viser vilje til og trener aktivt på å sette ord på følelsene.</a:t>
            </a:r>
          </a:p>
          <a:p>
            <a:endParaRPr lang="nb-NO" sz="2400" dirty="0"/>
          </a:p>
          <a:p>
            <a:r>
              <a:rPr lang="nb-NO" sz="2400" dirty="0"/>
              <a:t>5.Leter etter gode måter til å håndtere den følelsesmessige</a:t>
            </a:r>
          </a:p>
          <a:p>
            <a:r>
              <a:rPr lang="nb-NO" sz="2400" dirty="0"/>
              <a:t>   utfordringen - på en selvhevdende måte.</a:t>
            </a:r>
          </a:p>
          <a:p>
            <a:r>
              <a:rPr lang="nb-NO" sz="2400" dirty="0"/>
              <a:t>               </a:t>
            </a:r>
          </a:p>
          <a:p>
            <a:r>
              <a:rPr lang="nb-NO" sz="2400" dirty="0"/>
              <a:t>                     </a:t>
            </a:r>
            <a:r>
              <a:rPr lang="nb-NO" dirty="0"/>
              <a:t>Fra boken «Hjerteforeldre» – av John </a:t>
            </a:r>
            <a:r>
              <a:rPr lang="nb-NO" dirty="0" err="1"/>
              <a:t>M.Gottman</a:t>
            </a:r>
            <a:endParaRPr lang="nb-NO" dirty="0"/>
          </a:p>
          <a:p>
            <a:endParaRPr lang="nb-NO" sz="2400" dirty="0"/>
          </a:p>
        </p:txBody>
      </p:sp>
      <p:pic>
        <p:nvPicPr>
          <p:cNvPr id="6" name="Bilde 5" descr="Et bilde som inneholder tekst&#10;&#10;Automatisk generert beskrivelse">
            <a:extLst>
              <a:ext uri="{FF2B5EF4-FFF2-40B4-BE49-F238E27FC236}">
                <a16:creationId xmlns:a16="http://schemas.microsoft.com/office/drawing/2014/main" id="{4000D458-AA81-49DE-AD91-85FD0297D9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441202"/>
            <a:ext cx="1368152" cy="2411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562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4016" y="5877272"/>
            <a:ext cx="8892480" cy="864096"/>
          </a:xfrm>
          <a:solidFill>
            <a:schemeClr val="tx1"/>
          </a:solidFill>
        </p:spPr>
        <p:txBody>
          <a:bodyPr/>
          <a:lstStyle/>
          <a:p>
            <a:endParaRPr lang="nb-NO" dirty="0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4005064"/>
            <a:ext cx="6192688" cy="4643936"/>
          </a:xfrm>
          <a:prstGeom prst="rect">
            <a:avLst/>
          </a:prstGeom>
        </p:spPr>
      </p:pic>
      <p:sp>
        <p:nvSpPr>
          <p:cNvPr id="5" name="TekstSylinder 4"/>
          <p:cNvSpPr txBox="1"/>
          <p:nvPr/>
        </p:nvSpPr>
        <p:spPr>
          <a:xfrm>
            <a:off x="467544" y="692696"/>
            <a:ext cx="55328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b="1" dirty="0"/>
              <a:t>Resultatorientert kommunikasjon… </a:t>
            </a:r>
          </a:p>
        </p:txBody>
      </p:sp>
      <p:sp>
        <p:nvSpPr>
          <p:cNvPr id="6" name="TekstSylinder 5"/>
          <p:cNvSpPr txBox="1"/>
          <p:nvPr/>
        </p:nvSpPr>
        <p:spPr>
          <a:xfrm>
            <a:off x="3071651" y="1718023"/>
            <a:ext cx="6071149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/>
              <a:t>Ros, anerkjennelse og kjærlighet er </a:t>
            </a:r>
          </a:p>
          <a:p>
            <a:r>
              <a:rPr lang="nb-NO" sz="2400" dirty="0"/>
              <a:t>     grunnleggende budskap i all kommunikasjon</a:t>
            </a:r>
          </a:p>
          <a:p>
            <a:r>
              <a:rPr lang="nb-NO" sz="2400" dirty="0"/>
              <a:t>     og relasjonsbygging.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/>
              <a:t>Både i forhold til oss selv og andre.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/>
              <a:t>Avsender </a:t>
            </a:r>
            <a:r>
              <a:rPr lang="nb-NO" sz="2400"/>
              <a:t>må forsikre </a:t>
            </a:r>
            <a:r>
              <a:rPr lang="nb-NO" sz="2400" dirty="0"/>
              <a:t>seg om at</a:t>
            </a:r>
          </a:p>
          <a:p>
            <a:r>
              <a:rPr lang="nb-NO" sz="2400" dirty="0"/>
              <a:t>     budskapet er nådd frem – slik det er ment.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/>
              <a:t>Derfor må vi FORANKRE budskapet.</a:t>
            </a:r>
          </a:p>
          <a:p>
            <a:endParaRPr lang="nb-NO" sz="2400" dirty="0"/>
          </a:p>
          <a:p>
            <a:endParaRPr lang="nb-NO" sz="2400" dirty="0"/>
          </a:p>
        </p:txBody>
      </p:sp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15" y="1816274"/>
            <a:ext cx="2628293" cy="1910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9433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4016" y="5877272"/>
            <a:ext cx="8892480" cy="864096"/>
          </a:xfrm>
          <a:solidFill>
            <a:schemeClr val="tx1"/>
          </a:solidFill>
        </p:spPr>
        <p:txBody>
          <a:bodyPr/>
          <a:lstStyle/>
          <a:p>
            <a:endParaRPr lang="nb-NO" dirty="0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4005064"/>
            <a:ext cx="6192688" cy="4643936"/>
          </a:xfrm>
          <a:prstGeom prst="rect">
            <a:avLst/>
          </a:prstGeom>
        </p:spPr>
      </p:pic>
      <p:sp>
        <p:nvSpPr>
          <p:cNvPr id="4" name="Rektangel 3"/>
          <p:cNvSpPr/>
          <p:nvPr/>
        </p:nvSpPr>
        <p:spPr>
          <a:xfrm>
            <a:off x="1025860" y="4137434"/>
            <a:ext cx="7128792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2400" dirty="0"/>
              <a:t>Høflighetsnivået</a:t>
            </a:r>
          </a:p>
        </p:txBody>
      </p:sp>
      <p:sp>
        <p:nvSpPr>
          <p:cNvPr id="6" name="Rektangel 5"/>
          <p:cNvSpPr/>
          <p:nvPr/>
        </p:nvSpPr>
        <p:spPr>
          <a:xfrm>
            <a:off x="5130316" y="1441801"/>
            <a:ext cx="3024336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2400" dirty="0"/>
              <a:t>Følelsesnivået</a:t>
            </a:r>
          </a:p>
        </p:txBody>
      </p:sp>
      <p:sp>
        <p:nvSpPr>
          <p:cNvPr id="8" name="Rektangel 7"/>
          <p:cNvSpPr/>
          <p:nvPr/>
        </p:nvSpPr>
        <p:spPr>
          <a:xfrm>
            <a:off x="3906180" y="2349406"/>
            <a:ext cx="4248472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2400" dirty="0"/>
              <a:t>Tanke/ </a:t>
            </a:r>
            <a:r>
              <a:rPr lang="nb-NO" sz="2400" dirty="0" err="1"/>
              <a:t>Idè</a:t>
            </a:r>
            <a:r>
              <a:rPr lang="nb-NO" sz="2400" dirty="0"/>
              <a:t>- nivået</a:t>
            </a:r>
          </a:p>
        </p:txBody>
      </p:sp>
      <p:sp>
        <p:nvSpPr>
          <p:cNvPr id="9" name="Rektangel 8"/>
          <p:cNvSpPr/>
          <p:nvPr/>
        </p:nvSpPr>
        <p:spPr>
          <a:xfrm>
            <a:off x="2538028" y="3263806"/>
            <a:ext cx="5616624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2400" dirty="0"/>
              <a:t>Fakta/ saksnivået</a:t>
            </a:r>
          </a:p>
        </p:txBody>
      </p:sp>
      <p:sp>
        <p:nvSpPr>
          <p:cNvPr id="10" name="TekstSylinder 9"/>
          <p:cNvSpPr txBox="1"/>
          <p:nvPr/>
        </p:nvSpPr>
        <p:spPr>
          <a:xfrm>
            <a:off x="2627784" y="5189271"/>
            <a:ext cx="3293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/>
              <a:t>Kommunikasjonstrappen</a:t>
            </a:r>
          </a:p>
        </p:txBody>
      </p:sp>
      <p:sp>
        <p:nvSpPr>
          <p:cNvPr id="11" name="Eksplosjon: 14 punkt 10"/>
          <p:cNvSpPr/>
          <p:nvPr/>
        </p:nvSpPr>
        <p:spPr>
          <a:xfrm>
            <a:off x="2771800" y="563538"/>
            <a:ext cx="2820178" cy="2063544"/>
          </a:xfrm>
          <a:prstGeom prst="irregularSeal2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>
                <a:solidFill>
                  <a:schemeClr val="accent1">
                    <a:lumMod val="75000"/>
                  </a:schemeClr>
                </a:solidFill>
              </a:rPr>
              <a:t>Relasjons-bygging </a:t>
            </a:r>
          </a:p>
        </p:txBody>
      </p:sp>
    </p:spTree>
    <p:extLst>
      <p:ext uri="{BB962C8B-B14F-4D97-AF65-F5344CB8AC3E}">
        <p14:creationId xmlns:p14="http://schemas.microsoft.com/office/powerpoint/2010/main" val="28702311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4016" y="5877272"/>
            <a:ext cx="8892480" cy="864096"/>
          </a:xfrm>
          <a:solidFill>
            <a:schemeClr val="tx1"/>
          </a:solidFill>
        </p:spPr>
        <p:txBody>
          <a:bodyPr/>
          <a:lstStyle/>
          <a:p>
            <a:endParaRPr lang="nb-NO" dirty="0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4005064"/>
            <a:ext cx="6192688" cy="4643936"/>
          </a:xfrm>
          <a:prstGeom prst="rect">
            <a:avLst/>
          </a:prstGeom>
        </p:spPr>
      </p:pic>
      <p:sp>
        <p:nvSpPr>
          <p:cNvPr id="3" name="TekstSylinder 2"/>
          <p:cNvSpPr txBox="1"/>
          <p:nvPr/>
        </p:nvSpPr>
        <p:spPr>
          <a:xfrm>
            <a:off x="1079531" y="1195902"/>
            <a:ext cx="64085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/>
              <a:t>To kloke</a:t>
            </a:r>
            <a:endParaRPr lang="nb-NO" sz="2000" dirty="0"/>
          </a:p>
        </p:txBody>
      </p:sp>
      <p:sp>
        <p:nvSpPr>
          <p:cNvPr id="4" name="TekstSylinder 3"/>
          <p:cNvSpPr txBox="1"/>
          <p:nvPr/>
        </p:nvSpPr>
        <p:spPr>
          <a:xfrm>
            <a:off x="899592" y="1918294"/>
            <a:ext cx="27126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Det er </a:t>
            </a:r>
            <a:r>
              <a:rPr lang="nb-NO" dirty="0" err="1"/>
              <a:t>ein</a:t>
            </a:r>
            <a:r>
              <a:rPr lang="nb-NO" dirty="0"/>
              <a:t> som </a:t>
            </a:r>
          </a:p>
          <a:p>
            <a:r>
              <a:rPr lang="nb-NO" dirty="0"/>
              <a:t>er så klok</a:t>
            </a:r>
          </a:p>
          <a:p>
            <a:r>
              <a:rPr lang="nb-NO" dirty="0"/>
              <a:t>at i lag med han</a:t>
            </a:r>
          </a:p>
          <a:p>
            <a:r>
              <a:rPr lang="nb-NO" dirty="0" err="1"/>
              <a:t>skjønar</a:t>
            </a:r>
            <a:r>
              <a:rPr lang="nb-NO" dirty="0"/>
              <a:t> </a:t>
            </a:r>
            <a:r>
              <a:rPr lang="nb-NO" dirty="0" err="1"/>
              <a:t>eg</a:t>
            </a:r>
            <a:r>
              <a:rPr lang="nb-NO" dirty="0"/>
              <a:t> kor dum </a:t>
            </a:r>
            <a:r>
              <a:rPr lang="nb-NO" dirty="0" err="1"/>
              <a:t>eg</a:t>
            </a:r>
            <a:r>
              <a:rPr lang="nb-NO" dirty="0"/>
              <a:t> er.</a:t>
            </a:r>
          </a:p>
        </p:txBody>
      </p:sp>
      <p:sp>
        <p:nvSpPr>
          <p:cNvPr id="6" name="TekstSylinder 5"/>
          <p:cNvSpPr txBox="1"/>
          <p:nvPr/>
        </p:nvSpPr>
        <p:spPr>
          <a:xfrm>
            <a:off x="899592" y="3282672"/>
            <a:ext cx="381626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Så er det </a:t>
            </a:r>
            <a:r>
              <a:rPr lang="nb-NO" dirty="0" err="1"/>
              <a:t>ein</a:t>
            </a:r>
            <a:r>
              <a:rPr lang="nb-NO" dirty="0"/>
              <a:t> </a:t>
            </a:r>
            <a:r>
              <a:rPr lang="nb-NO" dirty="0" err="1"/>
              <a:t>annan</a:t>
            </a:r>
            <a:endParaRPr lang="nb-NO" dirty="0"/>
          </a:p>
          <a:p>
            <a:r>
              <a:rPr lang="nb-NO" dirty="0"/>
              <a:t>som er så klok</a:t>
            </a:r>
          </a:p>
          <a:p>
            <a:r>
              <a:rPr lang="nb-NO" dirty="0"/>
              <a:t>at i lag med han</a:t>
            </a:r>
          </a:p>
          <a:p>
            <a:r>
              <a:rPr lang="nb-NO" dirty="0"/>
              <a:t>er </a:t>
            </a:r>
            <a:r>
              <a:rPr lang="nb-NO" dirty="0" err="1"/>
              <a:t>eg</a:t>
            </a:r>
            <a:r>
              <a:rPr lang="nb-NO" dirty="0"/>
              <a:t> klok </a:t>
            </a:r>
            <a:r>
              <a:rPr lang="nb-NO" dirty="0" err="1"/>
              <a:t>eg</a:t>
            </a:r>
            <a:r>
              <a:rPr lang="nb-NO" dirty="0"/>
              <a:t> og.</a:t>
            </a:r>
          </a:p>
          <a:p>
            <a:endParaRPr lang="nb-NO" dirty="0"/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28C7D089-E1FC-4C25-A031-31A8527689AC}"/>
              </a:ext>
            </a:extLst>
          </p:cNvPr>
          <p:cNvSpPr txBox="1"/>
          <p:nvPr/>
        </p:nvSpPr>
        <p:spPr>
          <a:xfrm>
            <a:off x="2771800" y="4653136"/>
            <a:ext cx="43623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Erling Indreeide</a:t>
            </a: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DE5291E0-B6DF-4684-B509-F7F350EC83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916" y="1780677"/>
            <a:ext cx="2952492" cy="2296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419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4016" y="5877272"/>
            <a:ext cx="8892480" cy="864096"/>
          </a:xfrm>
          <a:solidFill>
            <a:schemeClr val="tx1"/>
          </a:solidFill>
        </p:spPr>
        <p:txBody>
          <a:bodyPr/>
          <a:lstStyle/>
          <a:p>
            <a:endParaRPr lang="nb-NO" dirty="0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4005064"/>
            <a:ext cx="6192688" cy="4643936"/>
          </a:xfrm>
          <a:prstGeom prst="rect">
            <a:avLst/>
          </a:prstGeom>
        </p:spPr>
      </p:pic>
      <p:sp>
        <p:nvSpPr>
          <p:cNvPr id="3" name="TekstSylinder 2"/>
          <p:cNvSpPr txBox="1"/>
          <p:nvPr/>
        </p:nvSpPr>
        <p:spPr>
          <a:xfrm>
            <a:off x="650151" y="1156700"/>
            <a:ext cx="67264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/>
              <a:t>3 grunnleggende prinsipper for å utvikle mennesker:</a:t>
            </a:r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3573016"/>
            <a:ext cx="2826872" cy="1883845"/>
          </a:xfrm>
          <a:prstGeom prst="rect">
            <a:avLst/>
          </a:prstGeom>
        </p:spPr>
      </p:pic>
      <p:sp>
        <p:nvSpPr>
          <p:cNvPr id="6" name="TekstSylinder 5"/>
          <p:cNvSpPr txBox="1"/>
          <p:nvPr/>
        </p:nvSpPr>
        <p:spPr>
          <a:xfrm>
            <a:off x="650151" y="1772816"/>
            <a:ext cx="7188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nb-NO" dirty="0"/>
              <a:t>Praktiser verdsettende kommunikasjon ( ikke kritiser, fordøm eller klag)</a:t>
            </a:r>
          </a:p>
        </p:txBody>
      </p:sp>
      <p:sp>
        <p:nvSpPr>
          <p:cNvPr id="9" name="TekstSylinder 8"/>
          <p:cNvSpPr txBox="1"/>
          <p:nvPr/>
        </p:nvSpPr>
        <p:spPr>
          <a:xfrm>
            <a:off x="650151" y="2276872"/>
            <a:ext cx="64624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2.   Gi ærlig og oppriktig ros ( både til person og dennes prestasjon)</a:t>
            </a:r>
          </a:p>
          <a:p>
            <a:endParaRPr lang="nb-NO" dirty="0"/>
          </a:p>
        </p:txBody>
      </p:sp>
      <p:sp>
        <p:nvSpPr>
          <p:cNvPr id="10" name="TekstSylinder 9"/>
          <p:cNvSpPr txBox="1"/>
          <p:nvPr/>
        </p:nvSpPr>
        <p:spPr>
          <a:xfrm>
            <a:off x="650151" y="2780928"/>
            <a:ext cx="70157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3.   Stimuler den indre motivasjonen ( vekk et sterkt indre ønske hos den </a:t>
            </a:r>
          </a:p>
          <a:p>
            <a:r>
              <a:rPr lang="nb-NO" dirty="0"/>
              <a:t>      andre personen)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41488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4016" y="5877272"/>
            <a:ext cx="8892480" cy="864096"/>
          </a:xfrm>
          <a:solidFill>
            <a:schemeClr val="tx1"/>
          </a:solidFill>
        </p:spPr>
        <p:txBody>
          <a:bodyPr/>
          <a:lstStyle/>
          <a:p>
            <a:endParaRPr lang="nb-NO" dirty="0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4005064"/>
            <a:ext cx="6192688" cy="4643936"/>
          </a:xfrm>
          <a:prstGeom prst="rect">
            <a:avLst/>
          </a:prstGeom>
        </p:spPr>
      </p:pic>
      <p:sp>
        <p:nvSpPr>
          <p:cNvPr id="3" name="TekstSylinder 2"/>
          <p:cNvSpPr txBox="1"/>
          <p:nvPr/>
        </p:nvSpPr>
        <p:spPr>
          <a:xfrm>
            <a:off x="1187624" y="483880"/>
            <a:ext cx="45582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b="1" dirty="0"/>
              <a:t>Forholdet mellom selvtillit og selvfølelse:</a:t>
            </a:r>
          </a:p>
        </p:txBody>
      </p:sp>
      <p:sp>
        <p:nvSpPr>
          <p:cNvPr id="4" name="Rektangel 3"/>
          <p:cNvSpPr/>
          <p:nvPr/>
        </p:nvSpPr>
        <p:spPr>
          <a:xfrm>
            <a:off x="1187624" y="1628799"/>
            <a:ext cx="6912768" cy="4017987"/>
          </a:xfrm>
          <a:prstGeom prst="rect">
            <a:avLst/>
          </a:prstGeom>
          <a:solidFill>
            <a:srgbClr val="FFC000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9" name="Rett linje 8"/>
          <p:cNvCxnSpPr/>
          <p:nvPr/>
        </p:nvCxnSpPr>
        <p:spPr>
          <a:xfrm flipH="1">
            <a:off x="3995936" y="1628799"/>
            <a:ext cx="936104" cy="40179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Sylinder 9"/>
          <p:cNvSpPr txBox="1"/>
          <p:nvPr/>
        </p:nvSpPr>
        <p:spPr>
          <a:xfrm>
            <a:off x="2699792" y="1100991"/>
            <a:ext cx="3018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Selvbilde / grad av selvrespekt</a:t>
            </a:r>
          </a:p>
        </p:txBody>
      </p:sp>
      <p:sp>
        <p:nvSpPr>
          <p:cNvPr id="12" name="TekstSylinder 11"/>
          <p:cNvSpPr txBox="1"/>
          <p:nvPr/>
        </p:nvSpPr>
        <p:spPr>
          <a:xfrm>
            <a:off x="1481783" y="2348880"/>
            <a:ext cx="2040302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/>
              <a:t>Selvfølelse</a:t>
            </a:r>
          </a:p>
          <a:p>
            <a:endParaRPr lang="nb-NO" dirty="0"/>
          </a:p>
          <a:p>
            <a:r>
              <a:rPr lang="nb-NO" dirty="0"/>
              <a:t>Fordi jeg er meg </a:t>
            </a:r>
          </a:p>
          <a:p>
            <a:r>
              <a:rPr lang="nb-NO" dirty="0"/>
              <a:t>er jeg verdifull.</a:t>
            </a:r>
          </a:p>
          <a:p>
            <a:r>
              <a:rPr lang="nb-NO" dirty="0"/>
              <a:t>Stabil ballastfølelse.</a:t>
            </a:r>
          </a:p>
          <a:p>
            <a:r>
              <a:rPr lang="nb-NO" dirty="0"/>
              <a:t>INDRE</a:t>
            </a:r>
          </a:p>
        </p:txBody>
      </p:sp>
      <p:sp>
        <p:nvSpPr>
          <p:cNvPr id="13" name="TekstSylinder 12"/>
          <p:cNvSpPr txBox="1"/>
          <p:nvPr/>
        </p:nvSpPr>
        <p:spPr>
          <a:xfrm>
            <a:off x="5292080" y="2348880"/>
            <a:ext cx="2015488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/>
              <a:t>Selvtillit</a:t>
            </a:r>
          </a:p>
          <a:p>
            <a:endParaRPr lang="nb-NO" dirty="0"/>
          </a:p>
          <a:p>
            <a:r>
              <a:rPr lang="nb-NO" dirty="0"/>
              <a:t>En ustabil</a:t>
            </a:r>
          </a:p>
          <a:p>
            <a:r>
              <a:rPr lang="nb-NO" dirty="0"/>
              <a:t>øyeblikks-følelse</a:t>
            </a:r>
          </a:p>
          <a:p>
            <a:r>
              <a:rPr lang="nb-NO" dirty="0"/>
              <a:t>som oppstår når vi</a:t>
            </a:r>
          </a:p>
          <a:p>
            <a:r>
              <a:rPr lang="nb-NO" dirty="0"/>
              <a:t>mestrer / presterer.</a:t>
            </a:r>
          </a:p>
          <a:p>
            <a:r>
              <a:rPr lang="nb-NO" dirty="0"/>
              <a:t>YTRE</a:t>
            </a:r>
          </a:p>
        </p:txBody>
      </p:sp>
    </p:spTree>
    <p:extLst>
      <p:ext uri="{BB962C8B-B14F-4D97-AF65-F5344CB8AC3E}">
        <p14:creationId xmlns:p14="http://schemas.microsoft.com/office/powerpoint/2010/main" val="153950789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4016" y="5877272"/>
            <a:ext cx="8892480" cy="864096"/>
          </a:xfrm>
          <a:solidFill>
            <a:schemeClr val="tx1"/>
          </a:solidFill>
        </p:spPr>
        <p:txBody>
          <a:bodyPr/>
          <a:lstStyle/>
          <a:p>
            <a:endParaRPr lang="nb-NO" dirty="0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4005064"/>
            <a:ext cx="6192688" cy="4643936"/>
          </a:xfrm>
          <a:prstGeom prst="rect">
            <a:avLst/>
          </a:prstGeom>
        </p:spPr>
      </p:pic>
      <p:sp>
        <p:nvSpPr>
          <p:cNvPr id="3" name="TekstSylinder 2"/>
          <p:cNvSpPr txBox="1"/>
          <p:nvPr/>
        </p:nvSpPr>
        <p:spPr>
          <a:xfrm>
            <a:off x="1187624" y="483880"/>
            <a:ext cx="45582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b="1" dirty="0"/>
              <a:t>Forholdet mellom selvtillit og selvfølelse:</a:t>
            </a:r>
          </a:p>
        </p:txBody>
      </p:sp>
      <p:sp>
        <p:nvSpPr>
          <p:cNvPr id="4" name="Rektangel 3"/>
          <p:cNvSpPr/>
          <p:nvPr/>
        </p:nvSpPr>
        <p:spPr>
          <a:xfrm>
            <a:off x="1187624" y="1628799"/>
            <a:ext cx="6912768" cy="4017987"/>
          </a:xfrm>
          <a:prstGeom prst="rect">
            <a:avLst/>
          </a:prstGeom>
          <a:solidFill>
            <a:srgbClr val="FFC000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9" name="Rett linje 8"/>
          <p:cNvCxnSpPr/>
          <p:nvPr/>
        </p:nvCxnSpPr>
        <p:spPr>
          <a:xfrm flipH="1">
            <a:off x="2699792" y="1628799"/>
            <a:ext cx="936104" cy="40179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Sylinder 9"/>
          <p:cNvSpPr txBox="1"/>
          <p:nvPr/>
        </p:nvSpPr>
        <p:spPr>
          <a:xfrm>
            <a:off x="2699792" y="1100991"/>
            <a:ext cx="3018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Selvbilde / grad av selvrespekt</a:t>
            </a:r>
          </a:p>
        </p:txBody>
      </p:sp>
      <p:sp>
        <p:nvSpPr>
          <p:cNvPr id="12" name="TekstSylinder 11"/>
          <p:cNvSpPr txBox="1"/>
          <p:nvPr/>
        </p:nvSpPr>
        <p:spPr>
          <a:xfrm>
            <a:off x="1406681" y="3501008"/>
            <a:ext cx="129311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/>
              <a:t>Selvfølelse</a:t>
            </a:r>
          </a:p>
          <a:p>
            <a:endParaRPr lang="nb-NO" dirty="0"/>
          </a:p>
        </p:txBody>
      </p:sp>
      <p:sp>
        <p:nvSpPr>
          <p:cNvPr id="13" name="TekstSylinder 12"/>
          <p:cNvSpPr txBox="1"/>
          <p:nvPr/>
        </p:nvSpPr>
        <p:spPr>
          <a:xfrm>
            <a:off x="4750731" y="3188375"/>
            <a:ext cx="1340560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dirty="0"/>
              <a:t>Selvtillit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5879865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Rett linje 17"/>
          <p:cNvCxnSpPr/>
          <p:nvPr/>
        </p:nvCxnSpPr>
        <p:spPr>
          <a:xfrm>
            <a:off x="3030812" y="3405386"/>
            <a:ext cx="180314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Ellipse 15"/>
          <p:cNvSpPr/>
          <p:nvPr/>
        </p:nvSpPr>
        <p:spPr>
          <a:xfrm>
            <a:off x="3455875" y="2966549"/>
            <a:ext cx="953018" cy="93710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4016" y="5877272"/>
            <a:ext cx="8892480" cy="864096"/>
          </a:xfrm>
          <a:solidFill>
            <a:schemeClr val="tx1"/>
          </a:solidFill>
        </p:spPr>
        <p:txBody>
          <a:bodyPr/>
          <a:lstStyle/>
          <a:p>
            <a:endParaRPr lang="nb-NO" dirty="0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4005064"/>
            <a:ext cx="6192688" cy="4643936"/>
          </a:xfrm>
          <a:prstGeom prst="rect">
            <a:avLst/>
          </a:prstGeom>
        </p:spPr>
      </p:pic>
      <p:sp>
        <p:nvSpPr>
          <p:cNvPr id="6" name="TekstSylinder 5"/>
          <p:cNvSpPr txBox="1"/>
          <p:nvPr/>
        </p:nvSpPr>
        <p:spPr>
          <a:xfrm>
            <a:off x="1619672" y="654706"/>
            <a:ext cx="53496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b="1" dirty="0"/>
              <a:t>Koblingen mellom EGENVERDI og PRESTASJON …</a:t>
            </a:r>
          </a:p>
        </p:txBody>
      </p:sp>
      <p:pic>
        <p:nvPicPr>
          <p:cNvPr id="12" name="Bild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1928">
            <a:off x="5260445" y="3612368"/>
            <a:ext cx="1975028" cy="1481271"/>
          </a:xfrm>
          <a:prstGeom prst="rect">
            <a:avLst/>
          </a:prstGeom>
        </p:spPr>
      </p:pic>
      <p:pic>
        <p:nvPicPr>
          <p:cNvPr id="13" name="Bild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62" y="1533178"/>
            <a:ext cx="2648987" cy="3744416"/>
          </a:xfrm>
          <a:prstGeom prst="rect">
            <a:avLst/>
          </a:prstGeom>
        </p:spPr>
      </p:pic>
      <p:pic>
        <p:nvPicPr>
          <p:cNvPr id="9234" name="Picture 1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891" y="2495550"/>
            <a:ext cx="2749550" cy="217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Bild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22624">
            <a:off x="4993428" y="1890621"/>
            <a:ext cx="2327752" cy="1591038"/>
          </a:xfrm>
          <a:prstGeom prst="rect">
            <a:avLst/>
          </a:prstGeom>
        </p:spPr>
      </p:pic>
      <p:sp>
        <p:nvSpPr>
          <p:cNvPr id="15" name="TekstSylinder 14"/>
          <p:cNvSpPr txBox="1"/>
          <p:nvPr/>
        </p:nvSpPr>
        <p:spPr>
          <a:xfrm>
            <a:off x="3491880" y="3235046"/>
            <a:ext cx="9820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b="1" dirty="0"/>
              <a:t>Kobling</a:t>
            </a:r>
          </a:p>
        </p:txBody>
      </p:sp>
    </p:spTree>
    <p:extLst>
      <p:ext uri="{BB962C8B-B14F-4D97-AF65-F5344CB8AC3E}">
        <p14:creationId xmlns:p14="http://schemas.microsoft.com/office/powerpoint/2010/main" val="34215808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4016" y="5877272"/>
            <a:ext cx="8892480" cy="864096"/>
          </a:xfrm>
          <a:solidFill>
            <a:schemeClr val="tx1"/>
          </a:solidFill>
        </p:spPr>
        <p:txBody>
          <a:bodyPr/>
          <a:lstStyle/>
          <a:p>
            <a:r>
              <a:rPr lang="nb-NO" dirty="0" err="1"/>
              <a:t>ltitask</a:t>
            </a:r>
            <a:endParaRPr lang="nb-NO" dirty="0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4005064"/>
            <a:ext cx="6192688" cy="4643936"/>
          </a:xfrm>
          <a:prstGeom prst="rect">
            <a:avLst/>
          </a:prstGeom>
        </p:spPr>
      </p:pic>
      <p:sp>
        <p:nvSpPr>
          <p:cNvPr id="4" name="TekstSylinder 3"/>
          <p:cNvSpPr txBox="1"/>
          <p:nvPr/>
        </p:nvSpPr>
        <p:spPr>
          <a:xfrm>
            <a:off x="1187625" y="1303835"/>
            <a:ext cx="4176463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b="1" dirty="0"/>
              <a:t>Manges identitet i dag bygges opp på basis av HVA du gjør.</a:t>
            </a:r>
          </a:p>
          <a:p>
            <a:endParaRPr lang="nb-NO" sz="2800" b="1" dirty="0"/>
          </a:p>
          <a:p>
            <a:r>
              <a:rPr lang="nb-NO" sz="2800" b="1" dirty="0"/>
              <a:t>Ikke HVEM du er. </a:t>
            </a:r>
            <a:endParaRPr lang="nb-NO" sz="2000" dirty="0"/>
          </a:p>
          <a:p>
            <a:endParaRPr lang="nb-NO" sz="2000" dirty="0"/>
          </a:p>
          <a:p>
            <a:endParaRPr lang="nb-NO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nb-NO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nb-NO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nb-NO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2000" dirty="0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6EC1426F-F8B7-4BF9-916D-9B159F9D1D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116541"/>
            <a:ext cx="2520280" cy="3626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38446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4016" y="5877272"/>
            <a:ext cx="8892480" cy="864096"/>
          </a:xfrm>
          <a:solidFill>
            <a:schemeClr val="tx1"/>
          </a:solidFill>
        </p:spPr>
        <p:txBody>
          <a:bodyPr/>
          <a:lstStyle/>
          <a:p>
            <a:endParaRPr lang="nb-NO" dirty="0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4005064"/>
            <a:ext cx="6192688" cy="4643936"/>
          </a:xfrm>
          <a:prstGeom prst="rect">
            <a:avLst/>
          </a:prstGeom>
        </p:spPr>
      </p:pic>
      <p:sp>
        <p:nvSpPr>
          <p:cNvPr id="6" name="TekstSylinder 5"/>
          <p:cNvSpPr txBox="1"/>
          <p:nvPr/>
        </p:nvSpPr>
        <p:spPr>
          <a:xfrm>
            <a:off x="1619672" y="654706"/>
            <a:ext cx="54286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b="1" dirty="0"/>
              <a:t>Skill sak og person- ikke tull med EGENVERDIEN ! </a:t>
            </a:r>
          </a:p>
        </p:txBody>
      </p:sp>
      <p:pic>
        <p:nvPicPr>
          <p:cNvPr id="12" name="Bild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1928">
            <a:off x="5260445" y="3612368"/>
            <a:ext cx="1975028" cy="1481271"/>
          </a:xfrm>
          <a:prstGeom prst="rect">
            <a:avLst/>
          </a:prstGeom>
        </p:spPr>
      </p:pic>
      <p:pic>
        <p:nvPicPr>
          <p:cNvPr id="3" name="Bild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56305">
            <a:off x="6516216" y="2732568"/>
            <a:ext cx="2420650" cy="1620435"/>
          </a:xfrm>
          <a:prstGeom prst="rect">
            <a:avLst/>
          </a:prstGeom>
        </p:spPr>
      </p:pic>
      <p:pic>
        <p:nvPicPr>
          <p:cNvPr id="13" name="Bild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62" y="1533178"/>
            <a:ext cx="2648987" cy="3744416"/>
          </a:xfrm>
          <a:prstGeom prst="rect">
            <a:avLst/>
          </a:prstGeom>
        </p:spPr>
      </p:pic>
      <p:pic>
        <p:nvPicPr>
          <p:cNvPr id="14" name="Bild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22624">
            <a:off x="4993428" y="1890621"/>
            <a:ext cx="2327752" cy="1591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88625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4016" y="5877272"/>
            <a:ext cx="8892480" cy="864096"/>
          </a:xfrm>
          <a:solidFill>
            <a:schemeClr val="tx1"/>
          </a:solidFill>
        </p:spPr>
        <p:txBody>
          <a:bodyPr/>
          <a:lstStyle/>
          <a:p>
            <a:endParaRPr lang="nb-NO" dirty="0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4005064"/>
            <a:ext cx="6192688" cy="4643936"/>
          </a:xfrm>
          <a:prstGeom prst="rect">
            <a:avLst/>
          </a:prstGeom>
        </p:spPr>
      </p:pic>
      <p:pic>
        <p:nvPicPr>
          <p:cNvPr id="3" name="Bild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700808"/>
            <a:ext cx="2155744" cy="3225552"/>
          </a:xfrm>
          <a:prstGeom prst="rect">
            <a:avLst/>
          </a:prstGeom>
        </p:spPr>
      </p:pic>
      <p:sp>
        <p:nvSpPr>
          <p:cNvPr id="4" name="TekstSylinder 3"/>
          <p:cNvSpPr txBox="1"/>
          <p:nvPr/>
        </p:nvSpPr>
        <p:spPr>
          <a:xfrm>
            <a:off x="3272171" y="1700808"/>
            <a:ext cx="22359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b="1" dirty="0"/>
              <a:t>Tenk SELVFØLELSE :</a:t>
            </a:r>
          </a:p>
        </p:txBody>
      </p:sp>
      <p:sp>
        <p:nvSpPr>
          <p:cNvPr id="5" name="TekstSylinder 4"/>
          <p:cNvSpPr txBox="1"/>
          <p:nvPr/>
        </p:nvSpPr>
        <p:spPr>
          <a:xfrm>
            <a:off x="3272171" y="2312005"/>
            <a:ext cx="43197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Vi trenger et STERKT INDRE –</a:t>
            </a:r>
          </a:p>
          <a:p>
            <a:r>
              <a:rPr lang="nb-NO" dirty="0"/>
              <a:t>for å stå imot et stadig mer krevende YTRE !</a:t>
            </a:r>
          </a:p>
        </p:txBody>
      </p:sp>
    </p:spTree>
    <p:extLst>
      <p:ext uri="{BB962C8B-B14F-4D97-AF65-F5344CB8AC3E}">
        <p14:creationId xmlns:p14="http://schemas.microsoft.com/office/powerpoint/2010/main" val="272432351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4016" y="5877272"/>
            <a:ext cx="8892480" cy="864096"/>
          </a:xfrm>
          <a:solidFill>
            <a:schemeClr val="tx1"/>
          </a:solidFill>
        </p:spPr>
        <p:txBody>
          <a:bodyPr/>
          <a:lstStyle/>
          <a:p>
            <a:endParaRPr lang="nb-NO" dirty="0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4005064"/>
            <a:ext cx="6192688" cy="4643936"/>
          </a:xfrm>
          <a:prstGeom prst="rect">
            <a:avLst/>
          </a:prstGeom>
        </p:spPr>
      </p:pic>
      <p:sp>
        <p:nvSpPr>
          <p:cNvPr id="3" name="Ellipse 2"/>
          <p:cNvSpPr/>
          <p:nvPr/>
        </p:nvSpPr>
        <p:spPr>
          <a:xfrm>
            <a:off x="4211960" y="1052736"/>
            <a:ext cx="576064" cy="69837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Likebent trekant 3"/>
          <p:cNvSpPr/>
          <p:nvPr/>
        </p:nvSpPr>
        <p:spPr>
          <a:xfrm>
            <a:off x="3779912" y="1751112"/>
            <a:ext cx="1440160" cy="2664296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30" y="4256298"/>
            <a:ext cx="215994" cy="734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80732">
            <a:off x="3969012" y="1876730"/>
            <a:ext cx="360363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204" y="4252491"/>
            <a:ext cx="219075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01297">
            <a:off x="4671950" y="1891780"/>
            <a:ext cx="360363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kstSylinder 4"/>
          <p:cNvSpPr txBox="1"/>
          <p:nvPr/>
        </p:nvSpPr>
        <p:spPr>
          <a:xfrm>
            <a:off x="3979657" y="3675916"/>
            <a:ext cx="1040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80 % god</a:t>
            </a:r>
          </a:p>
        </p:txBody>
      </p:sp>
      <p:sp>
        <p:nvSpPr>
          <p:cNvPr id="8" name="Likebent trekant 7"/>
          <p:cNvSpPr/>
          <p:nvPr/>
        </p:nvSpPr>
        <p:spPr>
          <a:xfrm>
            <a:off x="4067944" y="2333396"/>
            <a:ext cx="880375" cy="1239620"/>
          </a:xfrm>
          <a:prstGeom prst="triangl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Rektangel 9"/>
          <p:cNvSpPr/>
          <p:nvPr/>
        </p:nvSpPr>
        <p:spPr>
          <a:xfrm>
            <a:off x="4204809" y="2860533"/>
            <a:ext cx="943255" cy="78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b-NO" sz="1100" dirty="0">
                <a:solidFill>
                  <a:prstClr val="black"/>
                </a:solidFill>
              </a:rPr>
              <a:t>20 % </a:t>
            </a:r>
          </a:p>
          <a:p>
            <a:pPr lvl="0"/>
            <a:r>
              <a:rPr lang="nb-NO" sz="1100" dirty="0">
                <a:solidFill>
                  <a:prstClr val="black"/>
                </a:solidFill>
              </a:rPr>
              <a:t>uheldige</a:t>
            </a:r>
          </a:p>
          <a:p>
            <a:pPr lvl="0"/>
            <a:r>
              <a:rPr lang="nb-NO" sz="1100" dirty="0">
                <a:solidFill>
                  <a:prstClr val="black"/>
                </a:solidFill>
              </a:rPr>
              <a:t>adferds-</a:t>
            </a:r>
          </a:p>
          <a:p>
            <a:pPr lvl="0"/>
            <a:r>
              <a:rPr lang="nb-NO" sz="1100" dirty="0">
                <a:solidFill>
                  <a:prstClr val="black"/>
                </a:solidFill>
              </a:rPr>
              <a:t>mønstre</a:t>
            </a:r>
          </a:p>
        </p:txBody>
      </p:sp>
    </p:spTree>
    <p:extLst>
      <p:ext uri="{BB962C8B-B14F-4D97-AF65-F5344CB8AC3E}">
        <p14:creationId xmlns:p14="http://schemas.microsoft.com/office/powerpoint/2010/main" val="90052988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4016" y="5877272"/>
            <a:ext cx="8892480" cy="864096"/>
          </a:xfrm>
          <a:solidFill>
            <a:schemeClr val="tx1"/>
          </a:solidFill>
        </p:spPr>
        <p:txBody>
          <a:bodyPr/>
          <a:lstStyle/>
          <a:p>
            <a:endParaRPr lang="nb-NO" dirty="0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4005064"/>
            <a:ext cx="6192688" cy="4643936"/>
          </a:xfrm>
          <a:prstGeom prst="rect">
            <a:avLst/>
          </a:prstGeom>
        </p:spPr>
      </p:pic>
      <p:sp>
        <p:nvSpPr>
          <p:cNvPr id="3" name="TekstSylinder 2"/>
          <p:cNvSpPr txBox="1"/>
          <p:nvPr/>
        </p:nvSpPr>
        <p:spPr>
          <a:xfrm>
            <a:off x="2053973" y="264121"/>
            <a:ext cx="33021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b="1" dirty="0"/>
              <a:t>«Følelsesmessig egenkapital»</a:t>
            </a:r>
          </a:p>
        </p:txBody>
      </p:sp>
      <p:sp>
        <p:nvSpPr>
          <p:cNvPr id="4" name="TekstSylinder 3"/>
          <p:cNvSpPr txBox="1"/>
          <p:nvPr/>
        </p:nvSpPr>
        <p:spPr>
          <a:xfrm>
            <a:off x="539552" y="1052736"/>
            <a:ext cx="3028842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/>
              <a:t>INNSKUDD :</a:t>
            </a:r>
          </a:p>
          <a:p>
            <a:pPr marL="285750" indent="-285750">
              <a:buFontTx/>
              <a:buChar char="-"/>
            </a:pPr>
            <a:r>
              <a:rPr lang="nb-NO" dirty="0"/>
              <a:t>Å være</a:t>
            </a:r>
          </a:p>
          <a:p>
            <a:pPr marL="285750" indent="-285750">
              <a:buFontTx/>
              <a:buChar char="-"/>
            </a:pPr>
            <a:r>
              <a:rPr lang="nb-NO" dirty="0" err="1"/>
              <a:t>Framsnakke</a:t>
            </a:r>
            <a:endParaRPr lang="nb-NO" dirty="0"/>
          </a:p>
          <a:p>
            <a:pPr marL="285750" indent="-285750">
              <a:buFontTx/>
              <a:buChar char="-"/>
            </a:pPr>
            <a:r>
              <a:rPr lang="nb-NO" dirty="0"/>
              <a:t>Motivasjon</a:t>
            </a:r>
          </a:p>
          <a:p>
            <a:pPr marL="285750" indent="-285750">
              <a:buFontTx/>
              <a:buChar char="-"/>
            </a:pPr>
            <a:r>
              <a:rPr lang="nb-NO" dirty="0"/>
              <a:t>Bli sett</a:t>
            </a:r>
          </a:p>
          <a:p>
            <a:pPr marL="285750" indent="-285750">
              <a:buFontTx/>
              <a:buChar char="-"/>
            </a:pPr>
            <a:r>
              <a:rPr lang="nb-NO" dirty="0"/>
              <a:t>Aktiv</a:t>
            </a:r>
          </a:p>
          <a:p>
            <a:pPr marL="285750" indent="-285750">
              <a:buFontTx/>
              <a:buChar char="-"/>
            </a:pPr>
            <a:r>
              <a:rPr lang="nb-NO" dirty="0"/>
              <a:t>Langsom tid</a:t>
            </a:r>
          </a:p>
          <a:p>
            <a:pPr marL="285750" indent="-285750">
              <a:buFontTx/>
              <a:buChar char="-"/>
            </a:pPr>
            <a:r>
              <a:rPr lang="nb-NO" dirty="0"/>
              <a:t>«Ekte opplevelser»</a:t>
            </a:r>
          </a:p>
          <a:p>
            <a:pPr marL="285750" indent="-285750">
              <a:buFontTx/>
              <a:buChar char="-"/>
            </a:pPr>
            <a:r>
              <a:rPr lang="nb-NO" dirty="0"/>
              <a:t>Selvhevdende</a:t>
            </a:r>
          </a:p>
          <a:p>
            <a:pPr marL="285750" indent="-285750">
              <a:buFontTx/>
              <a:buChar char="-"/>
            </a:pPr>
            <a:r>
              <a:rPr lang="nb-NO" dirty="0"/>
              <a:t>Inkludering</a:t>
            </a:r>
          </a:p>
          <a:p>
            <a:pPr marL="285750" indent="-285750">
              <a:buFontTx/>
              <a:buChar char="-"/>
            </a:pPr>
            <a:r>
              <a:rPr lang="nb-NO" dirty="0"/>
              <a:t>Rettferdighet</a:t>
            </a:r>
          </a:p>
          <a:p>
            <a:pPr marL="285750" indent="-285750">
              <a:buFontTx/>
              <a:buChar char="-"/>
            </a:pPr>
            <a:r>
              <a:rPr lang="nb-NO" dirty="0"/>
              <a:t>Ros / få bekreftelser</a:t>
            </a:r>
          </a:p>
          <a:p>
            <a:pPr marL="285750" indent="-285750">
              <a:buFontTx/>
              <a:buChar char="-"/>
            </a:pPr>
            <a:r>
              <a:rPr lang="nb-NO" dirty="0"/>
              <a:t>Takknemlighet</a:t>
            </a:r>
          </a:p>
          <a:p>
            <a:pPr marL="285750" indent="-285750">
              <a:buFontTx/>
              <a:buChar char="-"/>
            </a:pPr>
            <a:r>
              <a:rPr lang="nb-NO" dirty="0"/>
              <a:t>Holde avtaler med seg selv</a:t>
            </a:r>
          </a:p>
        </p:txBody>
      </p:sp>
      <p:sp>
        <p:nvSpPr>
          <p:cNvPr id="5" name="TekstSylinder 4"/>
          <p:cNvSpPr txBox="1"/>
          <p:nvPr/>
        </p:nvSpPr>
        <p:spPr>
          <a:xfrm>
            <a:off x="3568394" y="2276872"/>
            <a:ext cx="86946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4400" b="1" dirty="0"/>
              <a:t>Vs.</a:t>
            </a:r>
          </a:p>
        </p:txBody>
      </p:sp>
      <p:sp>
        <p:nvSpPr>
          <p:cNvPr id="6" name="TekstSylinder 5"/>
          <p:cNvSpPr txBox="1"/>
          <p:nvPr/>
        </p:nvSpPr>
        <p:spPr>
          <a:xfrm>
            <a:off x="5141937" y="1052736"/>
            <a:ext cx="2690224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/>
              <a:t>UTTAK:</a:t>
            </a:r>
          </a:p>
          <a:p>
            <a:pPr marL="285750" indent="-285750">
              <a:buFontTx/>
              <a:buChar char="-"/>
            </a:pPr>
            <a:r>
              <a:rPr lang="nb-NO" dirty="0"/>
              <a:t>Prestere</a:t>
            </a:r>
          </a:p>
          <a:p>
            <a:pPr marL="285750" indent="-285750">
              <a:buFontTx/>
              <a:buChar char="-"/>
            </a:pPr>
            <a:r>
              <a:rPr lang="nb-NO" dirty="0"/>
              <a:t>Baksnakke</a:t>
            </a:r>
          </a:p>
          <a:p>
            <a:pPr marL="285750" indent="-285750">
              <a:buFontTx/>
              <a:buChar char="-"/>
            </a:pPr>
            <a:r>
              <a:rPr lang="nb-NO" dirty="0"/>
              <a:t>Krav</a:t>
            </a:r>
          </a:p>
          <a:p>
            <a:pPr marL="285750" indent="-285750">
              <a:buFontTx/>
              <a:buChar char="-"/>
            </a:pPr>
            <a:r>
              <a:rPr lang="nb-NO" dirty="0"/>
              <a:t>Avvise</a:t>
            </a:r>
          </a:p>
          <a:p>
            <a:pPr marL="285750" indent="-285750">
              <a:buFontTx/>
              <a:buChar char="-"/>
            </a:pPr>
            <a:r>
              <a:rPr lang="nb-NO" dirty="0"/>
              <a:t>Passiv</a:t>
            </a:r>
          </a:p>
          <a:p>
            <a:pPr marL="285750" indent="-285750">
              <a:buFontTx/>
              <a:buChar char="-"/>
            </a:pPr>
            <a:r>
              <a:rPr lang="nb-NO" dirty="0"/>
              <a:t>Hurtig tid</a:t>
            </a:r>
          </a:p>
          <a:p>
            <a:pPr marL="285750" indent="-285750">
              <a:buFontTx/>
              <a:buChar char="-"/>
            </a:pPr>
            <a:r>
              <a:rPr lang="nb-NO" dirty="0"/>
              <a:t>«Liksom opplevelser»</a:t>
            </a:r>
          </a:p>
          <a:p>
            <a:pPr marL="285750" indent="-285750">
              <a:buFontTx/>
              <a:buChar char="-"/>
            </a:pPr>
            <a:r>
              <a:rPr lang="nb-NO" dirty="0"/>
              <a:t>Være passiv / aggressiv</a:t>
            </a:r>
          </a:p>
          <a:p>
            <a:pPr marL="285750" indent="-285750">
              <a:buFontTx/>
              <a:buChar char="-"/>
            </a:pPr>
            <a:r>
              <a:rPr lang="nb-NO" dirty="0"/>
              <a:t>Styring</a:t>
            </a:r>
          </a:p>
          <a:p>
            <a:pPr marL="285750" indent="-285750">
              <a:buFontTx/>
              <a:buChar char="-"/>
            </a:pPr>
            <a:r>
              <a:rPr lang="nb-NO" dirty="0"/>
              <a:t>Likhet</a:t>
            </a:r>
          </a:p>
          <a:p>
            <a:pPr marL="285750" indent="-285750">
              <a:buFontTx/>
              <a:buChar char="-"/>
            </a:pPr>
            <a:r>
              <a:rPr lang="nb-NO" dirty="0"/>
              <a:t>Så tvil</a:t>
            </a:r>
          </a:p>
          <a:p>
            <a:pPr marL="285750" indent="-285750">
              <a:buFontTx/>
              <a:buChar char="-"/>
            </a:pPr>
            <a:r>
              <a:rPr lang="nb-NO" dirty="0"/>
              <a:t>Misnøye</a:t>
            </a:r>
          </a:p>
          <a:p>
            <a:pPr marL="285750" indent="-285750">
              <a:buFontTx/>
              <a:buChar char="-"/>
            </a:pPr>
            <a:r>
              <a:rPr lang="nb-NO" dirty="0"/>
              <a:t>Svikte seg selv</a:t>
            </a:r>
          </a:p>
        </p:txBody>
      </p:sp>
    </p:spTree>
    <p:extLst>
      <p:ext uri="{BB962C8B-B14F-4D97-AF65-F5344CB8AC3E}">
        <p14:creationId xmlns:p14="http://schemas.microsoft.com/office/powerpoint/2010/main" val="282016160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4016" y="5877272"/>
            <a:ext cx="8892480" cy="864096"/>
          </a:xfrm>
          <a:solidFill>
            <a:schemeClr val="tx1"/>
          </a:solidFill>
        </p:spPr>
        <p:txBody>
          <a:bodyPr/>
          <a:lstStyle/>
          <a:p>
            <a:endParaRPr lang="nb-NO" dirty="0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4005064"/>
            <a:ext cx="6192688" cy="4643936"/>
          </a:xfrm>
          <a:prstGeom prst="rect">
            <a:avLst/>
          </a:prstGeom>
        </p:spPr>
      </p:pic>
      <p:sp>
        <p:nvSpPr>
          <p:cNvPr id="3" name="TekstSylinder 2"/>
          <p:cNvSpPr txBox="1"/>
          <p:nvPr/>
        </p:nvSpPr>
        <p:spPr>
          <a:xfrm>
            <a:off x="1079531" y="1195902"/>
            <a:ext cx="64085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/>
              <a:t>4 leveregler for et godt liv</a:t>
            </a:r>
            <a:endParaRPr lang="nb-NO" sz="2000" dirty="0"/>
          </a:p>
        </p:txBody>
      </p:sp>
      <p:sp>
        <p:nvSpPr>
          <p:cNvPr id="4" name="TekstSylinder 3"/>
          <p:cNvSpPr txBox="1"/>
          <p:nvPr/>
        </p:nvSpPr>
        <p:spPr>
          <a:xfrm>
            <a:off x="1115616" y="2337813"/>
            <a:ext cx="2124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Kommuniser positivt</a:t>
            </a:r>
          </a:p>
        </p:txBody>
      </p:sp>
      <p:sp>
        <p:nvSpPr>
          <p:cNvPr id="5" name="TekstSylinder 4"/>
          <p:cNvSpPr txBox="1"/>
          <p:nvPr/>
        </p:nvSpPr>
        <p:spPr>
          <a:xfrm flipH="1">
            <a:off x="1115616" y="2917964"/>
            <a:ext cx="5472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/>
              <a:t>Ikke ta noe </a:t>
            </a:r>
            <a:r>
              <a:rPr lang="nb-NO" dirty="0"/>
              <a:t>personlig</a:t>
            </a:r>
          </a:p>
        </p:txBody>
      </p:sp>
      <p:sp>
        <p:nvSpPr>
          <p:cNvPr id="6" name="TekstSylinder 5"/>
          <p:cNvSpPr txBox="1"/>
          <p:nvPr/>
        </p:nvSpPr>
        <p:spPr>
          <a:xfrm>
            <a:off x="1115616" y="3498115"/>
            <a:ext cx="3600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La være å forutsette ting</a:t>
            </a:r>
          </a:p>
        </p:txBody>
      </p:sp>
      <p:sp>
        <p:nvSpPr>
          <p:cNvPr id="8" name="TekstSylinder 7"/>
          <p:cNvSpPr txBox="1"/>
          <p:nvPr/>
        </p:nvSpPr>
        <p:spPr>
          <a:xfrm>
            <a:off x="1115616" y="4078266"/>
            <a:ext cx="3168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Gjør alltid ditt beste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28C7D089-E1FC-4C25-A031-31A8527689AC}"/>
              </a:ext>
            </a:extLst>
          </p:cNvPr>
          <p:cNvSpPr txBox="1"/>
          <p:nvPr/>
        </p:nvSpPr>
        <p:spPr>
          <a:xfrm>
            <a:off x="5796136" y="4869160"/>
            <a:ext cx="21194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/>
              <a:t>Fritt etter Don Miguel </a:t>
            </a:r>
            <a:r>
              <a:rPr lang="nb-NO" sz="1400" dirty="0" err="1"/>
              <a:t>Ruiz</a:t>
            </a:r>
            <a:endParaRPr lang="nb-NO" sz="1400" dirty="0"/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CBA2505E-46A3-4240-B283-923550877B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681063"/>
            <a:ext cx="2448272" cy="2689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679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4016" y="5877272"/>
            <a:ext cx="8892480" cy="864096"/>
          </a:xfrm>
          <a:solidFill>
            <a:schemeClr val="tx1"/>
          </a:solidFill>
        </p:spPr>
        <p:txBody>
          <a:bodyPr/>
          <a:lstStyle/>
          <a:p>
            <a:endParaRPr lang="nb-NO" dirty="0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4005064"/>
            <a:ext cx="6192688" cy="4643936"/>
          </a:xfrm>
          <a:prstGeom prst="rect">
            <a:avLst/>
          </a:prstGeom>
        </p:spPr>
      </p:pic>
      <p:sp>
        <p:nvSpPr>
          <p:cNvPr id="3" name="Trapes 2">
            <a:extLst>
              <a:ext uri="{FF2B5EF4-FFF2-40B4-BE49-F238E27FC236}">
                <a16:creationId xmlns:a16="http://schemas.microsoft.com/office/drawing/2014/main" id="{DC9C76CC-9FA5-40EC-A1BF-53FDB6C9DB2A}"/>
              </a:ext>
            </a:extLst>
          </p:cNvPr>
          <p:cNvSpPr/>
          <p:nvPr/>
        </p:nvSpPr>
        <p:spPr>
          <a:xfrm>
            <a:off x="2627784" y="3969640"/>
            <a:ext cx="3186608" cy="1584176"/>
          </a:xfrm>
          <a:prstGeom prst="trapezoid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Trapes 4">
            <a:extLst>
              <a:ext uri="{FF2B5EF4-FFF2-40B4-BE49-F238E27FC236}">
                <a16:creationId xmlns:a16="http://schemas.microsoft.com/office/drawing/2014/main" id="{352E2DAA-25F7-43DF-8E9B-F704312027DF}"/>
              </a:ext>
            </a:extLst>
          </p:cNvPr>
          <p:cNvSpPr/>
          <p:nvPr/>
        </p:nvSpPr>
        <p:spPr>
          <a:xfrm>
            <a:off x="3037520" y="2367752"/>
            <a:ext cx="2367136" cy="1584176"/>
          </a:xfrm>
          <a:prstGeom prst="trapezoid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8" name="Trapes 7">
            <a:extLst>
              <a:ext uri="{FF2B5EF4-FFF2-40B4-BE49-F238E27FC236}">
                <a16:creationId xmlns:a16="http://schemas.microsoft.com/office/drawing/2014/main" id="{F524B661-6904-41D6-AC6C-EF934C6A9B85}"/>
              </a:ext>
            </a:extLst>
          </p:cNvPr>
          <p:cNvSpPr/>
          <p:nvPr/>
        </p:nvSpPr>
        <p:spPr>
          <a:xfrm>
            <a:off x="3433259" y="1043567"/>
            <a:ext cx="1575657" cy="1315016"/>
          </a:xfrm>
          <a:prstGeom prst="trapezoid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DD2E7765-25A2-4821-BF2C-02D6D7D0E764}"/>
              </a:ext>
            </a:extLst>
          </p:cNvPr>
          <p:cNvSpPr txBox="1"/>
          <p:nvPr/>
        </p:nvSpPr>
        <p:spPr>
          <a:xfrm>
            <a:off x="3402427" y="4561673"/>
            <a:ext cx="1919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/>
              <a:t>Hvem er jeg ?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146DABE4-67E5-446E-A8ED-CBB6747FFE82}"/>
              </a:ext>
            </a:extLst>
          </p:cNvPr>
          <p:cNvSpPr txBox="1"/>
          <p:nvPr/>
        </p:nvSpPr>
        <p:spPr>
          <a:xfrm>
            <a:off x="3296725" y="2996952"/>
            <a:ext cx="19233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/>
              <a:t>Hva gir mening ?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4C828F39-7FC3-4CCF-9353-8FE3EEC284EF}"/>
              </a:ext>
            </a:extLst>
          </p:cNvPr>
          <p:cNvSpPr txBox="1"/>
          <p:nvPr/>
        </p:nvSpPr>
        <p:spPr>
          <a:xfrm>
            <a:off x="3578400" y="1556792"/>
            <a:ext cx="13536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/>
              <a:t>Min verdi ?</a:t>
            </a:r>
          </a:p>
        </p:txBody>
      </p:sp>
    </p:spTree>
    <p:extLst>
      <p:ext uri="{BB962C8B-B14F-4D97-AF65-F5344CB8AC3E}">
        <p14:creationId xmlns:p14="http://schemas.microsoft.com/office/powerpoint/2010/main" val="2730132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8" grpId="0" animBg="1"/>
      <p:bldP spid="6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4016" y="5877272"/>
            <a:ext cx="8892480" cy="864096"/>
          </a:xfrm>
          <a:solidFill>
            <a:schemeClr val="tx1"/>
          </a:solidFill>
        </p:spPr>
        <p:txBody>
          <a:bodyPr/>
          <a:lstStyle/>
          <a:p>
            <a:endParaRPr lang="nb-NO" dirty="0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4005064"/>
            <a:ext cx="6192688" cy="4643936"/>
          </a:xfrm>
          <a:prstGeom prst="rect">
            <a:avLst/>
          </a:prstGeom>
        </p:spPr>
      </p:pic>
      <p:sp>
        <p:nvSpPr>
          <p:cNvPr id="8" name="Oval 16"/>
          <p:cNvSpPr>
            <a:spLocks noChangeArrowheads="1"/>
          </p:cNvSpPr>
          <p:nvPr/>
        </p:nvSpPr>
        <p:spPr bwMode="auto">
          <a:xfrm>
            <a:off x="1699871" y="474325"/>
            <a:ext cx="4931569" cy="4825777"/>
          </a:xfrm>
          <a:prstGeom prst="ellipse">
            <a:avLst/>
          </a:prstGeom>
          <a:noFill/>
          <a:ln w="3175">
            <a:solidFill>
              <a:srgbClr val="808080"/>
            </a:solidFill>
            <a:prstDash val="lgDashDotDot"/>
            <a:round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9" name="AutoShape 17"/>
          <p:cNvSpPr>
            <a:spLocks noChangeArrowheads="1"/>
          </p:cNvSpPr>
          <p:nvPr/>
        </p:nvSpPr>
        <p:spPr bwMode="auto">
          <a:xfrm>
            <a:off x="1258888" y="836613"/>
            <a:ext cx="1873250" cy="136683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0" name="AutoShape 18"/>
          <p:cNvSpPr>
            <a:spLocks noChangeArrowheads="1"/>
          </p:cNvSpPr>
          <p:nvPr/>
        </p:nvSpPr>
        <p:spPr bwMode="auto">
          <a:xfrm>
            <a:off x="3348796" y="4437112"/>
            <a:ext cx="1873250" cy="136683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1" name="AutoShape 19"/>
          <p:cNvSpPr>
            <a:spLocks noChangeArrowheads="1"/>
          </p:cNvSpPr>
          <p:nvPr/>
        </p:nvSpPr>
        <p:spPr bwMode="auto">
          <a:xfrm>
            <a:off x="3348796" y="2160969"/>
            <a:ext cx="1873250" cy="136683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" name="AutoShape 20"/>
          <p:cNvSpPr>
            <a:spLocks noChangeArrowheads="1"/>
          </p:cNvSpPr>
          <p:nvPr/>
        </p:nvSpPr>
        <p:spPr bwMode="auto">
          <a:xfrm>
            <a:off x="5724525" y="836613"/>
            <a:ext cx="1873250" cy="136683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b-NO" sz="2000"/>
          </a:p>
        </p:txBody>
      </p:sp>
      <p:sp>
        <p:nvSpPr>
          <p:cNvPr id="13" name="Rectangle 22"/>
          <p:cNvSpPr>
            <a:spLocks noChangeArrowheads="1"/>
          </p:cNvSpPr>
          <p:nvPr/>
        </p:nvSpPr>
        <p:spPr bwMode="auto">
          <a:xfrm>
            <a:off x="5651500" y="1268413"/>
            <a:ext cx="1944688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nb-NO" sz="2000" dirty="0"/>
              <a:t>2) Stå opp for seg selv/ selvhevdelse</a:t>
            </a:r>
          </a:p>
        </p:txBody>
      </p:sp>
      <p:sp>
        <p:nvSpPr>
          <p:cNvPr id="14" name="Rectangle 24"/>
          <p:cNvSpPr>
            <a:spLocks noChangeArrowheads="1"/>
          </p:cNvSpPr>
          <p:nvPr/>
        </p:nvSpPr>
        <p:spPr bwMode="auto">
          <a:xfrm>
            <a:off x="3419475" y="4832399"/>
            <a:ext cx="1944688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nb-NO" sz="2000" dirty="0"/>
              <a:t>3) Tillit / psykisk trygghet</a:t>
            </a:r>
          </a:p>
        </p:txBody>
      </p:sp>
      <p:sp>
        <p:nvSpPr>
          <p:cNvPr id="15" name="Rectangle 25"/>
          <p:cNvSpPr>
            <a:spLocks noChangeArrowheads="1"/>
          </p:cNvSpPr>
          <p:nvPr/>
        </p:nvSpPr>
        <p:spPr bwMode="auto">
          <a:xfrm>
            <a:off x="3419475" y="2564607"/>
            <a:ext cx="208863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nb-NO" sz="2000" b="1" dirty="0">
                <a:solidFill>
                  <a:srgbClr val="FF6600"/>
                </a:solidFill>
              </a:rPr>
              <a:t>Personlig utvikling</a:t>
            </a:r>
          </a:p>
        </p:txBody>
      </p:sp>
      <p:sp>
        <p:nvSpPr>
          <p:cNvPr id="24" name="Rectangle 21"/>
          <p:cNvSpPr>
            <a:spLocks noChangeArrowheads="1"/>
          </p:cNvSpPr>
          <p:nvPr/>
        </p:nvSpPr>
        <p:spPr bwMode="auto">
          <a:xfrm>
            <a:off x="1187450" y="1231900"/>
            <a:ext cx="1944688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nb-NO" sz="2000" dirty="0"/>
              <a:t>1) </a:t>
            </a:r>
            <a:r>
              <a:rPr lang="nb-NO" sz="2000" dirty="0" err="1"/>
              <a:t>Egensbevissthet</a:t>
            </a:r>
            <a:r>
              <a:rPr lang="nb-NO" sz="2000" dirty="0"/>
              <a:t>/selvinnsikt</a:t>
            </a:r>
          </a:p>
        </p:txBody>
      </p:sp>
    </p:spTree>
    <p:extLst>
      <p:ext uri="{BB962C8B-B14F-4D97-AF65-F5344CB8AC3E}">
        <p14:creationId xmlns:p14="http://schemas.microsoft.com/office/powerpoint/2010/main" val="3570581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milefjes 9"/>
          <p:cNvSpPr/>
          <p:nvPr/>
        </p:nvSpPr>
        <p:spPr>
          <a:xfrm>
            <a:off x="4644008" y="3446647"/>
            <a:ext cx="500043" cy="457200"/>
          </a:xfrm>
          <a:prstGeom prst="smileyFac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Smilefjes 5"/>
          <p:cNvSpPr/>
          <p:nvPr/>
        </p:nvSpPr>
        <p:spPr>
          <a:xfrm>
            <a:off x="3665693" y="3394720"/>
            <a:ext cx="500043" cy="457200"/>
          </a:xfrm>
          <a:prstGeom prst="smileyFac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4016" y="5877272"/>
            <a:ext cx="8892480" cy="864096"/>
          </a:xfrm>
          <a:solidFill>
            <a:schemeClr val="tx1"/>
          </a:solidFill>
        </p:spPr>
        <p:txBody>
          <a:bodyPr/>
          <a:lstStyle/>
          <a:p>
            <a:endParaRPr lang="nb-NO" dirty="0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4005064"/>
            <a:ext cx="6192688" cy="4643936"/>
          </a:xfrm>
          <a:prstGeom prst="rect">
            <a:avLst/>
          </a:prstGeom>
        </p:spPr>
      </p:pic>
      <p:sp>
        <p:nvSpPr>
          <p:cNvPr id="3" name="TekstSylinder 2"/>
          <p:cNvSpPr txBox="1"/>
          <p:nvPr/>
        </p:nvSpPr>
        <p:spPr>
          <a:xfrm>
            <a:off x="971600" y="580618"/>
            <a:ext cx="61066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b="1" dirty="0"/>
              <a:t>Fra enkeltindivider til sammensveiset arbeidsfellesskap </a:t>
            </a:r>
          </a:p>
        </p:txBody>
      </p:sp>
      <p:sp>
        <p:nvSpPr>
          <p:cNvPr id="8" name="Smilefjes 7"/>
          <p:cNvSpPr/>
          <p:nvPr/>
        </p:nvSpPr>
        <p:spPr>
          <a:xfrm>
            <a:off x="4415757" y="3776464"/>
            <a:ext cx="500043" cy="457200"/>
          </a:xfrm>
          <a:prstGeom prst="smileyFac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Smilefjes 8"/>
          <p:cNvSpPr/>
          <p:nvPr/>
        </p:nvSpPr>
        <p:spPr>
          <a:xfrm>
            <a:off x="4165736" y="3356992"/>
            <a:ext cx="500043" cy="457200"/>
          </a:xfrm>
          <a:prstGeom prst="smileyFac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Smilefjes 3"/>
          <p:cNvSpPr/>
          <p:nvPr/>
        </p:nvSpPr>
        <p:spPr>
          <a:xfrm>
            <a:off x="3915714" y="3714530"/>
            <a:ext cx="500043" cy="457200"/>
          </a:xfrm>
          <a:prstGeom prst="smileyFac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Ellipse 4"/>
          <p:cNvSpPr/>
          <p:nvPr/>
        </p:nvSpPr>
        <p:spPr>
          <a:xfrm>
            <a:off x="5761508" y="1566055"/>
            <a:ext cx="457200" cy="4572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Ellipse 10"/>
          <p:cNvSpPr/>
          <p:nvPr/>
        </p:nvSpPr>
        <p:spPr>
          <a:xfrm>
            <a:off x="2100932" y="1566055"/>
            <a:ext cx="457200" cy="4572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Ellipse 11"/>
          <p:cNvSpPr/>
          <p:nvPr/>
        </p:nvSpPr>
        <p:spPr>
          <a:xfrm>
            <a:off x="2985978" y="1566055"/>
            <a:ext cx="457200" cy="4572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Ellipse 12"/>
          <p:cNvSpPr/>
          <p:nvPr/>
        </p:nvSpPr>
        <p:spPr>
          <a:xfrm>
            <a:off x="3954714" y="1566055"/>
            <a:ext cx="457200" cy="4572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Ellipse 13"/>
          <p:cNvSpPr/>
          <p:nvPr/>
        </p:nvSpPr>
        <p:spPr>
          <a:xfrm>
            <a:off x="4857991" y="1566055"/>
            <a:ext cx="457200" cy="4572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Venstre klammeparentes 14"/>
          <p:cNvSpPr/>
          <p:nvPr/>
        </p:nvSpPr>
        <p:spPr>
          <a:xfrm rot="5400000" flipH="1">
            <a:off x="3926947" y="450857"/>
            <a:ext cx="477578" cy="4129608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7" name="Rett linje 16"/>
          <p:cNvCxnSpPr/>
          <p:nvPr/>
        </p:nvCxnSpPr>
        <p:spPr>
          <a:xfrm flipH="1">
            <a:off x="4468422" y="4251311"/>
            <a:ext cx="197357" cy="545841"/>
          </a:xfrm>
          <a:prstGeom prst="line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tt linje 18"/>
          <p:cNvCxnSpPr/>
          <p:nvPr/>
        </p:nvCxnSpPr>
        <p:spPr>
          <a:xfrm flipH="1">
            <a:off x="4415757" y="4171729"/>
            <a:ext cx="52665" cy="725083"/>
          </a:xfrm>
          <a:prstGeom prst="line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ett linje 19"/>
          <p:cNvCxnSpPr/>
          <p:nvPr/>
        </p:nvCxnSpPr>
        <p:spPr>
          <a:xfrm>
            <a:off x="4183314" y="4171730"/>
            <a:ext cx="184569" cy="725083"/>
          </a:xfrm>
          <a:prstGeom prst="line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åre 24"/>
          <p:cNvSpPr/>
          <p:nvPr/>
        </p:nvSpPr>
        <p:spPr>
          <a:xfrm rot="2110437">
            <a:off x="3530597" y="4637679"/>
            <a:ext cx="989193" cy="135202"/>
          </a:xfrm>
          <a:prstGeom prst="teardrop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6" name="Tåre 25"/>
          <p:cNvSpPr/>
          <p:nvPr/>
        </p:nvSpPr>
        <p:spPr>
          <a:xfrm rot="7916882">
            <a:off x="4206557" y="4556576"/>
            <a:ext cx="989193" cy="135202"/>
          </a:xfrm>
          <a:prstGeom prst="teardrop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7" name="TekstSylinder 26"/>
          <p:cNvSpPr txBox="1"/>
          <p:nvPr/>
        </p:nvSpPr>
        <p:spPr>
          <a:xfrm>
            <a:off x="5652120" y="4643844"/>
            <a:ext cx="2556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Formel for team:  </a:t>
            </a:r>
            <a:r>
              <a:rPr lang="nb-NO" b="1" dirty="0"/>
              <a:t>1+1 = 3</a:t>
            </a:r>
          </a:p>
        </p:txBody>
      </p:sp>
    </p:spTree>
    <p:extLst>
      <p:ext uri="{BB962C8B-B14F-4D97-AF65-F5344CB8AC3E}">
        <p14:creationId xmlns:p14="http://schemas.microsoft.com/office/powerpoint/2010/main" val="21163768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4016" y="5877272"/>
            <a:ext cx="8892480" cy="864096"/>
          </a:xfrm>
          <a:solidFill>
            <a:schemeClr val="tx1"/>
          </a:solidFill>
        </p:spPr>
        <p:txBody>
          <a:bodyPr/>
          <a:lstStyle/>
          <a:p>
            <a:endParaRPr lang="nb-NO" dirty="0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4005064"/>
            <a:ext cx="6192688" cy="4643936"/>
          </a:xfrm>
          <a:prstGeom prst="rect">
            <a:avLst/>
          </a:prstGeom>
        </p:spPr>
      </p:pic>
      <p:sp>
        <p:nvSpPr>
          <p:cNvPr id="3" name="TekstSylinder 2"/>
          <p:cNvSpPr txBox="1"/>
          <p:nvPr/>
        </p:nvSpPr>
        <p:spPr>
          <a:xfrm>
            <a:off x="1187624" y="3107390"/>
            <a:ext cx="17187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Nelson Mandela</a:t>
            </a:r>
          </a:p>
          <a:p>
            <a:endParaRPr lang="nb-NO" dirty="0"/>
          </a:p>
        </p:txBody>
      </p:sp>
      <p:sp>
        <p:nvSpPr>
          <p:cNvPr id="4" name="TekstSylinder 3"/>
          <p:cNvSpPr txBox="1"/>
          <p:nvPr/>
        </p:nvSpPr>
        <p:spPr>
          <a:xfrm>
            <a:off x="858937" y="1772816"/>
            <a:ext cx="338227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b="1" dirty="0"/>
              <a:t>«Det som gjelder i livet,</a:t>
            </a:r>
          </a:p>
          <a:p>
            <a:r>
              <a:rPr lang="nb-NO" sz="2400" b="1" dirty="0"/>
              <a:t>er hvilken forskjell vi gjør</a:t>
            </a:r>
          </a:p>
          <a:p>
            <a:r>
              <a:rPr lang="nb-NO" sz="2400" b="1" dirty="0"/>
              <a:t>- i andres liv» .</a:t>
            </a:r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799410"/>
            <a:ext cx="1843710" cy="1388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664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4016" y="5877272"/>
            <a:ext cx="8892480" cy="864096"/>
          </a:xfrm>
          <a:solidFill>
            <a:schemeClr val="tx1"/>
          </a:solidFill>
        </p:spPr>
        <p:txBody>
          <a:bodyPr/>
          <a:lstStyle/>
          <a:p>
            <a:endParaRPr lang="nb-NO" dirty="0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4005064"/>
            <a:ext cx="6192688" cy="4643936"/>
          </a:xfrm>
          <a:prstGeom prst="rect">
            <a:avLst/>
          </a:prstGeom>
        </p:spPr>
      </p:pic>
      <p:sp>
        <p:nvSpPr>
          <p:cNvPr id="3" name="TekstSylinder 2"/>
          <p:cNvSpPr txBox="1"/>
          <p:nvPr/>
        </p:nvSpPr>
        <p:spPr>
          <a:xfrm>
            <a:off x="611560" y="1280954"/>
            <a:ext cx="22347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b="1" dirty="0"/>
              <a:t>Relasjonsformelen:</a:t>
            </a:r>
          </a:p>
          <a:p>
            <a:endParaRPr lang="nb-NO" sz="2000" b="1" dirty="0"/>
          </a:p>
        </p:txBody>
      </p:sp>
      <p:sp>
        <p:nvSpPr>
          <p:cNvPr id="4" name="TekstSylinder 3"/>
          <p:cNvSpPr txBox="1"/>
          <p:nvPr/>
        </p:nvSpPr>
        <p:spPr>
          <a:xfrm>
            <a:off x="683568" y="2420888"/>
            <a:ext cx="15284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b="1" dirty="0"/>
              <a:t>V</a:t>
            </a:r>
            <a:r>
              <a:rPr lang="nb-NO" b="1" dirty="0"/>
              <a:t>irkeligheten</a:t>
            </a:r>
            <a:endParaRPr lang="nb-NO" sz="2800" b="1" dirty="0"/>
          </a:p>
        </p:txBody>
      </p:sp>
      <p:sp>
        <p:nvSpPr>
          <p:cNvPr id="6" name="TekstSylinder 5"/>
          <p:cNvSpPr txBox="1"/>
          <p:nvPr/>
        </p:nvSpPr>
        <p:spPr>
          <a:xfrm>
            <a:off x="683568" y="3193812"/>
            <a:ext cx="17445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b="1" dirty="0"/>
              <a:t>F</a:t>
            </a:r>
            <a:r>
              <a:rPr lang="nb-NO" b="1" dirty="0"/>
              <a:t>orventningene</a:t>
            </a:r>
            <a:endParaRPr lang="nb-NO" sz="2800" b="1" dirty="0"/>
          </a:p>
        </p:txBody>
      </p:sp>
      <p:sp>
        <p:nvSpPr>
          <p:cNvPr id="8" name="TekstSylinder 7"/>
          <p:cNvSpPr txBox="1"/>
          <p:nvPr/>
        </p:nvSpPr>
        <p:spPr>
          <a:xfrm>
            <a:off x="4788024" y="2771384"/>
            <a:ext cx="1440160" cy="461665"/>
          </a:xfrm>
          <a:prstGeom prst="rect">
            <a:avLst/>
          </a:prstGeom>
          <a:solidFill>
            <a:srgbClr val="FFC000">
              <a:alpha val="73000"/>
            </a:srgb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2400" b="1" dirty="0"/>
              <a:t>Suksess</a:t>
            </a:r>
          </a:p>
        </p:txBody>
      </p:sp>
      <p:cxnSp>
        <p:nvCxnSpPr>
          <p:cNvPr id="10" name="Rett linje 9"/>
          <p:cNvCxnSpPr/>
          <p:nvPr/>
        </p:nvCxnSpPr>
        <p:spPr>
          <a:xfrm flipH="1">
            <a:off x="683568" y="3068960"/>
            <a:ext cx="1639857" cy="0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tt linje 12"/>
          <p:cNvCxnSpPr/>
          <p:nvPr/>
        </p:nvCxnSpPr>
        <p:spPr>
          <a:xfrm>
            <a:off x="2814082" y="3068960"/>
            <a:ext cx="35465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tt linje 13"/>
          <p:cNvCxnSpPr/>
          <p:nvPr/>
        </p:nvCxnSpPr>
        <p:spPr>
          <a:xfrm>
            <a:off x="3779912" y="3068960"/>
            <a:ext cx="4320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tt linje 14"/>
          <p:cNvCxnSpPr/>
          <p:nvPr/>
        </p:nvCxnSpPr>
        <p:spPr>
          <a:xfrm>
            <a:off x="2845593" y="2648204"/>
            <a:ext cx="291633" cy="17278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tt linje 15"/>
          <p:cNvCxnSpPr/>
          <p:nvPr/>
        </p:nvCxnSpPr>
        <p:spPr>
          <a:xfrm flipV="1">
            <a:off x="2856023" y="2820991"/>
            <a:ext cx="281203" cy="15092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ett linje 22"/>
          <p:cNvCxnSpPr/>
          <p:nvPr/>
        </p:nvCxnSpPr>
        <p:spPr>
          <a:xfrm flipV="1">
            <a:off x="3779912" y="2924944"/>
            <a:ext cx="432048" cy="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kstSylinder 4"/>
          <p:cNvSpPr txBox="1"/>
          <p:nvPr/>
        </p:nvSpPr>
        <p:spPr>
          <a:xfrm>
            <a:off x="3275856" y="2564904"/>
            <a:ext cx="4320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400" b="1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6083479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15281</TotalTime>
  <Words>1391</Words>
  <Application>Microsoft Office PowerPoint</Application>
  <PresentationFormat>Skjermfremvisning (4:3)</PresentationFormat>
  <Paragraphs>296</Paragraphs>
  <Slides>44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44</vt:i4>
      </vt:variant>
    </vt:vector>
  </HeadingPairs>
  <TitlesOfParts>
    <vt:vector size="47" baseType="lpstr">
      <vt:lpstr>Arial</vt:lpstr>
      <vt:lpstr>Calibri</vt:lpstr>
      <vt:lpstr>Office-tema</vt:lpstr>
      <vt:lpstr>PowerPoint-presentasjon</vt:lpstr>
      <vt:lpstr>PowerPoint-presentasjon</vt:lpstr>
      <vt:lpstr>PowerPoint-presentasjon</vt:lpstr>
      <vt:lpstr>ltitask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ltitask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Lysbilde 1</dc:title>
  <dc:creator>Trond Haukedal</dc:creator>
  <cp:lastModifiedBy>Trond Haukedal</cp:lastModifiedBy>
  <cp:revision>824</cp:revision>
  <cp:lastPrinted>2020-09-13T06:41:10Z</cp:lastPrinted>
  <dcterms:created xsi:type="dcterms:W3CDTF">2014-01-02T10:10:25Z</dcterms:created>
  <dcterms:modified xsi:type="dcterms:W3CDTF">2020-11-19T08:53:57Z</dcterms:modified>
</cp:coreProperties>
</file>