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2"/>
    <p:sldId id="258" r:id="rId3"/>
    <p:sldId id="259" r:id="rId4"/>
    <p:sldId id="260" r:id="rId5"/>
    <p:sldId id="261" r:id="rId6"/>
    <p:sldId id="266" r:id="rId7"/>
    <p:sldId id="262" r:id="rId8"/>
    <p:sldId id="263" r:id="rId9"/>
    <p:sldId id="264" r:id="rId10"/>
    <p:sldId id="267" r:id="rId11"/>
    <p:sldId id="265" r:id="rId12"/>
  </p:sldIdLst>
  <p:sldSz cx="12192000" cy="6858000"/>
  <p:notesSz cx="7578725" cy="3086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0" d="100"/>
          <a:sy n="70" d="100"/>
        </p:scale>
        <p:origin x="496" y="68"/>
      </p:cViewPr>
      <p:guideLst/>
    </p:cSldViewPr>
  </p:slideViewPr>
  <p:notesTextViewPr>
    <p:cViewPr>
      <p:scale>
        <a:sx n="1" d="1"/>
        <a:sy n="1" d="1"/>
      </p:scale>
      <p:origin x="0" y="0"/>
    </p:cViewPr>
  </p:notesTextViewPr>
  <p:notesViewPr>
    <p:cSldViewPr snapToGrid="0">
      <p:cViewPr varScale="1">
        <p:scale>
          <a:sx n="60" d="100"/>
          <a:sy n="60" d="100"/>
        </p:scale>
        <p:origin x="34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284114" cy="154841"/>
          </a:xfrm>
          <a:prstGeom prst="rect">
            <a:avLst/>
          </a:prstGeom>
        </p:spPr>
        <p:txBody>
          <a:bodyPr vert="horz" lIns="60936" tIns="30468" rIns="60936" bIns="30468" rtlCol="0"/>
          <a:lstStyle>
            <a:lvl1pPr algn="l">
              <a:defRPr sz="800"/>
            </a:lvl1pPr>
          </a:lstStyle>
          <a:p>
            <a:endParaRPr lang="nb-NO"/>
          </a:p>
        </p:txBody>
      </p:sp>
      <p:sp>
        <p:nvSpPr>
          <p:cNvPr id="3" name="Plassholder for dato 2"/>
          <p:cNvSpPr>
            <a:spLocks noGrp="1"/>
          </p:cNvSpPr>
          <p:nvPr>
            <p:ph type="dt" sz="quarter" idx="1"/>
          </p:nvPr>
        </p:nvSpPr>
        <p:spPr>
          <a:xfrm>
            <a:off x="4292858" y="0"/>
            <a:ext cx="3284114" cy="154841"/>
          </a:xfrm>
          <a:prstGeom prst="rect">
            <a:avLst/>
          </a:prstGeom>
        </p:spPr>
        <p:txBody>
          <a:bodyPr vert="horz" lIns="60936" tIns="30468" rIns="60936" bIns="30468" rtlCol="0"/>
          <a:lstStyle>
            <a:lvl1pPr algn="r">
              <a:defRPr sz="800"/>
            </a:lvl1pPr>
          </a:lstStyle>
          <a:p>
            <a:fld id="{D6548DE0-9DF0-442F-B81D-E442D117F601}" type="datetimeFigureOut">
              <a:rPr lang="nb-NO" smtClean="0"/>
              <a:t>28.02.2016</a:t>
            </a:fld>
            <a:endParaRPr lang="nb-NO"/>
          </a:p>
        </p:txBody>
      </p:sp>
      <p:sp>
        <p:nvSpPr>
          <p:cNvPr id="4" name="Plassholder for bunntekst 3"/>
          <p:cNvSpPr>
            <a:spLocks noGrp="1"/>
          </p:cNvSpPr>
          <p:nvPr>
            <p:ph type="ftr" sz="quarter" idx="2"/>
          </p:nvPr>
        </p:nvSpPr>
        <p:spPr>
          <a:xfrm>
            <a:off x="0" y="2931260"/>
            <a:ext cx="3284114" cy="154841"/>
          </a:xfrm>
          <a:prstGeom prst="rect">
            <a:avLst/>
          </a:prstGeom>
        </p:spPr>
        <p:txBody>
          <a:bodyPr vert="horz" lIns="60936" tIns="30468" rIns="60936" bIns="30468" rtlCol="0" anchor="b"/>
          <a:lstStyle>
            <a:lvl1pPr algn="l">
              <a:defRPr sz="800"/>
            </a:lvl1pPr>
          </a:lstStyle>
          <a:p>
            <a:endParaRPr lang="nb-NO"/>
          </a:p>
        </p:txBody>
      </p:sp>
      <p:sp>
        <p:nvSpPr>
          <p:cNvPr id="5" name="Plassholder for lysbildenummer 4"/>
          <p:cNvSpPr>
            <a:spLocks noGrp="1"/>
          </p:cNvSpPr>
          <p:nvPr>
            <p:ph type="sldNum" sz="quarter" idx="3"/>
          </p:nvPr>
        </p:nvSpPr>
        <p:spPr>
          <a:xfrm>
            <a:off x="4292858" y="2931260"/>
            <a:ext cx="3284114" cy="154841"/>
          </a:xfrm>
          <a:prstGeom prst="rect">
            <a:avLst/>
          </a:prstGeom>
        </p:spPr>
        <p:txBody>
          <a:bodyPr vert="horz" lIns="60936" tIns="30468" rIns="60936" bIns="30468" rtlCol="0" anchor="b"/>
          <a:lstStyle>
            <a:lvl1pPr algn="r">
              <a:defRPr sz="800"/>
            </a:lvl1pPr>
          </a:lstStyle>
          <a:p>
            <a:fld id="{D1BF8434-F5FD-47FD-B705-D0FFAC67A6CE}" type="slidenum">
              <a:rPr lang="nb-NO" smtClean="0"/>
              <a:t>‹#›</a:t>
            </a:fld>
            <a:endParaRPr lang="nb-NO"/>
          </a:p>
        </p:txBody>
      </p:sp>
    </p:spTree>
    <p:extLst>
      <p:ext uri="{BB962C8B-B14F-4D97-AF65-F5344CB8AC3E}">
        <p14:creationId xmlns:p14="http://schemas.microsoft.com/office/powerpoint/2010/main" val="180983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3282555" cy="15449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4292273" y="0"/>
            <a:ext cx="3286452" cy="154499"/>
          </a:xfrm>
          <a:prstGeom prst="rect">
            <a:avLst/>
          </a:prstGeom>
        </p:spPr>
        <p:txBody>
          <a:bodyPr vert="horz" lIns="91440" tIns="45720" rIns="91440" bIns="45720" rtlCol="0"/>
          <a:lstStyle>
            <a:lvl1pPr algn="r">
              <a:defRPr sz="1200"/>
            </a:lvl1pPr>
          </a:lstStyle>
          <a:p>
            <a:fld id="{ADB566EB-BA55-4409-B682-A13416BB3151}" type="datetimeFigureOut">
              <a:rPr lang="nb-NO" smtClean="0"/>
              <a:t>28.02.2016</a:t>
            </a:fld>
            <a:endParaRPr lang="nb-NO"/>
          </a:p>
        </p:txBody>
      </p:sp>
      <p:sp>
        <p:nvSpPr>
          <p:cNvPr id="4" name="Plassholder for lysbilde 3"/>
          <p:cNvSpPr>
            <a:spLocks noGrp="1" noRot="1" noChangeAspect="1"/>
          </p:cNvSpPr>
          <p:nvPr>
            <p:ph type="sldImg" idx="2"/>
          </p:nvPr>
        </p:nvSpPr>
        <p:spPr>
          <a:xfrm>
            <a:off x="2863850" y="385763"/>
            <a:ext cx="1851025" cy="10414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756313" y="1484871"/>
            <a:ext cx="6066099" cy="1215305"/>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2931601"/>
            <a:ext cx="3282555" cy="154499"/>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4292273" y="2931601"/>
            <a:ext cx="3286452" cy="154499"/>
          </a:xfrm>
          <a:prstGeom prst="rect">
            <a:avLst/>
          </a:prstGeom>
        </p:spPr>
        <p:txBody>
          <a:bodyPr vert="horz" lIns="91440" tIns="45720" rIns="91440" bIns="45720" rtlCol="0" anchor="b"/>
          <a:lstStyle>
            <a:lvl1pPr algn="r">
              <a:defRPr sz="1200"/>
            </a:lvl1pPr>
          </a:lstStyle>
          <a:p>
            <a:fld id="{2277A30E-43D8-4072-93A9-5991639BAB2B}" type="slidenum">
              <a:rPr lang="nb-NO" smtClean="0"/>
              <a:t>‹#›</a:t>
            </a:fld>
            <a:endParaRPr lang="nb-NO"/>
          </a:p>
        </p:txBody>
      </p:sp>
    </p:spTree>
    <p:extLst>
      <p:ext uri="{BB962C8B-B14F-4D97-AF65-F5344CB8AC3E}">
        <p14:creationId xmlns:p14="http://schemas.microsoft.com/office/powerpoint/2010/main" val="316016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2277A30E-43D8-4072-93A9-5991639BAB2B}" type="slidenum">
              <a:rPr lang="nb-NO" smtClean="0"/>
              <a:t>9</a:t>
            </a:fld>
            <a:endParaRPr lang="nb-NO"/>
          </a:p>
        </p:txBody>
      </p:sp>
    </p:spTree>
    <p:extLst>
      <p:ext uri="{BB962C8B-B14F-4D97-AF65-F5344CB8AC3E}">
        <p14:creationId xmlns:p14="http://schemas.microsoft.com/office/powerpoint/2010/main" val="131641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nb-NO" smtClean="0"/>
              <a:t>Klikk for å redigere tittelstil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b-NO" smtClean="0"/>
              <a:t>Klikk for å redigere tittelstil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b-NO" smtClean="0"/>
              <a:t>Klikk for å redigere tittelstil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b-NO" smtClean="0"/>
              <a:t>Klikk for å redigere tekststiler i malen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nb-NO" smtClean="0"/>
              <a:t>Klikk for å redigere tittelstil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b-NO" smtClean="0"/>
              <a:t>Klikk for å redigere tekststiler i malen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nchor="ct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nb-NO" smtClean="0"/>
              <a:t>Klikk for å redigere tittelstil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2/28/2016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Fra bruker og byråkrat til blogger</a:t>
            </a:r>
            <a:endParaRPr lang="nb-NO" dirty="0"/>
          </a:p>
        </p:txBody>
      </p:sp>
      <p:sp>
        <p:nvSpPr>
          <p:cNvPr id="3" name="Undertittel 2"/>
          <p:cNvSpPr>
            <a:spLocks noGrp="1"/>
          </p:cNvSpPr>
          <p:nvPr>
            <p:ph type="subTitle" idx="1"/>
          </p:nvPr>
        </p:nvSpPr>
        <p:spPr/>
        <p:txBody>
          <a:bodyPr/>
          <a:lstStyle/>
          <a:p>
            <a:r>
              <a:rPr lang="nb-NO" dirty="0" smtClean="0"/>
              <a:t>www.Myhreperspektiver.blogg.no</a:t>
            </a:r>
            <a:endParaRPr lang="nb-NO" dirty="0"/>
          </a:p>
        </p:txBody>
      </p:sp>
    </p:spTree>
    <p:extLst>
      <p:ext uri="{BB962C8B-B14F-4D97-AF65-F5344CB8AC3E}">
        <p14:creationId xmlns:p14="http://schemas.microsoft.com/office/powerpoint/2010/main" val="224565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614939" y="103909"/>
            <a:ext cx="10018713" cy="1333005"/>
          </a:xfrm>
        </p:spPr>
        <p:txBody>
          <a:bodyPr/>
          <a:lstStyle/>
          <a:p>
            <a:r>
              <a:rPr lang="nb-NO" dirty="0" smtClean="0"/>
              <a:t>Hvordan er det nå?</a:t>
            </a:r>
            <a:endParaRPr lang="nb-NO" dirty="0"/>
          </a:p>
        </p:txBody>
      </p:sp>
      <p:sp>
        <p:nvSpPr>
          <p:cNvPr id="6" name="Plassholder for innhold 5"/>
          <p:cNvSpPr>
            <a:spLocks noGrp="1"/>
          </p:cNvSpPr>
          <p:nvPr>
            <p:ph idx="1"/>
          </p:nvPr>
        </p:nvSpPr>
        <p:spPr>
          <a:xfrm>
            <a:off x="1448790" y="1436914"/>
            <a:ext cx="10450285" cy="4354287"/>
          </a:xfrm>
        </p:spPr>
        <p:txBody>
          <a:bodyPr>
            <a:normAutofit fontScale="92500" lnSpcReduction="20000"/>
          </a:bodyPr>
          <a:lstStyle/>
          <a:p>
            <a:pPr marL="0" indent="0">
              <a:buNone/>
            </a:pPr>
            <a:r>
              <a:rPr lang="nb-NO" b="1" i="1" dirty="0"/>
              <a:t>Fagfolk i </a:t>
            </a:r>
            <a:r>
              <a:rPr lang="nb-NO" b="1" i="1" dirty="0" err="1"/>
              <a:t>hab</a:t>
            </a:r>
            <a:r>
              <a:rPr lang="nb-NO" b="1" i="1" dirty="0"/>
              <a:t>.-</a:t>
            </a:r>
            <a:r>
              <a:rPr lang="nb-NO" b="1" i="1" dirty="0" smtClean="0"/>
              <a:t>tjenestene, fra </a:t>
            </a:r>
            <a:r>
              <a:rPr lang="nb-NO" b="1" i="1" dirty="0" err="1" smtClean="0"/>
              <a:t>HabSam</a:t>
            </a:r>
            <a:r>
              <a:rPr lang="nb-NO" b="1" i="1" dirty="0" smtClean="0"/>
              <a:t>-rapporten 2015</a:t>
            </a:r>
            <a:br>
              <a:rPr lang="nb-NO" b="1" i="1" dirty="0" smtClean="0"/>
            </a:br>
            <a:endParaRPr lang="nb-NO" i="1" dirty="0"/>
          </a:p>
          <a:p>
            <a:r>
              <a:rPr lang="nb-NO" sz="2500" i="1" dirty="0"/>
              <a:t>Hva er egentlig disse sentrene, hva er føringene, hva skal de kunne by på? Dere er en brokete forsamling med ulike oppgaver, noen er utredning og behandlingsenheter, mens andre er mer læring- og mestringsorientert.</a:t>
            </a:r>
          </a:p>
          <a:p>
            <a:pPr lvl="0"/>
            <a:r>
              <a:rPr lang="nb-NO" sz="2500" i="1" dirty="0"/>
              <a:t>Av og til tenker jeg at en henvisning til dere skulle gått gjennom oss. Det ville vært det desidert beste at familien, kommunen og </a:t>
            </a:r>
            <a:r>
              <a:rPr lang="nb-NO" sz="2500" i="1" dirty="0" err="1"/>
              <a:t>habiliteringen</a:t>
            </a:r>
            <a:r>
              <a:rPr lang="nb-NO" sz="2500" i="1" dirty="0"/>
              <a:t> kunne kommet med en bestilling eller problemstilling samlet sett, til dere. Samtidig skal dere ha det ”leve med-perspektivet" for brukerne, og da er det ikke hensiktsmessig at det skal gå via oss, da må brukerne kunne kontakte dere direkte.</a:t>
            </a:r>
          </a:p>
          <a:p>
            <a:r>
              <a:rPr lang="nb-NO" sz="2500" i="1" dirty="0"/>
              <a:t>Når jeg ser på nettsidene deres, ser jeg at dere har veldig fokus på barn og unge, men dere glemmer ungdom, voksne og litt eldre. Det er det jeg trenger mer kompetanse på og leter etter</a:t>
            </a:r>
            <a:r>
              <a:rPr lang="nb-NO" i="1" dirty="0"/>
              <a:t>. </a:t>
            </a:r>
            <a:endParaRPr lang="nb-NO" dirty="0"/>
          </a:p>
          <a:p>
            <a:endParaRPr lang="nb-NO" dirty="0"/>
          </a:p>
        </p:txBody>
      </p:sp>
    </p:spTree>
    <p:extLst>
      <p:ext uri="{BB962C8B-B14F-4D97-AF65-F5344CB8AC3E}">
        <p14:creationId xmlns:p14="http://schemas.microsoft.com/office/powerpoint/2010/main" val="1885689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98610" y="1"/>
            <a:ext cx="10018713" cy="1615044"/>
          </a:xfrm>
        </p:spPr>
        <p:txBody>
          <a:bodyPr>
            <a:normAutofit/>
          </a:bodyPr>
          <a:lstStyle/>
          <a:p>
            <a:r>
              <a:rPr lang="nb-NO" sz="3600" b="1" dirty="0" smtClean="0"/>
              <a:t>Viktige erfaring: En sjelden stemme alene er ikke nok – vi må være mange</a:t>
            </a:r>
            <a:endParaRPr lang="nb-NO" sz="3600" b="1" dirty="0"/>
          </a:p>
        </p:txBody>
      </p:sp>
      <p:sp>
        <p:nvSpPr>
          <p:cNvPr id="4" name="Plassholder for tekst 3"/>
          <p:cNvSpPr>
            <a:spLocks noGrp="1"/>
          </p:cNvSpPr>
          <p:nvPr>
            <p:ph sz="half" idx="1"/>
          </p:nvPr>
        </p:nvSpPr>
        <p:spPr>
          <a:xfrm>
            <a:off x="1056905" y="1966306"/>
            <a:ext cx="5603850" cy="4220737"/>
          </a:xfrm>
        </p:spPr>
        <p:txBody>
          <a:bodyPr>
            <a:normAutofit fontScale="25000" lnSpcReduction="20000"/>
          </a:bodyPr>
          <a:lstStyle/>
          <a:p>
            <a:r>
              <a:rPr lang="nb-NO" sz="8000" b="1" dirty="0" smtClean="0"/>
              <a:t>Brukermedvirkning på systemnivå må bevares </a:t>
            </a:r>
            <a:r>
              <a:rPr lang="nb-NO" sz="8000" b="1" dirty="0"/>
              <a:t>- </a:t>
            </a:r>
            <a:r>
              <a:rPr lang="nb-NO" sz="8000" b="1" dirty="0" smtClean="0"/>
              <a:t>ikke </a:t>
            </a:r>
            <a:r>
              <a:rPr lang="nb-NO" sz="8000" b="1" dirty="0"/>
              <a:t>endres til </a:t>
            </a:r>
            <a:r>
              <a:rPr lang="nb-NO" sz="8000" b="1" dirty="0" smtClean="0"/>
              <a:t>brukerperspektiver</a:t>
            </a:r>
            <a:endParaRPr lang="nb-NO" sz="8000" b="1" dirty="0"/>
          </a:p>
          <a:p>
            <a:r>
              <a:rPr lang="nb-NO" sz="8000" b="1" dirty="0" smtClean="0"/>
              <a:t>Vi må ha gode samarbeidspartnere: Politikere, byråkrater, fagfolk, universiteter og høyskoler, media, sosiale media</a:t>
            </a:r>
          </a:p>
          <a:p>
            <a:r>
              <a:rPr lang="nb-NO" sz="8000" b="1" dirty="0" smtClean="0"/>
              <a:t>Vi må ha klare (entydige) mål for livene våre slik at det blir tydelig hva vi trenger av tjenester</a:t>
            </a:r>
          </a:p>
          <a:p>
            <a:r>
              <a:rPr lang="nb-NO" sz="8000" b="1" dirty="0" smtClean="0"/>
              <a:t>Vi må få på plass en strategi/handlingsplan for re-/</a:t>
            </a:r>
            <a:r>
              <a:rPr lang="nb-NO" sz="8000" b="1" dirty="0" err="1" smtClean="0"/>
              <a:t>habiliteringsfeltet</a:t>
            </a:r>
            <a:r>
              <a:rPr lang="nb-NO" sz="8000" b="1" dirty="0" smtClean="0"/>
              <a:t> som ivaretar oss som er sjeldne</a:t>
            </a:r>
          </a:p>
          <a:p>
            <a:r>
              <a:rPr lang="nb-NO" sz="8000" b="1" dirty="0" smtClean="0"/>
              <a:t>Vi må bli mer synlige!</a:t>
            </a:r>
            <a:endParaRPr lang="nb-NO" sz="8000" dirty="0" smtClean="0"/>
          </a:p>
          <a:p>
            <a:endParaRPr lang="nb-NO" dirty="0" smtClean="0"/>
          </a:p>
          <a:p>
            <a:r>
              <a:rPr lang="nb-NO" dirty="0" smtClean="0"/>
              <a:t/>
            </a:r>
            <a:br>
              <a:rPr lang="nb-NO" dirty="0" smtClean="0"/>
            </a:br>
            <a:endParaRPr lang="nb-NO" dirty="0"/>
          </a:p>
        </p:txBody>
      </p:sp>
      <p:sp>
        <p:nvSpPr>
          <p:cNvPr id="12" name="Plassholder for innhold 11"/>
          <p:cNvSpPr>
            <a:spLocks noGrp="1"/>
          </p:cNvSpPr>
          <p:nvPr>
            <p:ph sz="half" idx="2"/>
          </p:nvPr>
        </p:nvSpPr>
        <p:spPr>
          <a:xfrm>
            <a:off x="7065817" y="1966307"/>
            <a:ext cx="4437205" cy="4315740"/>
          </a:xfrm>
        </p:spPr>
        <p:txBody>
          <a:bodyPr>
            <a:normAutofit fontScale="25000" lnSpcReduction="20000"/>
          </a:bodyPr>
          <a:lstStyle/>
          <a:p>
            <a:endParaRPr lang="nb-NO" sz="5100" b="1" dirty="0" smtClean="0"/>
          </a:p>
          <a:p>
            <a:endParaRPr lang="nb-NO" sz="5100" b="1" dirty="0"/>
          </a:p>
          <a:p>
            <a:endParaRPr lang="nb-NO" sz="5100" b="1" dirty="0" smtClean="0"/>
          </a:p>
          <a:p>
            <a:endParaRPr lang="nb-NO" sz="5100" b="1" dirty="0"/>
          </a:p>
          <a:p>
            <a:endParaRPr lang="nb-NO" sz="5100" b="1" dirty="0" smtClean="0"/>
          </a:p>
          <a:p>
            <a:endParaRPr lang="nb-NO" sz="5100" b="1" dirty="0"/>
          </a:p>
          <a:p>
            <a:endParaRPr lang="nb-NO" sz="5100" b="1" dirty="0" smtClean="0"/>
          </a:p>
          <a:p>
            <a:pPr marL="0" indent="0">
              <a:buNone/>
            </a:pPr>
            <a:r>
              <a:rPr lang="nb-NO" sz="5100" b="1" dirty="0" smtClean="0"/>
              <a:t/>
            </a:r>
            <a:br>
              <a:rPr lang="nb-NO" sz="5100" b="1" dirty="0" smtClean="0"/>
            </a:br>
            <a:endParaRPr lang="nb-NO" sz="5100" b="1" dirty="0" smtClean="0"/>
          </a:p>
          <a:p>
            <a:pPr marL="0" indent="0">
              <a:buNone/>
            </a:pPr>
            <a:endParaRPr lang="nb-NO" sz="5100" b="1" dirty="0"/>
          </a:p>
          <a:p>
            <a:pPr marL="0" indent="0">
              <a:buNone/>
            </a:pPr>
            <a:r>
              <a:rPr lang="nb-NO" sz="8600" b="1" dirty="0" smtClean="0"/>
              <a:t>	Myhreperspektiver.blogg.no</a:t>
            </a:r>
          </a:p>
          <a:p>
            <a:pPr marL="0" indent="0">
              <a:buNone/>
            </a:pPr>
            <a:endParaRPr lang="nb-NO" dirty="0" smtClean="0"/>
          </a:p>
          <a:p>
            <a:pPr marL="0" indent="0">
              <a:buNone/>
            </a:pPr>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976" y="1966306"/>
            <a:ext cx="4167667" cy="2776800"/>
          </a:xfrm>
          <a:prstGeom prst="rect">
            <a:avLst/>
          </a:prstGeom>
        </p:spPr>
      </p:pic>
    </p:spTree>
    <p:extLst>
      <p:ext uri="{BB962C8B-B14F-4D97-AF65-F5344CB8AC3E}">
        <p14:creationId xmlns:p14="http://schemas.microsoft.com/office/powerpoint/2010/main" val="883072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96983" y="-166255"/>
            <a:ext cx="5426158" cy="2376054"/>
          </a:xfrm>
        </p:spPr>
        <p:txBody>
          <a:bodyPr>
            <a:normAutofit/>
          </a:bodyPr>
          <a:lstStyle/>
          <a:p>
            <a:r>
              <a:rPr lang="nb-NO" sz="2400" b="1" dirty="0" smtClean="0"/>
              <a:t>Karriere (1945.1971):</a:t>
            </a:r>
            <a:r>
              <a:rPr lang="nb-NO" sz="2400" dirty="0" smtClean="0"/>
              <a:t/>
            </a:r>
            <a:br>
              <a:rPr lang="nb-NO" sz="2400" dirty="0" smtClean="0"/>
            </a:br>
            <a:r>
              <a:rPr lang="nb-NO" sz="2400" dirty="0" smtClean="0"/>
              <a:t>Født med sjelden diagnose.</a:t>
            </a:r>
            <a:br>
              <a:rPr lang="nb-NO" sz="2400" dirty="0" smtClean="0"/>
            </a:br>
            <a:r>
              <a:rPr lang="nb-NO" sz="2400" dirty="0" smtClean="0"/>
              <a:t>Vokste opp i seng, skole på sykehus eller hjemme, </a:t>
            </a:r>
            <a:r>
              <a:rPr lang="nb-NO" sz="2400" dirty="0" err="1" smtClean="0"/>
              <a:t>ca</a:t>
            </a:r>
            <a:r>
              <a:rPr lang="nb-NO" sz="2400" dirty="0" smtClean="0"/>
              <a:t> 2 år til sammen på folkeskolen </a:t>
            </a:r>
            <a:r>
              <a:rPr lang="nb-NO" sz="2400" dirty="0" err="1" smtClean="0"/>
              <a:t>pga</a:t>
            </a:r>
            <a:r>
              <a:rPr lang="nb-NO" sz="2400" dirty="0" smtClean="0"/>
              <a:t> </a:t>
            </a:r>
            <a:r>
              <a:rPr lang="nb-NO" sz="2400" dirty="0" err="1" smtClean="0"/>
              <a:t>ca</a:t>
            </a:r>
            <a:r>
              <a:rPr lang="nb-NO" sz="2400" dirty="0" smtClean="0"/>
              <a:t> 25 brudd</a:t>
            </a:r>
            <a:endParaRPr lang="nb-NO" sz="2400" dirty="0"/>
          </a:p>
        </p:txBody>
      </p:sp>
      <p:sp>
        <p:nvSpPr>
          <p:cNvPr id="4" name="Plassholder for tekst 3"/>
          <p:cNvSpPr>
            <a:spLocks noGrp="1"/>
          </p:cNvSpPr>
          <p:nvPr>
            <p:ph type="body" sz="half" idx="2"/>
          </p:nvPr>
        </p:nvSpPr>
        <p:spPr>
          <a:xfrm>
            <a:off x="1187531" y="2636323"/>
            <a:ext cx="5835609" cy="3693224"/>
          </a:xfrm>
        </p:spPr>
        <p:txBody>
          <a:bodyPr>
            <a:normAutofit fontScale="92500"/>
          </a:bodyPr>
          <a:lstStyle/>
          <a:p>
            <a:pPr marL="342900" indent="-342900">
              <a:buFont typeface="Arial" panose="020B0604020202020204" pitchFamily="34" charset="0"/>
              <a:buChar char="•"/>
            </a:pPr>
            <a:r>
              <a:rPr lang="nb-NO" sz="2400" dirty="0" smtClean="0"/>
              <a:t>Gjennomførte realskole og gymnas med bare et ryggbrudd og et armbrudd. </a:t>
            </a:r>
          </a:p>
          <a:p>
            <a:pPr marL="342900" indent="-342900">
              <a:buFont typeface="Arial" panose="020B0604020202020204" pitchFamily="34" charset="0"/>
              <a:buChar char="•"/>
            </a:pPr>
            <a:r>
              <a:rPr lang="nb-NO" sz="2400" dirty="0" smtClean="0"/>
              <a:t>Gikk med krykker og skinne på det ene benet. </a:t>
            </a:r>
          </a:p>
          <a:p>
            <a:pPr marL="342900" indent="-342900">
              <a:buFont typeface="Arial" panose="020B0604020202020204" pitchFamily="34" charset="0"/>
              <a:buChar char="•"/>
            </a:pPr>
            <a:r>
              <a:rPr lang="nb-NO" sz="2400" dirty="0" smtClean="0"/>
              <a:t>I løpet av 7 års universitetsstudier hadde jeg 2 operasjoner i det ene benet og et benbrudd i det andre. </a:t>
            </a:r>
          </a:p>
          <a:p>
            <a:pPr marL="342900" indent="-342900">
              <a:buFont typeface="Arial" panose="020B0604020202020204" pitchFamily="34" charset="0"/>
              <a:buChar char="•"/>
            </a:pPr>
            <a:r>
              <a:rPr lang="nb-NO" sz="2400" dirty="0" smtClean="0"/>
              <a:t>Sluttet med krykker og skinne og gikk ganske bra inntil jeg ble «voksen». </a:t>
            </a:r>
            <a:br>
              <a:rPr lang="nb-NO" sz="2400" dirty="0" smtClean="0"/>
            </a:br>
            <a:endParaRPr lang="nb-NO" sz="2400" dirty="0" smtClean="0"/>
          </a:p>
          <a:p>
            <a:endParaRPr lang="nb-NO" sz="2400" dirty="0"/>
          </a:p>
        </p:txBody>
      </p:sp>
      <p:pic>
        <p:nvPicPr>
          <p:cNvPr id="7" name="Plassholder for bilde 6"/>
          <p:cNvPicPr>
            <a:picLocks noGrp="1" noChangeAspect="1"/>
          </p:cNvPicPr>
          <p:nvPr>
            <p:ph type="pic" idx="1"/>
          </p:nvPr>
        </p:nvPicPr>
        <p:blipFill>
          <a:blip r:embed="rId2">
            <a:extLst>
              <a:ext uri="{28A0092B-C50C-407E-A947-70E740481C1C}">
                <a14:useLocalDpi xmlns:a14="http://schemas.microsoft.com/office/drawing/2010/main" val="0"/>
              </a:ext>
            </a:extLst>
          </a:blip>
          <a:srcRect l="12527" r="12527"/>
          <a:stretch>
            <a:fillRect/>
          </a:stretch>
        </p:blipFill>
        <p:spPr>
          <a:xfrm>
            <a:off x="7137400" y="511175"/>
            <a:ext cx="4927600" cy="5995988"/>
          </a:xfrm>
        </p:spPr>
      </p:pic>
    </p:spTree>
    <p:extLst>
      <p:ext uri="{BB962C8B-B14F-4D97-AF65-F5344CB8AC3E}">
        <p14:creationId xmlns:p14="http://schemas.microsoft.com/office/powerpoint/2010/main" val="2442523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27647" y="-332508"/>
            <a:ext cx="10018713" cy="1294410"/>
          </a:xfrm>
        </p:spPr>
        <p:txBody>
          <a:bodyPr>
            <a:normAutofit/>
          </a:bodyPr>
          <a:lstStyle/>
          <a:p>
            <a:r>
              <a:rPr lang="nb-NO" dirty="0"/>
              <a:t>Y</a:t>
            </a:r>
            <a:r>
              <a:rPr lang="nb-NO" dirty="0" smtClean="0"/>
              <a:t>rkesaktivitet (1971-2011)</a:t>
            </a:r>
            <a:r>
              <a:rPr lang="nb-NO" sz="2000" dirty="0" smtClean="0"/>
              <a:t/>
            </a:r>
            <a:br>
              <a:rPr lang="nb-NO" sz="2000" dirty="0" smtClean="0"/>
            </a:br>
            <a:r>
              <a:rPr lang="nb-NO" sz="2000" dirty="0" smtClean="0"/>
              <a:t>(bare 5-6 brudd i perioden, begynte med høreapparat i 1979)</a:t>
            </a:r>
            <a:endParaRPr lang="nb-NO" dirty="0"/>
          </a:p>
        </p:txBody>
      </p:sp>
      <p:sp>
        <p:nvSpPr>
          <p:cNvPr id="3" name="Plassholder for innhold 2"/>
          <p:cNvSpPr>
            <a:spLocks noGrp="1"/>
          </p:cNvSpPr>
          <p:nvPr>
            <p:ph sz="half" idx="1"/>
          </p:nvPr>
        </p:nvSpPr>
        <p:spPr>
          <a:xfrm>
            <a:off x="1627647" y="1470066"/>
            <a:ext cx="4795494" cy="5518067"/>
          </a:xfrm>
        </p:spPr>
        <p:txBody>
          <a:bodyPr>
            <a:normAutofit/>
          </a:bodyPr>
          <a:lstStyle/>
          <a:p>
            <a:pPr>
              <a:buFont typeface="Wingdings" panose="05000000000000000000" pitchFamily="2" charset="2"/>
              <a:buChar char="§"/>
            </a:pPr>
            <a:r>
              <a:rPr lang="nb-NO" sz="2100" dirty="0" smtClean="0"/>
              <a:t>Sykehuset i Ålesund (klinisk kjemi, nukleærmedisin), Odontologisk fakultet </a:t>
            </a:r>
            <a:r>
              <a:rPr lang="nb-NO" sz="2100" dirty="0" err="1" smtClean="0"/>
              <a:t>inst</a:t>
            </a:r>
            <a:r>
              <a:rPr lang="nb-NO" sz="2100" dirty="0" smtClean="0"/>
              <a:t> for fysiologi og biokjemi, Rikshospitalet, </a:t>
            </a:r>
            <a:r>
              <a:rPr lang="nb-NO" sz="2100" dirty="0" err="1" smtClean="0"/>
              <a:t>inst</a:t>
            </a:r>
            <a:r>
              <a:rPr lang="nb-NO" sz="2100" dirty="0" smtClean="0"/>
              <a:t> for kirurgisk forskning, Medisinsk fakultet </a:t>
            </a:r>
            <a:r>
              <a:rPr lang="nb-NO" sz="2100" dirty="0" err="1" smtClean="0"/>
              <a:t>inst</a:t>
            </a:r>
            <a:r>
              <a:rPr lang="nb-NO" sz="2100" dirty="0" smtClean="0"/>
              <a:t> for </a:t>
            </a:r>
            <a:r>
              <a:rPr lang="nb-NO" sz="2100" dirty="0" err="1" smtClean="0"/>
              <a:t>farmakoterapi</a:t>
            </a:r>
            <a:r>
              <a:rPr lang="nb-NO" sz="2100" dirty="0" smtClean="0"/>
              <a:t>.</a:t>
            </a:r>
            <a:br>
              <a:rPr lang="nb-NO" sz="2100" dirty="0" smtClean="0"/>
            </a:br>
            <a:r>
              <a:rPr lang="nb-NO" sz="2100" dirty="0" smtClean="0"/>
              <a:t/>
            </a:r>
            <a:br>
              <a:rPr lang="nb-NO" sz="2100" dirty="0" smtClean="0"/>
            </a:br>
            <a:r>
              <a:rPr lang="nb-NO" sz="2100" b="1" dirty="0" smtClean="0">
                <a:solidFill>
                  <a:srgbClr val="C00000"/>
                </a:solidFill>
              </a:rPr>
              <a:t>Byråkraten</a:t>
            </a:r>
            <a:r>
              <a:rPr lang="nb-NO" sz="2100" b="1" dirty="0" smtClean="0">
                <a:solidFill>
                  <a:srgbClr val="00B0F0"/>
                </a:solidFill>
              </a:rPr>
              <a:t> </a:t>
            </a:r>
            <a:r>
              <a:rPr lang="nb-NO" sz="2100" b="1" dirty="0" smtClean="0"/>
              <a:t>kom frem</a:t>
            </a:r>
            <a:r>
              <a:rPr lang="nb-NO" sz="2100" dirty="0" smtClean="0"/>
              <a:t>:</a:t>
            </a:r>
          </a:p>
          <a:p>
            <a:r>
              <a:rPr lang="nb-NO" sz="2100" b="1" dirty="0" smtClean="0"/>
              <a:t>Statens legemiddelkontroll </a:t>
            </a:r>
          </a:p>
          <a:p>
            <a:r>
              <a:rPr lang="nb-NO" sz="2100" b="1" dirty="0" smtClean="0"/>
              <a:t>Sosialdepartementet/Sosial- og helsedepartementet</a:t>
            </a:r>
          </a:p>
          <a:p>
            <a:r>
              <a:rPr lang="nb-NO" sz="2100" b="1" dirty="0" smtClean="0"/>
              <a:t>Etat for rådssekretariater mv</a:t>
            </a:r>
          </a:p>
          <a:p>
            <a:r>
              <a:rPr lang="nb-NO" sz="2100" b="1" dirty="0" smtClean="0"/>
              <a:t>Sosial- og helsedirektoratet/Helsedirektoratet</a:t>
            </a:r>
          </a:p>
          <a:p>
            <a:endParaRPr lang="nb-NO" dirty="0" smtClean="0"/>
          </a:p>
          <a:p>
            <a:endParaRPr lang="nb-NO" dirty="0" smtClean="0"/>
          </a:p>
          <a:p>
            <a:pPr marL="0" indent="0">
              <a:buNone/>
            </a:pPr>
            <a:endParaRPr lang="nb-NO" dirty="0" smtClean="0"/>
          </a:p>
          <a:p>
            <a:endParaRPr lang="nb-NO" dirty="0"/>
          </a:p>
        </p:txBody>
      </p:sp>
      <p:sp>
        <p:nvSpPr>
          <p:cNvPr id="4" name="Plassholder for innhold 3"/>
          <p:cNvSpPr>
            <a:spLocks noGrp="1"/>
          </p:cNvSpPr>
          <p:nvPr>
            <p:ph sz="half" idx="2"/>
          </p:nvPr>
        </p:nvSpPr>
        <p:spPr>
          <a:xfrm>
            <a:off x="6423141" y="961901"/>
            <a:ext cx="4965296" cy="5462650"/>
          </a:xfrm>
        </p:spPr>
        <p:txBody>
          <a:bodyPr>
            <a:noAutofit/>
          </a:bodyPr>
          <a:lstStyle/>
          <a:p>
            <a:pPr marL="0" indent="0">
              <a:buNone/>
            </a:pPr>
            <a:r>
              <a:rPr lang="nb-NO" sz="2000" b="1" dirty="0" smtClean="0"/>
              <a:t>Spirende </a:t>
            </a:r>
            <a:r>
              <a:rPr lang="nb-NO" sz="2000" b="1" dirty="0" smtClean="0">
                <a:solidFill>
                  <a:srgbClr val="C00000"/>
                </a:solidFill>
              </a:rPr>
              <a:t>brukeraktivist</a:t>
            </a:r>
            <a:r>
              <a:rPr lang="nb-NO" sz="2000" b="1" dirty="0" smtClean="0"/>
              <a:t> fra 1977</a:t>
            </a:r>
          </a:p>
          <a:p>
            <a:r>
              <a:rPr lang="nb-NO" sz="2000" dirty="0" smtClean="0"/>
              <a:t>Samlet personer med min diagnose til en forening i 1979: Norsk Forening for </a:t>
            </a:r>
            <a:r>
              <a:rPr lang="nb-NO" sz="2000" dirty="0" err="1" smtClean="0"/>
              <a:t>Osteogenesis</a:t>
            </a:r>
            <a:r>
              <a:rPr lang="nb-NO" sz="2000" dirty="0" smtClean="0"/>
              <a:t> </a:t>
            </a:r>
            <a:r>
              <a:rPr lang="nb-NO" sz="2000" dirty="0" err="1" smtClean="0"/>
              <a:t>Imperfecta</a:t>
            </a:r>
            <a:r>
              <a:rPr lang="nb-NO" sz="2000" dirty="0" smtClean="0"/>
              <a:t> (NFOI)</a:t>
            </a:r>
          </a:p>
          <a:p>
            <a:r>
              <a:rPr lang="nb-NO" sz="2000" dirty="0" smtClean="0"/>
              <a:t>Kjempet for </a:t>
            </a:r>
            <a:r>
              <a:rPr lang="nb-NO" sz="2000" dirty="0" err="1" smtClean="0"/>
              <a:t>NFOIs</a:t>
            </a:r>
            <a:r>
              <a:rPr lang="nb-NO" sz="2000" dirty="0" smtClean="0"/>
              <a:t> medlemskap i FFO – det var ikke lett. FFO ville ikke ha flere diagnoseforeninger med i fellesskapet.</a:t>
            </a:r>
          </a:p>
          <a:p>
            <a:r>
              <a:rPr lang="nb-NO" sz="2000" dirty="0" smtClean="0"/>
              <a:t>Etter at NFOI ble medlem (1981) gikk min brukeraktivitet til topps i FFO.</a:t>
            </a:r>
          </a:p>
          <a:p>
            <a:r>
              <a:rPr lang="nb-NO" sz="2000" dirty="0" smtClean="0"/>
              <a:t>Nestleder, formann (første kvinne), AU-medlem, til sammen 10 år.</a:t>
            </a:r>
          </a:p>
          <a:p>
            <a:r>
              <a:rPr lang="nb-NO" sz="2000" dirty="0" smtClean="0"/>
              <a:t>Representerte FFO i mange fora, bl.a. det første prioriteringsutvalget (Lønning I, 1987)</a:t>
            </a:r>
          </a:p>
          <a:p>
            <a:r>
              <a:rPr lang="nb-NO" sz="2000" dirty="0" smtClean="0"/>
              <a:t>Statens råd for funksjonshemmede</a:t>
            </a:r>
            <a:endParaRPr lang="nb-NO" sz="2000" dirty="0"/>
          </a:p>
        </p:txBody>
      </p:sp>
    </p:spTree>
    <p:extLst>
      <p:ext uri="{BB962C8B-B14F-4D97-AF65-F5344CB8AC3E}">
        <p14:creationId xmlns:p14="http://schemas.microsoft.com/office/powerpoint/2010/main" val="625110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Byråkrat og </a:t>
            </a:r>
            <a:r>
              <a:rPr lang="nb-NO" b="1" dirty="0" err="1" smtClean="0"/>
              <a:t>FFO’er</a:t>
            </a:r>
            <a:r>
              <a:rPr lang="nb-NO" b="1" dirty="0" smtClean="0"/>
              <a:t> -</a:t>
            </a:r>
            <a:r>
              <a:rPr lang="nb-NO" dirty="0" smtClean="0"/>
              <a:t/>
            </a:r>
            <a:br>
              <a:rPr lang="nb-NO" dirty="0" smtClean="0"/>
            </a:br>
            <a:r>
              <a:rPr lang="nb-NO" dirty="0" smtClean="0"/>
              <a:t>ikke alle i Sosialdepartementet likte kombinasjonen</a:t>
            </a:r>
            <a:endParaRPr lang="nb-NO" dirty="0"/>
          </a:p>
        </p:txBody>
      </p:sp>
      <p:sp>
        <p:nvSpPr>
          <p:cNvPr id="11" name="Plassholder for tekst 10"/>
          <p:cNvSpPr>
            <a:spLocks noGrp="1"/>
          </p:cNvSpPr>
          <p:nvPr>
            <p:ph type="body" sz="half" idx="2"/>
          </p:nvPr>
        </p:nvSpPr>
        <p:spPr/>
        <p:txBody>
          <a:bodyPr>
            <a:normAutofit lnSpcReduction="10000"/>
          </a:bodyPr>
          <a:lstStyle/>
          <a:p>
            <a:r>
              <a:rPr lang="nb-NO" sz="2000" dirty="0" smtClean="0"/>
              <a:t>Et 6 </a:t>
            </a:r>
            <a:r>
              <a:rPr lang="nb-NO" sz="2000" dirty="0" err="1" smtClean="0"/>
              <a:t>mnd</a:t>
            </a:r>
            <a:r>
              <a:rPr lang="nb-NO" sz="2000" dirty="0" smtClean="0"/>
              <a:t> engasjement ble til 10 år. Advokat måtte til for å få lov til å opprettholde en plass i </a:t>
            </a:r>
            <a:r>
              <a:rPr lang="nb-NO" sz="2000" dirty="0" err="1" smtClean="0"/>
              <a:t>FFOs</a:t>
            </a:r>
            <a:r>
              <a:rPr lang="nb-NO" sz="2000" dirty="0" smtClean="0"/>
              <a:t> styre (AU) den første tiden jeg var midlertidig ansatt i </a:t>
            </a:r>
            <a:r>
              <a:rPr lang="nb-NO" sz="2000" dirty="0" err="1" smtClean="0"/>
              <a:t>Sosialdep</a:t>
            </a:r>
            <a:r>
              <a:rPr lang="nb-NO" sz="2000" dirty="0" smtClean="0"/>
              <a:t>.. </a:t>
            </a:r>
            <a:endParaRPr lang="nb-NO" sz="2000" dirty="0"/>
          </a:p>
        </p:txBody>
      </p:sp>
      <p:pic>
        <p:nvPicPr>
          <p:cNvPr id="12" name="Plassholder for innhold 11"/>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640778" y="570016"/>
            <a:ext cx="6139544" cy="5260769"/>
          </a:xfrm>
          <a:prstGeom prst="rect">
            <a:avLst/>
          </a:prstGeom>
        </p:spPr>
      </p:pic>
    </p:spTree>
    <p:extLst>
      <p:ext uri="{BB962C8B-B14F-4D97-AF65-F5344CB8AC3E}">
        <p14:creationId xmlns:p14="http://schemas.microsoft.com/office/powerpoint/2010/main" val="3380579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484311" y="685801"/>
            <a:ext cx="10018713" cy="1178626"/>
          </a:xfrm>
        </p:spPr>
        <p:txBody>
          <a:bodyPr/>
          <a:lstStyle/>
          <a:p>
            <a:r>
              <a:rPr lang="nb-NO" sz="2800" b="1" dirty="0" smtClean="0"/>
              <a:t>Noen eksempler på nytte av brukererfaring i arbeidet med regjeringens handlingsplaner for funksjonshemmede:</a:t>
            </a:r>
            <a:endParaRPr lang="nb-NO" sz="2800" b="1" dirty="0"/>
          </a:p>
        </p:txBody>
      </p:sp>
      <p:sp>
        <p:nvSpPr>
          <p:cNvPr id="6" name="Plassholder for innhold 5"/>
          <p:cNvSpPr>
            <a:spLocks noGrp="1"/>
          </p:cNvSpPr>
          <p:nvPr>
            <p:ph idx="1"/>
          </p:nvPr>
        </p:nvSpPr>
        <p:spPr>
          <a:xfrm>
            <a:off x="1769423" y="2196935"/>
            <a:ext cx="10272156" cy="3990109"/>
          </a:xfrm>
        </p:spPr>
        <p:txBody>
          <a:bodyPr>
            <a:noAutofit/>
          </a:bodyPr>
          <a:lstStyle/>
          <a:p>
            <a:r>
              <a:rPr lang="nb-NO" sz="2800" b="1" dirty="0" smtClean="0"/>
              <a:t>Kjente mange med ulike funksjonshemninger og deres organisasjoner</a:t>
            </a:r>
          </a:p>
          <a:p>
            <a:r>
              <a:rPr lang="nb-NO" sz="2800" b="1" dirty="0" smtClean="0"/>
              <a:t>Visste en del om utfordringer som var lite kjent i departementet, f.eks.:</a:t>
            </a:r>
            <a:br>
              <a:rPr lang="nb-NO" sz="2800" b="1" dirty="0" smtClean="0"/>
            </a:br>
            <a:r>
              <a:rPr lang="nb-NO" sz="2800" b="1" dirty="0" smtClean="0"/>
              <a:t>- Hva mangler av tjenester/tilrettelegging for hørselshemmede og døve</a:t>
            </a:r>
            <a:br>
              <a:rPr lang="nb-NO" sz="2800" b="1" dirty="0" smtClean="0"/>
            </a:br>
            <a:r>
              <a:rPr lang="nb-NO" sz="2800" b="1" dirty="0" smtClean="0"/>
              <a:t>- Hvilke utfordringer har personer med glutenallergi</a:t>
            </a:r>
            <a:br>
              <a:rPr lang="nb-NO" sz="2800" b="1" dirty="0" smtClean="0"/>
            </a:br>
            <a:r>
              <a:rPr lang="nb-NO" sz="2800" b="1" dirty="0" smtClean="0"/>
              <a:t>- Hva mangler av tilrettelegging for mennesker med lesevansker</a:t>
            </a:r>
            <a:r>
              <a:rPr lang="nb-NO" sz="2800" b="1" dirty="0"/>
              <a:t/>
            </a:r>
            <a:br>
              <a:rPr lang="nb-NO" sz="2800" b="1" dirty="0"/>
            </a:br>
            <a:r>
              <a:rPr lang="nb-NO" sz="2800" b="1" dirty="0" smtClean="0"/>
              <a:t>- Hva mangler i helse- og sosialtjenestene for at mennesker med sjeldne og lite kjente tilstander skal få nødvendig hjelp</a:t>
            </a:r>
          </a:p>
        </p:txBody>
      </p:sp>
    </p:spTree>
    <p:extLst>
      <p:ext uri="{BB962C8B-B14F-4D97-AF65-F5344CB8AC3E}">
        <p14:creationId xmlns:p14="http://schemas.microsoft.com/office/powerpoint/2010/main" val="1922692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4311" y="685800"/>
            <a:ext cx="10018713" cy="1154875"/>
          </a:xfrm>
        </p:spPr>
        <p:txBody>
          <a:bodyPr>
            <a:normAutofit/>
          </a:bodyPr>
          <a:lstStyle/>
          <a:p>
            <a:r>
              <a:rPr lang="nb-NO" sz="2800" b="1" dirty="0"/>
              <a:t>Noen eksempler på nytte av brukererfaring i arbeidet med regjeringens handlingsplaner for </a:t>
            </a:r>
            <a:r>
              <a:rPr lang="nb-NO" sz="2800" b="1" dirty="0" smtClean="0"/>
              <a:t>funksjonshemmede:</a:t>
            </a:r>
            <a:endParaRPr lang="nb-NO" sz="2800" dirty="0"/>
          </a:p>
        </p:txBody>
      </p:sp>
      <p:sp>
        <p:nvSpPr>
          <p:cNvPr id="5" name="Plassholder for innhold 4"/>
          <p:cNvSpPr>
            <a:spLocks noGrp="1"/>
          </p:cNvSpPr>
          <p:nvPr>
            <p:ph idx="1"/>
          </p:nvPr>
        </p:nvSpPr>
        <p:spPr>
          <a:xfrm>
            <a:off x="1341912" y="1959429"/>
            <a:ext cx="10569039" cy="4215740"/>
          </a:xfrm>
        </p:spPr>
        <p:txBody>
          <a:bodyPr>
            <a:normAutofit fontScale="70000" lnSpcReduction="20000"/>
          </a:bodyPr>
          <a:lstStyle/>
          <a:p>
            <a:r>
              <a:rPr lang="nb-NO" sz="3600" b="1" dirty="0"/>
              <a:t>Hadde forsøkt å sette brukermedvirkning på dagsorden i mange fora og visste at det </a:t>
            </a:r>
            <a:r>
              <a:rPr lang="nb-NO" sz="3600" b="1" dirty="0" smtClean="0"/>
              <a:t>var mulig</a:t>
            </a:r>
            <a:endParaRPr lang="nb-NO" sz="3600" b="1" dirty="0"/>
          </a:p>
          <a:p>
            <a:r>
              <a:rPr lang="nb-NO" sz="3600" b="1" dirty="0"/>
              <a:t>Forarbeidet til den første handlingsplanen startet med innhenting av forslag fra funksjonshemmedes organisasjoner</a:t>
            </a:r>
          </a:p>
          <a:p>
            <a:r>
              <a:rPr lang="nb-NO" sz="3600" b="1" dirty="0"/>
              <a:t>Etter hvert som det ble politisk interesse for temaene ble det holdt flere møter med de aktuelle organisasjonene for å utforme tiltakene på en treffsikker måte</a:t>
            </a:r>
          </a:p>
          <a:p>
            <a:r>
              <a:rPr lang="nb-NO" sz="3600" b="1" dirty="0"/>
              <a:t>Den politiske behandlingen bygget derfor på omfattende brukermedvirkning, selv om ikke alle ønskete tiltak ble med i planen</a:t>
            </a:r>
          </a:p>
          <a:p>
            <a:r>
              <a:rPr lang="nb-NO" sz="3600" b="1" dirty="0"/>
              <a:t>Det ble stilt krav om brukermedvirkning i gjennomføringen, men det var vanskeligere…</a:t>
            </a:r>
          </a:p>
          <a:p>
            <a:endParaRPr lang="nb-NO" dirty="0"/>
          </a:p>
        </p:txBody>
      </p:sp>
    </p:spTree>
    <p:extLst>
      <p:ext uri="{BB962C8B-B14F-4D97-AF65-F5344CB8AC3E}">
        <p14:creationId xmlns:p14="http://schemas.microsoft.com/office/powerpoint/2010/main" val="3776272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4311" y="685801"/>
            <a:ext cx="10018713" cy="715488"/>
          </a:xfrm>
        </p:spPr>
        <p:txBody>
          <a:bodyPr>
            <a:normAutofit/>
          </a:bodyPr>
          <a:lstStyle/>
          <a:p>
            <a:r>
              <a:rPr lang="nb-NO" sz="2800" b="1" dirty="0" smtClean="0"/>
              <a:t>En sjelden stemme i byråkratiet ble </a:t>
            </a:r>
            <a:r>
              <a:rPr lang="nb-NO" sz="2800" b="1" smtClean="0"/>
              <a:t>til mange</a:t>
            </a:r>
            <a:endParaRPr lang="nb-NO" sz="2800" b="1" dirty="0"/>
          </a:p>
        </p:txBody>
      </p:sp>
      <p:sp>
        <p:nvSpPr>
          <p:cNvPr id="3" name="Plassholder for innhold 2"/>
          <p:cNvSpPr>
            <a:spLocks noGrp="1"/>
          </p:cNvSpPr>
          <p:nvPr>
            <p:ph sz="half" idx="1"/>
          </p:nvPr>
        </p:nvSpPr>
        <p:spPr>
          <a:xfrm>
            <a:off x="1484311" y="1520686"/>
            <a:ext cx="5094619" cy="4951366"/>
          </a:xfrm>
        </p:spPr>
        <p:txBody>
          <a:bodyPr>
            <a:normAutofit/>
          </a:bodyPr>
          <a:lstStyle/>
          <a:p>
            <a:r>
              <a:rPr lang="nb-NO" b="1" dirty="0" smtClean="0"/>
              <a:t>Et nytt og viktig tema i handlingsplanen var «små grupper funksjonshemmede»</a:t>
            </a:r>
            <a:endParaRPr lang="nb-NO" b="1" dirty="0"/>
          </a:p>
          <a:p>
            <a:r>
              <a:rPr lang="nb-NO" b="1" dirty="0" smtClean="0"/>
              <a:t>Både i Norge og i Norden hadde det vært en del fokus på sjeldne og lite kjente diagnoser i flere år.</a:t>
            </a:r>
          </a:p>
          <a:p>
            <a:r>
              <a:rPr lang="nb-NO" b="1" dirty="0" smtClean="0"/>
              <a:t>I Norge var det blødergruppen som viste vei med egen forening og eget sosialmedisinsk institutt fra januar 1971.</a:t>
            </a:r>
          </a:p>
          <a:p>
            <a:r>
              <a:rPr lang="nb-NO" b="1" dirty="0" smtClean="0"/>
              <a:t>Huntingtons sykdom, dysmeli, døvblinde, cystisk </a:t>
            </a:r>
            <a:r>
              <a:rPr lang="nb-NO" b="1" dirty="0" err="1" smtClean="0"/>
              <a:t>fibose</a:t>
            </a:r>
            <a:r>
              <a:rPr lang="nb-NO" b="1" dirty="0" smtClean="0"/>
              <a:t> og OI var andre grupper med egne tilbud før 1989.</a:t>
            </a:r>
          </a:p>
          <a:p>
            <a:r>
              <a:rPr lang="nb-NO" b="1" dirty="0" smtClean="0"/>
              <a:t>Flere foreninger for sjeldne diagnoser fikk prosjektmidler til å utrede behov og foreslå løsninger for sine diagnosegrupper</a:t>
            </a:r>
          </a:p>
          <a:p>
            <a:endParaRPr lang="nb-NO" b="1" dirty="0" smtClean="0"/>
          </a:p>
        </p:txBody>
      </p:sp>
      <p:pic>
        <p:nvPicPr>
          <p:cNvPr id="5" name="Plassholder for innhol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83241" y="1318805"/>
            <a:ext cx="3755813" cy="5312217"/>
          </a:xfrm>
        </p:spPr>
      </p:pic>
    </p:spTree>
    <p:extLst>
      <p:ext uri="{BB962C8B-B14F-4D97-AF65-F5344CB8AC3E}">
        <p14:creationId xmlns:p14="http://schemas.microsoft.com/office/powerpoint/2010/main" val="359108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721921" y="92034"/>
            <a:ext cx="9876105" cy="941119"/>
          </a:xfrm>
        </p:spPr>
        <p:txBody>
          <a:bodyPr/>
          <a:lstStyle/>
          <a:p>
            <a:r>
              <a:rPr lang="nb-NO" dirty="0" smtClean="0"/>
              <a:t>Utvikling av sjeldenfeltet - TTT</a:t>
            </a:r>
            <a:endParaRPr lang="nb-NO" dirty="0"/>
          </a:p>
        </p:txBody>
      </p:sp>
      <p:sp>
        <p:nvSpPr>
          <p:cNvPr id="6" name="Plassholder for innhold 5"/>
          <p:cNvSpPr>
            <a:spLocks noGrp="1"/>
          </p:cNvSpPr>
          <p:nvPr>
            <p:ph idx="1"/>
          </p:nvPr>
        </p:nvSpPr>
        <p:spPr>
          <a:xfrm>
            <a:off x="1187532" y="1282535"/>
            <a:ext cx="10913424" cy="5189517"/>
          </a:xfrm>
        </p:spPr>
        <p:txBody>
          <a:bodyPr>
            <a:normAutofit fontScale="92500" lnSpcReduction="20000"/>
          </a:bodyPr>
          <a:lstStyle/>
          <a:p>
            <a:pPr marL="0" indent="0">
              <a:buNone/>
            </a:pPr>
            <a:endParaRPr lang="nb-NO" dirty="0"/>
          </a:p>
          <a:p>
            <a:r>
              <a:rPr lang="nb-NO" b="1" dirty="0" smtClean="0"/>
              <a:t>Forslagene fra brukerorganisasjonenes prosjekter </a:t>
            </a:r>
            <a:r>
              <a:rPr lang="nb-NO" b="1" dirty="0"/>
              <a:t>ble diskutert med fagfolk og vakte mye engasjement – og </a:t>
            </a:r>
            <a:r>
              <a:rPr lang="nb-NO" b="1" dirty="0" smtClean="0"/>
              <a:t>kritikk, </a:t>
            </a:r>
            <a:r>
              <a:rPr lang="nb-NO" b="1" dirty="0"/>
              <a:t>som gikk helt til </a:t>
            </a:r>
            <a:r>
              <a:rPr lang="nb-NO" b="1" dirty="0" smtClean="0"/>
              <a:t>Stortinget</a:t>
            </a:r>
            <a:endParaRPr lang="nb-NO" b="1" dirty="0"/>
          </a:p>
          <a:p>
            <a:r>
              <a:rPr lang="nb-NO" b="1" dirty="0" smtClean="0"/>
              <a:t>En av de første evalueringsrapportene om handlingsplanprosjektene for sjeldne, har tittel Brukermedvirkning og andre bremseklosser (Baklien 1995)</a:t>
            </a:r>
            <a:br>
              <a:rPr lang="nb-NO" b="1" dirty="0" smtClean="0"/>
            </a:br>
            <a:r>
              <a:rPr lang="nb-NO" b="1" dirty="0" smtClean="0"/>
              <a:t>- Flere informanter i rapporten mente at motstanden fra fagfolkene var den viktigste barrieren for oppbyggingen av kompetansesentrene</a:t>
            </a:r>
          </a:p>
          <a:p>
            <a:r>
              <a:rPr lang="nb-NO" b="1" dirty="0" smtClean="0"/>
              <a:t>Departementet fikk </a:t>
            </a:r>
            <a:r>
              <a:rPr lang="nb-NO" b="1" dirty="0" err="1" smtClean="0"/>
              <a:t>bl.a</a:t>
            </a:r>
            <a:r>
              <a:rPr lang="nb-NO" b="1" dirty="0" smtClean="0"/>
              <a:t> kritikk for at beslutninger om nasjonale kompetansesentra var fattet </a:t>
            </a:r>
            <a:r>
              <a:rPr lang="nb-NO" b="1" dirty="0"/>
              <a:t>på </a:t>
            </a:r>
            <a:r>
              <a:rPr lang="nb-NO" b="1" dirty="0" smtClean="0"/>
              <a:t>grunnlag av uttalelser fra interesseforeningene </a:t>
            </a:r>
          </a:p>
          <a:p>
            <a:r>
              <a:rPr lang="nb-NO" b="1" dirty="0" err="1" smtClean="0"/>
              <a:t>Barnehabiliteringstjenesten</a:t>
            </a:r>
            <a:r>
              <a:rPr lang="nb-NO" b="1" dirty="0" smtClean="0"/>
              <a:t> og </a:t>
            </a:r>
            <a:r>
              <a:rPr lang="nb-NO" b="1" dirty="0" err="1" smtClean="0"/>
              <a:t>Habiliteringstjenestene</a:t>
            </a:r>
            <a:r>
              <a:rPr lang="nb-NO" b="1" dirty="0" smtClean="0"/>
              <a:t> for voksne, som hadde utspring fra HVPU, var spesielt kritiske til at ungdom og voksne med sjeldne diagnoser hevdet at det var mangler i tjenestene og at de fleste med sjeldne diagnoser ble avvist</a:t>
            </a:r>
            <a:br>
              <a:rPr lang="nb-NO" b="1" dirty="0" smtClean="0"/>
            </a:br>
            <a:endParaRPr lang="nb-NO" b="1" dirty="0" smtClean="0"/>
          </a:p>
          <a:p>
            <a:r>
              <a:rPr lang="nb-NO" b="1" dirty="0" smtClean="0"/>
              <a:t>Reell brukermedvirkning var ikke lett å akseptere den gangen. </a:t>
            </a:r>
            <a:r>
              <a:rPr lang="nb-NO" b="1" i="1" dirty="0" smtClean="0"/>
              <a:t>Nå</a:t>
            </a:r>
            <a:r>
              <a:rPr lang="nb-NO" b="1" dirty="0" smtClean="0"/>
              <a:t> skal pasientenes helsetjeneste skapes. </a:t>
            </a:r>
          </a:p>
          <a:p>
            <a:endParaRPr lang="nb-NO" b="1" dirty="0" smtClean="0"/>
          </a:p>
          <a:p>
            <a:pPr marL="0" indent="0">
              <a:buNone/>
            </a:pPr>
            <a:endParaRPr lang="nb-NO" dirty="0" smtClean="0"/>
          </a:p>
          <a:p>
            <a:endParaRPr lang="nb-NO" dirty="0"/>
          </a:p>
        </p:txBody>
      </p:sp>
    </p:spTree>
    <p:extLst>
      <p:ext uri="{BB962C8B-B14F-4D97-AF65-F5344CB8AC3E}">
        <p14:creationId xmlns:p14="http://schemas.microsoft.com/office/powerpoint/2010/main" val="13231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43793" y="99146"/>
            <a:ext cx="10172988" cy="1313729"/>
          </a:xfrm>
        </p:spPr>
        <p:txBody>
          <a:bodyPr>
            <a:normAutofit fontScale="90000"/>
          </a:bodyPr>
          <a:lstStyle/>
          <a:p>
            <a:r>
              <a:rPr lang="nb-NO" dirty="0" smtClean="0"/>
              <a:t/>
            </a:r>
            <a:br>
              <a:rPr lang="nb-NO" dirty="0" smtClean="0"/>
            </a:br>
            <a:r>
              <a:rPr lang="nb-NO" dirty="0" smtClean="0"/>
              <a:t>Hvordan er det nå?</a:t>
            </a:r>
            <a:r>
              <a:rPr lang="nb-NO" b="1" dirty="0"/>
              <a:t> </a:t>
            </a:r>
            <a:r>
              <a:rPr lang="nb-NO" b="1" dirty="0" smtClean="0"/>
              <a:t/>
            </a:r>
            <a:br>
              <a:rPr lang="nb-NO" b="1" dirty="0" smtClean="0"/>
            </a:br>
            <a:r>
              <a:rPr lang="nb-NO" sz="2700" b="1" dirty="0" err="1" smtClean="0"/>
              <a:t>HabSam</a:t>
            </a:r>
            <a:r>
              <a:rPr lang="nb-NO" sz="2700" b="1" dirty="0" smtClean="0"/>
              <a:t> rapporten 2015 ser </a:t>
            </a:r>
            <a:r>
              <a:rPr lang="nb-NO" sz="2700" b="1" dirty="0"/>
              <a:t>på samarbeid </a:t>
            </a:r>
            <a:r>
              <a:rPr lang="nb-NO" sz="2700" b="1" dirty="0" smtClean="0"/>
              <a:t>mellom </a:t>
            </a:r>
            <a:r>
              <a:rPr lang="nb-NO" sz="2700" b="1" dirty="0" err="1" smtClean="0"/>
              <a:t>hab.tjenestene</a:t>
            </a:r>
            <a:r>
              <a:rPr lang="nb-NO" sz="2700" b="1" dirty="0" smtClean="0"/>
              <a:t> og NKSD</a:t>
            </a:r>
            <a:r>
              <a:rPr lang="nb-NO" sz="2700" dirty="0" smtClean="0"/>
              <a:t/>
            </a:r>
            <a:br>
              <a:rPr lang="nb-NO" sz="2700" dirty="0" smtClean="0"/>
            </a:br>
            <a:r>
              <a:rPr lang="nb-NO" dirty="0" smtClean="0"/>
              <a:t> </a:t>
            </a:r>
            <a:endParaRPr lang="nb-NO" sz="2000" dirty="0"/>
          </a:p>
        </p:txBody>
      </p:sp>
      <p:sp>
        <p:nvSpPr>
          <p:cNvPr id="3" name="Plassholder for innhold 2"/>
          <p:cNvSpPr>
            <a:spLocks noGrp="1"/>
          </p:cNvSpPr>
          <p:nvPr>
            <p:ph idx="1"/>
          </p:nvPr>
        </p:nvSpPr>
        <p:spPr>
          <a:xfrm>
            <a:off x="1211284" y="1864425"/>
            <a:ext cx="10505496" cy="4203865"/>
          </a:xfrm>
        </p:spPr>
        <p:txBody>
          <a:bodyPr>
            <a:normAutofit fontScale="32500" lnSpcReduction="20000"/>
          </a:bodyPr>
          <a:lstStyle/>
          <a:p>
            <a:pPr marL="0" indent="0">
              <a:buNone/>
            </a:pPr>
            <a:r>
              <a:rPr lang="nb-NO" sz="7200" b="1" i="1" dirty="0" smtClean="0"/>
              <a:t>    Brukerrepresentanter, fra </a:t>
            </a:r>
            <a:r>
              <a:rPr lang="nb-NO" sz="7200" b="1" i="1" dirty="0" err="1" smtClean="0"/>
              <a:t>HabSam</a:t>
            </a:r>
            <a:r>
              <a:rPr lang="nb-NO" sz="7200" b="1" i="1" dirty="0" smtClean="0"/>
              <a:t>-rapporten 2015</a:t>
            </a:r>
          </a:p>
          <a:p>
            <a:endParaRPr lang="nb-NO" sz="7200" i="1" dirty="0"/>
          </a:p>
          <a:p>
            <a:r>
              <a:rPr lang="nb-NO" sz="7200" i="1" dirty="0" smtClean="0"/>
              <a:t>Jeg </a:t>
            </a:r>
            <a:r>
              <a:rPr lang="nb-NO" sz="7200" i="1" dirty="0"/>
              <a:t>er egentlig veldig forvirret når det gjelder </a:t>
            </a:r>
            <a:r>
              <a:rPr lang="nb-NO" sz="7200" i="1" dirty="0" err="1" smtClean="0"/>
              <a:t>barnehabiliteringen</a:t>
            </a:r>
            <a:r>
              <a:rPr lang="nb-NO" sz="7200" i="1" dirty="0" smtClean="0"/>
              <a:t> </a:t>
            </a:r>
            <a:r>
              <a:rPr lang="nb-NO" sz="7200" i="1" dirty="0"/>
              <a:t>og at de har noe samarbeid, med for </a:t>
            </a:r>
            <a:r>
              <a:rPr lang="nb-NO" sz="7200" i="1" dirty="0" smtClean="0"/>
              <a:t>eksempel </a:t>
            </a:r>
            <a:r>
              <a:rPr lang="nb-NO" sz="7200" i="1" dirty="0" err="1"/>
              <a:t>Frambu</a:t>
            </a:r>
            <a:r>
              <a:rPr lang="nb-NO" sz="7200" i="1" dirty="0"/>
              <a:t>.  </a:t>
            </a:r>
            <a:r>
              <a:rPr lang="nb-NO" sz="7200" i="1" dirty="0" smtClean="0"/>
              <a:t>Det </a:t>
            </a:r>
            <a:r>
              <a:rPr lang="nb-NO" sz="7200" i="1" dirty="0"/>
              <a:t>var jeg ikke klar over. Disse </a:t>
            </a:r>
            <a:r>
              <a:rPr lang="nb-NO" sz="7200" i="1" dirty="0" smtClean="0"/>
              <a:t>tjenestene er </a:t>
            </a:r>
            <a:r>
              <a:rPr lang="nb-NO" sz="7200" i="1" dirty="0"/>
              <a:t>nesten litt hemmelige tjenester som du skal </a:t>
            </a:r>
            <a:r>
              <a:rPr lang="nb-NO" sz="7200" i="1" dirty="0" smtClean="0"/>
              <a:t>være </a:t>
            </a:r>
            <a:r>
              <a:rPr lang="nb-NO" sz="7200" i="1" dirty="0"/>
              <a:t>veldig spisskompetent for å etterspørre, fordi du vet </a:t>
            </a:r>
            <a:r>
              <a:rPr lang="nb-NO" sz="7200" i="1" dirty="0" smtClean="0"/>
              <a:t>ikke at </a:t>
            </a:r>
            <a:r>
              <a:rPr lang="nb-NO" sz="7200" i="1" dirty="0"/>
              <a:t>de </a:t>
            </a:r>
            <a:r>
              <a:rPr lang="nb-NO" sz="7200" i="1" dirty="0" smtClean="0"/>
              <a:t>finnes.</a:t>
            </a:r>
          </a:p>
          <a:p>
            <a:r>
              <a:rPr lang="nb-NO" sz="7200" i="1" dirty="0" smtClean="0"/>
              <a:t>Tjenestene </a:t>
            </a:r>
            <a:r>
              <a:rPr lang="nb-NO" sz="7200" i="1" dirty="0"/>
              <a:t>er fragmentariske. Det overordnede blikket </a:t>
            </a:r>
            <a:r>
              <a:rPr lang="nb-NO" sz="7200" i="1" dirty="0" smtClean="0"/>
              <a:t>mangler</a:t>
            </a:r>
            <a:r>
              <a:rPr lang="nb-NO" sz="7200" i="1" dirty="0"/>
              <a:t>. ”Hva er målet med det livet vi skal leve”. Det </a:t>
            </a:r>
            <a:r>
              <a:rPr lang="nb-NO" sz="7200" i="1" dirty="0" smtClean="0"/>
              <a:t>blikket </a:t>
            </a:r>
            <a:r>
              <a:rPr lang="nb-NO" sz="7200" i="1" dirty="0"/>
              <a:t>mangler. </a:t>
            </a:r>
            <a:r>
              <a:rPr lang="nb-NO" sz="7200" i="1" dirty="0" smtClean="0"/>
              <a:t>Jeg </a:t>
            </a:r>
            <a:r>
              <a:rPr lang="nb-NO" sz="7200" i="1" dirty="0"/>
              <a:t>har møtt det på </a:t>
            </a:r>
            <a:r>
              <a:rPr lang="nb-NO" sz="7200" i="1" dirty="0" err="1"/>
              <a:t>Frambu</a:t>
            </a:r>
            <a:r>
              <a:rPr lang="nb-NO" sz="7200" i="1" dirty="0"/>
              <a:t>, men de har </a:t>
            </a:r>
            <a:r>
              <a:rPr lang="nb-NO" sz="7200" i="1" dirty="0" smtClean="0"/>
              <a:t>jo </a:t>
            </a:r>
            <a:r>
              <a:rPr lang="nb-NO" sz="7200" i="1" dirty="0"/>
              <a:t>en egen funksjon </a:t>
            </a:r>
            <a:r>
              <a:rPr lang="nb-NO" sz="7200" i="1" dirty="0" smtClean="0"/>
              <a:t>igjen</a:t>
            </a:r>
            <a:r>
              <a:rPr lang="nb-NO" sz="7200" i="1" dirty="0"/>
              <a:t>.</a:t>
            </a:r>
            <a:endParaRPr lang="nb-NO" sz="7200" dirty="0"/>
          </a:p>
          <a:p>
            <a:pPr lvl="0"/>
            <a:r>
              <a:rPr lang="nb-NO" sz="7200" i="1" dirty="0"/>
              <a:t> I stedet for å samarbeide, så er det en slags </a:t>
            </a:r>
            <a:r>
              <a:rPr lang="nb-NO" sz="7200" i="1" dirty="0" err="1"/>
              <a:t>slosskamp</a:t>
            </a:r>
            <a:r>
              <a:rPr lang="nb-NO" sz="7200" i="1" dirty="0"/>
              <a:t> </a:t>
            </a:r>
            <a:r>
              <a:rPr lang="nb-NO" sz="7200" i="1" dirty="0" smtClean="0"/>
              <a:t>om </a:t>
            </a:r>
            <a:r>
              <a:rPr lang="nb-NO" sz="7200" i="1" dirty="0"/>
              <a:t>å </a:t>
            </a:r>
            <a:r>
              <a:rPr lang="nb-NO" sz="7200" i="1" dirty="0" smtClean="0"/>
              <a:t>være </a:t>
            </a:r>
            <a:r>
              <a:rPr lang="nb-NO" sz="7200" i="1" dirty="0"/>
              <a:t>sterkest, misforstå meg rett altså, om å være </a:t>
            </a:r>
            <a:r>
              <a:rPr lang="nb-NO" sz="7200" i="1" dirty="0" smtClean="0"/>
              <a:t>den </a:t>
            </a:r>
            <a:r>
              <a:rPr lang="nb-NO" sz="7200" i="1" dirty="0"/>
              <a:t>beste, </a:t>
            </a:r>
            <a:r>
              <a:rPr lang="nb-NO" sz="7200" i="1" dirty="0" smtClean="0"/>
              <a:t>på </a:t>
            </a:r>
            <a:r>
              <a:rPr lang="nb-NO" sz="7200" i="1" dirty="0"/>
              <a:t>en måte.</a:t>
            </a:r>
            <a:endParaRPr lang="nb-NO" sz="7200" dirty="0"/>
          </a:p>
          <a:p>
            <a:endParaRPr lang="nb-NO" dirty="0"/>
          </a:p>
          <a:p>
            <a:endParaRPr lang="nb-NO" dirty="0"/>
          </a:p>
        </p:txBody>
      </p:sp>
      <p:sp>
        <p:nvSpPr>
          <p:cNvPr id="4" name="Plassholder for innhold 3"/>
          <p:cNvSpPr>
            <a:spLocks noGrp="1"/>
          </p:cNvSpPr>
          <p:nvPr>
            <p:ph sz="half" idx="4294967295"/>
          </p:nvPr>
        </p:nvSpPr>
        <p:spPr>
          <a:xfrm>
            <a:off x="6378575" y="1412875"/>
            <a:ext cx="5813425" cy="4881563"/>
          </a:xfrm>
        </p:spPr>
        <p:txBody>
          <a:bodyPr>
            <a:normAutofit/>
          </a:bodyPr>
          <a:lstStyle/>
          <a:p>
            <a:pPr lvl="0"/>
            <a:endParaRPr lang="nb-NO" sz="2000" dirty="0"/>
          </a:p>
          <a:p>
            <a:endParaRPr lang="nb-NO" dirty="0"/>
          </a:p>
        </p:txBody>
      </p:sp>
    </p:spTree>
    <p:extLst>
      <p:ext uri="{BB962C8B-B14F-4D97-AF65-F5344CB8AC3E}">
        <p14:creationId xmlns:p14="http://schemas.microsoft.com/office/powerpoint/2010/main" val="2069938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ks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522</TotalTime>
  <Words>726</Words>
  <Application>Microsoft Office PowerPoint</Application>
  <PresentationFormat>Widescreen</PresentationFormat>
  <Paragraphs>77</Paragraphs>
  <Slides>11</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Arial</vt:lpstr>
      <vt:lpstr>Calibri</vt:lpstr>
      <vt:lpstr>Corbel</vt:lpstr>
      <vt:lpstr>Wingdings</vt:lpstr>
      <vt:lpstr>Parallakse</vt:lpstr>
      <vt:lpstr>Fra bruker og byråkrat til blogger</vt:lpstr>
      <vt:lpstr>Karriere (1945.1971): Født med sjelden diagnose. Vokste opp i seng, skole på sykehus eller hjemme, ca 2 år til sammen på folkeskolen pga ca 25 brudd</vt:lpstr>
      <vt:lpstr>Yrkesaktivitet (1971-2011) (bare 5-6 brudd i perioden, begynte med høreapparat i 1979)</vt:lpstr>
      <vt:lpstr>Byråkrat og FFO’er - ikke alle i Sosialdepartementet likte kombinasjonen</vt:lpstr>
      <vt:lpstr>Noen eksempler på nytte av brukererfaring i arbeidet med regjeringens handlingsplaner for funksjonshemmede:</vt:lpstr>
      <vt:lpstr>Noen eksempler på nytte av brukererfaring i arbeidet med regjeringens handlingsplaner for funksjonshemmede:</vt:lpstr>
      <vt:lpstr>En sjelden stemme i byråkratiet ble til mange</vt:lpstr>
      <vt:lpstr>Utvikling av sjeldenfeltet - TTT</vt:lpstr>
      <vt:lpstr> Hvordan er det nå?  HabSam rapporten 2015 ser på samarbeid mellom hab.tjenestene og NKSD  </vt:lpstr>
      <vt:lpstr>Hvordan er det nå?</vt:lpstr>
      <vt:lpstr>Viktige erfaring: En sjelden stemme alene er ikke nok – vi må være mange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 bruker og byråkrat til blogger</dc:title>
  <dc:creator>Lisbeth Myhre</dc:creator>
  <cp:lastModifiedBy>Åsta Tale Strand</cp:lastModifiedBy>
  <cp:revision>53</cp:revision>
  <cp:lastPrinted>2016-02-28T14:26:41Z</cp:lastPrinted>
  <dcterms:created xsi:type="dcterms:W3CDTF">2016-02-02T15:09:32Z</dcterms:created>
  <dcterms:modified xsi:type="dcterms:W3CDTF">2016-02-28T15:08:25Z</dcterms:modified>
</cp:coreProperties>
</file>