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69" r:id="rId2"/>
    <p:sldId id="331" r:id="rId3"/>
    <p:sldId id="332" r:id="rId4"/>
    <p:sldId id="333" r:id="rId5"/>
    <p:sldId id="300" r:id="rId6"/>
    <p:sldId id="284" r:id="rId7"/>
    <p:sldId id="301" r:id="rId8"/>
    <p:sldId id="287" r:id="rId9"/>
    <p:sldId id="288" r:id="rId10"/>
    <p:sldId id="289" r:id="rId11"/>
    <p:sldId id="290" r:id="rId12"/>
    <p:sldId id="327" r:id="rId13"/>
    <p:sldId id="328" r:id="rId14"/>
    <p:sldId id="293" r:id="rId15"/>
    <p:sldId id="302" r:id="rId16"/>
    <p:sldId id="282" r:id="rId17"/>
    <p:sldId id="310" r:id="rId18"/>
    <p:sldId id="295" r:id="rId19"/>
    <p:sldId id="303" r:id="rId20"/>
    <p:sldId id="325" r:id="rId21"/>
    <p:sldId id="283" r:id="rId22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6">
          <p15:clr>
            <a:srgbClr val="A4A3A4"/>
          </p15:clr>
        </p15:guide>
        <p15:guide id="2" orient="horz" pos="900">
          <p15:clr>
            <a:srgbClr val="A4A3A4"/>
          </p15:clr>
        </p15:guide>
        <p15:guide id="3" orient="horz" pos="342">
          <p15:clr>
            <a:srgbClr val="A4A3A4"/>
          </p15:clr>
        </p15:guide>
        <p15:guide id="4" orient="horz" pos="4194">
          <p15:clr>
            <a:srgbClr val="A4A3A4"/>
          </p15:clr>
        </p15:guide>
        <p15:guide id="5" pos="2880">
          <p15:clr>
            <a:srgbClr val="A4A3A4"/>
          </p15:clr>
        </p15:guide>
        <p15:guide id="6" pos="438">
          <p15:clr>
            <a:srgbClr val="A4A3A4"/>
          </p15:clr>
        </p15:guide>
        <p15:guide id="7" pos="53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FFFF"/>
    <a:srgbClr val="2F8D83"/>
    <a:srgbClr val="3D9F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7" autoAdjust="0"/>
    <p:restoredTop sz="86348" autoAdjust="0"/>
  </p:normalViewPr>
  <p:slideViewPr>
    <p:cSldViewPr snapToGrid="0">
      <p:cViewPr varScale="1">
        <p:scale>
          <a:sx n="63" d="100"/>
          <a:sy n="63" d="100"/>
        </p:scale>
        <p:origin x="-1350" y="-108"/>
      </p:cViewPr>
      <p:guideLst>
        <p:guide orient="horz" pos="2166"/>
        <p:guide orient="horz" pos="900"/>
        <p:guide orient="horz" pos="342"/>
        <p:guide orient="horz" pos="4194"/>
        <p:guide pos="2880"/>
        <p:guide pos="438"/>
        <p:guide pos="53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6DB3B-F467-1745-BA6D-48C3CDBAF013}" type="datetimeFigureOut">
              <a:rPr lang="nb-NO" smtClean="0"/>
              <a:pPr/>
              <a:t>22.11.2014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2A68B1-1668-3942-8EAD-28CCEB67811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578004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A3E293-A4ED-442A-8B16-2F303ED3C5A6}" type="datetimeFigureOut">
              <a:rPr lang="nb-NO" smtClean="0"/>
              <a:pPr/>
              <a:t>22.11.2014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F4E75A-A596-4881-9652-D52C763A62F0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003804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F4E75A-A596-4881-9652-D52C763A62F0}" type="slidenum">
              <a:rPr lang="nb-NO" smtClean="0"/>
              <a:pPr/>
              <a:t>11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6179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 descr="forside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5480"/>
          </a:xfrm>
          <a:prstGeom prst="rect">
            <a:avLst/>
          </a:prstGeom>
        </p:spPr>
      </p:pic>
      <p:grpSp>
        <p:nvGrpSpPr>
          <p:cNvPr id="8" name="Gruppe 7"/>
          <p:cNvGrpSpPr/>
          <p:nvPr userDrawn="1"/>
        </p:nvGrpSpPr>
        <p:grpSpPr>
          <a:xfrm>
            <a:off x="695326" y="269876"/>
            <a:ext cx="7325839" cy="1820182"/>
            <a:chOff x="1122837" y="269875"/>
            <a:chExt cx="7325838" cy="1820182"/>
          </a:xfrm>
        </p:grpSpPr>
        <p:sp>
          <p:nvSpPr>
            <p:cNvPr id="10" name="Rektangel 9"/>
            <p:cNvSpPr/>
            <p:nvPr userDrawn="1"/>
          </p:nvSpPr>
          <p:spPr>
            <a:xfrm>
              <a:off x="1674421" y="269875"/>
              <a:ext cx="6774254" cy="182018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nb-NO" sz="1800" b="1" kern="1200" spc="200" baseline="0" dirty="0" smtClean="0">
                  <a:solidFill>
                    <a:schemeClr val="tx2">
                      <a:lumMod val="75000"/>
                    </a:schemeClr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PRIORITERINGSUTVALGET</a:t>
              </a:r>
            </a:p>
            <a:p>
              <a:r>
                <a:rPr lang="nb-NO" sz="1200" kern="1200" spc="100" dirty="0" smtClean="0">
                  <a:solidFill>
                    <a:schemeClr val="bg1">
                      <a:lumMod val="25000"/>
                    </a:schemeClr>
                  </a:solidFill>
                  <a:latin typeface="Arial" pitchFamily="34" charset="0"/>
                  <a:ea typeface="+mn-ea"/>
                  <a:cs typeface="Arial" pitchFamily="34" charset="0"/>
                </a:rPr>
                <a:t>Et</a:t>
              </a:r>
              <a:r>
                <a:rPr lang="nb-NO" sz="1200" kern="1200" spc="100" baseline="0" dirty="0" smtClean="0">
                  <a:solidFill>
                    <a:schemeClr val="bg1">
                      <a:lumMod val="25000"/>
                    </a:schemeClr>
                  </a:solidFill>
                  <a:latin typeface="Arial" pitchFamily="34" charset="0"/>
                  <a:ea typeface="+mn-ea"/>
                  <a:cs typeface="Arial" pitchFamily="34" charset="0"/>
                </a:rPr>
                <a:t> offentlig utvalg oppnevnt av Helse- og omsorgsdepartementet for å vurdere spørsmål knyttet til p</a:t>
              </a:r>
              <a:r>
                <a:rPr lang="nb-NO" sz="1200" kern="1200" spc="100" dirty="0" smtClean="0">
                  <a:solidFill>
                    <a:schemeClr val="bg1">
                      <a:lumMod val="25000"/>
                    </a:schemeClr>
                  </a:solidFill>
                  <a:latin typeface="Arial" pitchFamily="34" charset="0"/>
                  <a:ea typeface="+mn-ea"/>
                  <a:cs typeface="Arial" pitchFamily="34" charset="0"/>
                </a:rPr>
                <a:t>rioritering i helsesektoren</a:t>
              </a:r>
            </a:p>
            <a:p>
              <a:endParaRPr lang="nb-NO" sz="1200" kern="1200" dirty="0" smtClean="0">
                <a:solidFill>
                  <a:schemeClr val="bg1">
                    <a:lumMod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endParaRPr>
            </a:p>
            <a:p>
              <a:endParaRPr lang="nb-NO" sz="1200" kern="1200" dirty="0" smtClean="0">
                <a:solidFill>
                  <a:schemeClr val="bg1">
                    <a:lumMod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endParaRPr>
            </a:p>
            <a:p>
              <a:pPr algn="ctr"/>
              <a:endParaRPr lang="nb-NO" dirty="0">
                <a:solidFill>
                  <a:schemeClr val="bg1">
                    <a:lumMod val="25000"/>
                  </a:schemeClr>
                </a:solidFill>
              </a:endParaRPr>
            </a:p>
          </p:txBody>
        </p:sp>
        <p:pic>
          <p:nvPicPr>
            <p:cNvPr id="12" name="Bilde 11" descr="1b.tif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1122837" y="510921"/>
              <a:ext cx="512826" cy="917829"/>
            </a:xfrm>
            <a:prstGeom prst="rect">
              <a:avLst/>
            </a:prstGeom>
          </p:spPr>
        </p:pic>
      </p:grpSp>
      <p:sp>
        <p:nvSpPr>
          <p:cNvPr id="17" name="Tittel 1"/>
          <p:cNvSpPr>
            <a:spLocks noGrp="1"/>
          </p:cNvSpPr>
          <p:nvPr>
            <p:ph type="title" hasCustomPrompt="1"/>
          </p:nvPr>
        </p:nvSpPr>
        <p:spPr>
          <a:xfrm>
            <a:off x="-876299" y="-1720337"/>
            <a:ext cx="7753351" cy="1214622"/>
          </a:xfrm>
        </p:spPr>
        <p:txBody>
          <a:bodyPr anchor="b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u="none" cap="none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nn-NO" dirty="0" err="1" smtClean="0"/>
              <a:t>Hovedtel</a:t>
            </a:r>
            <a:endParaRPr lang="nb-NO" dirty="0"/>
          </a:p>
        </p:txBody>
      </p:sp>
      <p:sp>
        <p:nvSpPr>
          <p:cNvPr id="18" name="Plassholder for tekst 2"/>
          <p:cNvSpPr>
            <a:spLocks noGrp="1"/>
          </p:cNvSpPr>
          <p:nvPr>
            <p:ph type="body" idx="1" hasCustomPrompt="1"/>
          </p:nvPr>
        </p:nvSpPr>
        <p:spPr>
          <a:xfrm>
            <a:off x="695326" y="4049715"/>
            <a:ext cx="7753351" cy="926323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1800" i="1" baseline="0">
                <a:solidFill>
                  <a:schemeClr val="bg1">
                    <a:lumMod val="9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 smtClean="0"/>
              <a:t>Navnet til foredragsholder</a:t>
            </a:r>
          </a:p>
          <a:p>
            <a:pPr lvl="0"/>
            <a:endParaRPr lang="nb-NO" dirty="0" smtClean="0"/>
          </a:p>
        </p:txBody>
      </p:sp>
      <p:sp>
        <p:nvSpPr>
          <p:cNvPr id="19" name="Plassholder for tekst 10"/>
          <p:cNvSpPr>
            <a:spLocks noGrp="1"/>
          </p:cNvSpPr>
          <p:nvPr>
            <p:ph type="body" sz="quarter" idx="11" hasCustomPrompt="1"/>
          </p:nvPr>
        </p:nvSpPr>
        <p:spPr>
          <a:xfrm>
            <a:off x="2044701" y="-2108568"/>
            <a:ext cx="7753351" cy="414338"/>
          </a:xfrm>
        </p:spPr>
        <p:txBody>
          <a:bodyPr>
            <a:normAutofit/>
          </a:bodyPr>
          <a:lstStyle>
            <a:lvl1pPr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 smtClean="0"/>
              <a:t>Dato og sted</a:t>
            </a:r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0" y="6318279"/>
            <a:ext cx="9144000" cy="540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0" rtlCol="0" anchor="ctr"/>
          <a:lstStyle/>
          <a:p>
            <a:pPr algn="r"/>
            <a:r>
              <a:rPr lang="nb-NO" sz="1200" spc="100" baseline="0" dirty="0" smtClean="0"/>
              <a:t>Likestillingsutvalget</a:t>
            </a:r>
            <a:endParaRPr lang="nb-NO" sz="1200" spc="100" baseline="0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95325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778829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1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4958316" y="6413500"/>
            <a:ext cx="1143000" cy="365125"/>
          </a:xfrm>
        </p:spPr>
        <p:txBody>
          <a:bodyPr/>
          <a:lstStyle>
            <a:lvl1pPr>
              <a:defRPr sz="1000">
                <a:solidFill>
                  <a:schemeClr val="bg1">
                    <a:lumMod val="90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1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695325" y="6413500"/>
            <a:ext cx="4238182" cy="365125"/>
          </a:xfrm>
        </p:spPr>
        <p:txBody>
          <a:bodyPr/>
          <a:lstStyle>
            <a:lvl1pPr algn="l">
              <a:defRPr sz="1000">
                <a:solidFill>
                  <a:schemeClr val="bg1">
                    <a:lumMod val="90000"/>
                  </a:schemeClr>
                </a:solidFill>
              </a:defRPr>
            </a:lvl1pPr>
          </a:lstStyle>
          <a:p>
            <a:r>
              <a:rPr lang="nb-NO" smtClean="0"/>
              <a:t>Åpent og rettferdig</a:t>
            </a:r>
            <a:endParaRPr lang="nb-NO" dirty="0"/>
          </a:p>
        </p:txBody>
      </p:sp>
      <p:sp>
        <p:nvSpPr>
          <p:cNvPr id="1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127591" y="6413500"/>
            <a:ext cx="567734" cy="365125"/>
          </a:xfrm>
        </p:spPr>
        <p:txBody>
          <a:bodyPr/>
          <a:lstStyle>
            <a:lvl1pPr algn="l">
              <a:defRPr sz="1000">
                <a:solidFill>
                  <a:schemeClr val="bg1">
                    <a:lumMod val="90000"/>
                  </a:schemeClr>
                </a:solidFill>
              </a:defRPr>
            </a:lvl1pPr>
          </a:lstStyle>
          <a:p>
            <a:fld id="{1A719E69-0369-42D9-93D1-6B4616DDE51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7" name="Tittel 1"/>
          <p:cNvSpPr>
            <a:spLocks noGrp="1"/>
          </p:cNvSpPr>
          <p:nvPr>
            <p:ph type="ctrTitle"/>
          </p:nvPr>
        </p:nvSpPr>
        <p:spPr>
          <a:xfrm>
            <a:off x="685800" y="530225"/>
            <a:ext cx="5905005" cy="860425"/>
          </a:xfrm>
        </p:spPr>
        <p:txBody>
          <a:bodyPr>
            <a:normAutofit/>
          </a:bodyPr>
          <a:lstStyle>
            <a:lvl1pPr algn="l"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5AEE-050C-4197-BC84-881203ACB790}" type="datetimeFigureOut">
              <a:rPr lang="en-US" smtClean="0">
                <a:solidFill>
                  <a:srgbClr val="464653"/>
                </a:solidFill>
              </a:rPr>
              <a:pPr/>
              <a:t>11/22/2014</a:t>
            </a:fld>
            <a:endParaRPr lang="en-US">
              <a:solidFill>
                <a:srgbClr val="464653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64653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D2391-F4EA-4F86-A26E-A9BAC197EDC7}" type="slidenum">
              <a:rPr lang="en-US" smtClean="0">
                <a:solidFill>
                  <a:srgbClr val="464653"/>
                </a:solidFill>
              </a:rPr>
              <a:pPr/>
              <a:t>‹#›</a:t>
            </a:fld>
            <a:endParaRPr lang="en-US">
              <a:solidFill>
                <a:srgbClr val="464653"/>
              </a:solidFill>
            </a:endParaRPr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7033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5AEE-050C-4197-BC84-881203ACB790}" type="datetimeFigureOut">
              <a:rPr lang="en-US" smtClean="0">
                <a:solidFill>
                  <a:srgbClr val="464653"/>
                </a:solidFill>
              </a:rPr>
              <a:pPr/>
              <a:t>11/22/2014</a:t>
            </a:fld>
            <a:endParaRPr lang="en-US">
              <a:solidFill>
                <a:srgbClr val="464653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6465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D2391-F4EA-4F86-A26E-A9BAC197EDC7}" type="slidenum">
              <a:rPr lang="en-US" smtClean="0">
                <a:solidFill>
                  <a:srgbClr val="464653"/>
                </a:solidFill>
              </a:rPr>
              <a:pPr/>
              <a:t>‹#›</a:t>
            </a:fld>
            <a:endParaRPr lang="en-US">
              <a:solidFill>
                <a:srgbClr val="464653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076300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Åpent og rettferdig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 sz="1200" spc="100" baseline="0" smtClean="0"/>
              <a:t>Likestillingsutvalget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16819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lepun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e 5" descr="innside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5480"/>
          </a:xfrm>
          <a:prstGeom prst="rect">
            <a:avLst/>
          </a:prstGeom>
        </p:spPr>
      </p:pic>
      <p:sp>
        <p:nvSpPr>
          <p:cNvPr id="13" name="Rektangel 12"/>
          <p:cNvSpPr/>
          <p:nvPr userDrawn="1"/>
        </p:nvSpPr>
        <p:spPr>
          <a:xfrm>
            <a:off x="-1" y="6270625"/>
            <a:ext cx="9144001" cy="714375"/>
          </a:xfrm>
          <a:prstGeom prst="rect">
            <a:avLst/>
          </a:prstGeom>
          <a:solidFill>
            <a:srgbClr val="2F8D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0" rtlCol="0" anchor="ctr"/>
          <a:lstStyle/>
          <a:p>
            <a:pPr algn="r"/>
            <a:r>
              <a:rPr lang="nb-NO" sz="1200" spc="100" baseline="0" dirty="0" smtClean="0"/>
              <a:t>Prioriteringsutvalget</a:t>
            </a:r>
            <a:endParaRPr lang="nb-NO" sz="1200" spc="100" baseline="0" dirty="0"/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530225"/>
            <a:ext cx="7772400" cy="860425"/>
          </a:xfrm>
        </p:spPr>
        <p:txBody>
          <a:bodyPr>
            <a:normAutofit/>
          </a:bodyPr>
          <a:lstStyle>
            <a:lvl1pPr algn="l">
              <a:defRPr sz="3200" b="0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9" name="Plassholder for innhold 2"/>
          <p:cNvSpPr>
            <a:spLocks noGrp="1"/>
          </p:cNvSpPr>
          <p:nvPr>
            <p:ph idx="1"/>
          </p:nvPr>
        </p:nvSpPr>
        <p:spPr>
          <a:xfrm>
            <a:off x="679449" y="1412874"/>
            <a:ext cx="7769225" cy="4197351"/>
          </a:xfrm>
        </p:spPr>
        <p:txBody>
          <a:bodyPr/>
          <a:lstStyle>
            <a:lvl1pPr marL="269875" indent="-269875">
              <a:defRPr sz="2800"/>
            </a:lvl1pPr>
            <a:lvl2pPr marL="544513" indent="-185738">
              <a:defRPr sz="2400"/>
            </a:lvl2pPr>
            <a:lvl3pPr marL="801688" indent="-173038" defTabSz="804863">
              <a:defRPr sz="2000"/>
            </a:lvl3pPr>
            <a:lvl4pPr marL="987425" indent="-182563">
              <a:defRPr sz="1800"/>
            </a:lvl4pPr>
            <a:lvl5pPr marL="1165225" indent="-177800"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12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127591" y="6413500"/>
            <a:ext cx="567734" cy="365125"/>
          </a:xfrm>
        </p:spPr>
        <p:txBody>
          <a:bodyPr/>
          <a:lstStyle>
            <a:lvl1pPr algn="l">
              <a:defRPr sz="1000">
                <a:solidFill>
                  <a:schemeClr val="bg1">
                    <a:lumMod val="90000"/>
                  </a:schemeClr>
                </a:solidFill>
              </a:defRPr>
            </a:lvl1pPr>
          </a:lstStyle>
          <a:p>
            <a:fld id="{1A719E69-0369-42D9-93D1-6B4616DDE51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4" name="Plassholder for bilde 3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1555750"/>
          </a:xfrm>
        </p:spPr>
        <p:txBody>
          <a:bodyPr/>
          <a:lstStyle/>
          <a:p>
            <a:endParaRPr lang="nb-NO"/>
          </a:p>
        </p:txBody>
      </p:sp>
      <p:sp>
        <p:nvSpPr>
          <p:cNvPr id="11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695325" y="6413500"/>
            <a:ext cx="4238182" cy="365125"/>
          </a:xfrm>
        </p:spPr>
        <p:txBody>
          <a:bodyPr/>
          <a:lstStyle>
            <a:lvl1pPr algn="l">
              <a:defRPr sz="1800">
                <a:solidFill>
                  <a:schemeClr val="bg1">
                    <a:lumMod val="90000"/>
                  </a:schemeClr>
                </a:solidFill>
              </a:defRPr>
            </a:lvl1pPr>
          </a:lstStyle>
          <a:p>
            <a:r>
              <a:rPr lang="nb-NO" spc="100" dirty="0" smtClean="0"/>
              <a:t>Åpent og rettferdig</a:t>
            </a:r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ten kulepun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ktangel 12"/>
          <p:cNvSpPr/>
          <p:nvPr userDrawn="1"/>
        </p:nvSpPr>
        <p:spPr>
          <a:xfrm>
            <a:off x="0" y="6318279"/>
            <a:ext cx="9144000" cy="540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0" rtlCol="0" anchor="ctr"/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200" spc="100" baseline="0" dirty="0" smtClean="0"/>
              <a:t>Likestillingsutvalget</a:t>
            </a:r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530225"/>
            <a:ext cx="7772400" cy="860425"/>
          </a:xfrm>
        </p:spPr>
        <p:txBody>
          <a:bodyPr>
            <a:normAutofit/>
          </a:bodyPr>
          <a:lstStyle>
            <a:lvl1pPr algn="l"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9" name="Plassholder for innhold 2"/>
          <p:cNvSpPr>
            <a:spLocks noGrp="1"/>
          </p:cNvSpPr>
          <p:nvPr>
            <p:ph idx="1"/>
          </p:nvPr>
        </p:nvSpPr>
        <p:spPr>
          <a:xfrm>
            <a:off x="679449" y="1406526"/>
            <a:ext cx="7769225" cy="4203700"/>
          </a:xfrm>
        </p:spPr>
        <p:txBody>
          <a:bodyPr/>
          <a:lstStyle>
            <a:lvl1pPr>
              <a:buNone/>
              <a:defRPr sz="2800"/>
            </a:lvl1pPr>
            <a:lvl2pPr>
              <a:buNone/>
              <a:defRPr sz="2400"/>
            </a:lvl2pPr>
            <a:lvl3pPr>
              <a:buNone/>
              <a:defRPr sz="2000"/>
            </a:lvl3pPr>
            <a:lvl4pPr>
              <a:buNone/>
              <a:defRPr sz="1800"/>
            </a:lvl4pPr>
            <a:lvl5pPr>
              <a:buNone/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10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4958316" y="6413500"/>
            <a:ext cx="1143000" cy="365125"/>
          </a:xfrm>
        </p:spPr>
        <p:txBody>
          <a:bodyPr/>
          <a:lstStyle>
            <a:lvl1pPr>
              <a:defRPr sz="1000">
                <a:solidFill>
                  <a:schemeClr val="bg1">
                    <a:lumMod val="90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11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695325" y="6413500"/>
            <a:ext cx="4238182" cy="365125"/>
          </a:xfrm>
        </p:spPr>
        <p:txBody>
          <a:bodyPr/>
          <a:lstStyle>
            <a:lvl1pPr algn="l">
              <a:defRPr sz="1000">
                <a:solidFill>
                  <a:schemeClr val="bg1">
                    <a:lumMod val="90000"/>
                  </a:schemeClr>
                </a:solidFill>
              </a:defRPr>
            </a:lvl1pPr>
          </a:lstStyle>
          <a:p>
            <a:r>
              <a:rPr lang="nb-NO" smtClean="0"/>
              <a:t>Åpent og rettferdig</a:t>
            </a:r>
            <a:endParaRPr lang="nb-NO" dirty="0"/>
          </a:p>
        </p:txBody>
      </p:sp>
      <p:sp>
        <p:nvSpPr>
          <p:cNvPr id="12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127591" y="6413500"/>
            <a:ext cx="567734" cy="365125"/>
          </a:xfrm>
        </p:spPr>
        <p:txBody>
          <a:bodyPr/>
          <a:lstStyle>
            <a:lvl1pPr algn="l">
              <a:defRPr sz="1000">
                <a:solidFill>
                  <a:schemeClr val="bg1">
                    <a:lumMod val="90000"/>
                  </a:schemeClr>
                </a:solidFill>
              </a:defRPr>
            </a:lvl1pPr>
          </a:lstStyle>
          <a:p>
            <a:fld id="{1A719E69-0369-42D9-93D1-6B4616DDE51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 bilde til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 userDrawn="1"/>
        </p:nvSpPr>
        <p:spPr>
          <a:xfrm>
            <a:off x="0" y="6318279"/>
            <a:ext cx="9144000" cy="540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0" rtlCol="0" anchor="ctr"/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200" spc="100" baseline="0" dirty="0" smtClean="0"/>
              <a:t>Likestillingsutvalget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95325" y="1428750"/>
            <a:ext cx="5731354" cy="4525963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9" name="Plassholder for bilde 8"/>
          <p:cNvSpPr>
            <a:spLocks noGrp="1"/>
          </p:cNvSpPr>
          <p:nvPr>
            <p:ph type="pic" sz="quarter" idx="13" hasCustomPrompt="1"/>
          </p:nvPr>
        </p:nvSpPr>
        <p:spPr>
          <a:xfrm>
            <a:off x="6768000" y="-2"/>
            <a:ext cx="2376000" cy="6318000"/>
          </a:xfrm>
          <a:solidFill>
            <a:schemeClr val="bg1">
              <a:lumMod val="90000"/>
            </a:schemeClr>
          </a:solidFill>
        </p:spPr>
        <p:txBody>
          <a:bodyPr anchor="ctr">
            <a:normAutofit/>
          </a:bodyPr>
          <a:lstStyle>
            <a:lvl1pPr algn="ctr">
              <a:buNone/>
              <a:defRPr sz="1200"/>
            </a:lvl1pPr>
          </a:lstStyle>
          <a:p>
            <a:r>
              <a:rPr lang="nb-NO" dirty="0" smtClean="0"/>
              <a:t>Sett inn bilde</a:t>
            </a:r>
            <a:endParaRPr lang="nb-NO" dirty="0"/>
          </a:p>
        </p:txBody>
      </p:sp>
      <p:sp>
        <p:nvSpPr>
          <p:cNvPr id="10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4958316" y="6413500"/>
            <a:ext cx="1143000" cy="365125"/>
          </a:xfrm>
        </p:spPr>
        <p:txBody>
          <a:bodyPr/>
          <a:lstStyle>
            <a:lvl1pPr>
              <a:defRPr sz="1000">
                <a:solidFill>
                  <a:schemeClr val="bg1">
                    <a:lumMod val="90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1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695325" y="6413500"/>
            <a:ext cx="4238182" cy="365125"/>
          </a:xfrm>
        </p:spPr>
        <p:txBody>
          <a:bodyPr/>
          <a:lstStyle>
            <a:lvl1pPr algn="l">
              <a:defRPr sz="1000">
                <a:solidFill>
                  <a:schemeClr val="bg1">
                    <a:lumMod val="90000"/>
                  </a:schemeClr>
                </a:solidFill>
              </a:defRPr>
            </a:lvl1pPr>
          </a:lstStyle>
          <a:p>
            <a:r>
              <a:rPr lang="nb-NO" smtClean="0"/>
              <a:t>Åpent og rettferdig</a:t>
            </a:r>
            <a:endParaRPr lang="nb-NO" dirty="0"/>
          </a:p>
        </p:txBody>
      </p:sp>
      <p:sp>
        <p:nvSpPr>
          <p:cNvPr id="1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127591" y="6413500"/>
            <a:ext cx="567734" cy="365125"/>
          </a:xfrm>
        </p:spPr>
        <p:txBody>
          <a:bodyPr/>
          <a:lstStyle>
            <a:lvl1pPr algn="l">
              <a:defRPr sz="1000">
                <a:solidFill>
                  <a:schemeClr val="bg1">
                    <a:lumMod val="90000"/>
                  </a:schemeClr>
                </a:solidFill>
              </a:defRPr>
            </a:lvl1pPr>
          </a:lstStyle>
          <a:p>
            <a:fld id="{1A719E69-0369-42D9-93D1-6B4616DDE51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7" name="Tittel 1"/>
          <p:cNvSpPr>
            <a:spLocks noGrp="1"/>
          </p:cNvSpPr>
          <p:nvPr>
            <p:ph type="ctrTitle"/>
          </p:nvPr>
        </p:nvSpPr>
        <p:spPr>
          <a:xfrm>
            <a:off x="685801" y="530225"/>
            <a:ext cx="5833752" cy="860425"/>
          </a:xfrm>
        </p:spPr>
        <p:txBody>
          <a:bodyPr>
            <a:normAutofit/>
          </a:bodyPr>
          <a:lstStyle>
            <a:lvl1pPr algn="l"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bilde til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 userDrawn="1"/>
        </p:nvSpPr>
        <p:spPr>
          <a:xfrm>
            <a:off x="0" y="6318279"/>
            <a:ext cx="9144000" cy="540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0" rtlCol="0" anchor="ctr"/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200" spc="100" baseline="0" dirty="0" smtClean="0"/>
              <a:t>Likestillingsutvalget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95325" y="1428750"/>
            <a:ext cx="5731354" cy="4525963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9" name="Plassholder for bilde 8"/>
          <p:cNvSpPr>
            <a:spLocks noGrp="1"/>
          </p:cNvSpPr>
          <p:nvPr>
            <p:ph type="pic" sz="quarter" idx="13" hasCustomPrompt="1"/>
          </p:nvPr>
        </p:nvSpPr>
        <p:spPr>
          <a:xfrm>
            <a:off x="6768000" y="-2"/>
            <a:ext cx="2376000" cy="2106000"/>
          </a:xfrm>
          <a:solidFill>
            <a:schemeClr val="bg1">
              <a:lumMod val="90000"/>
            </a:schemeClr>
          </a:solidFill>
        </p:spPr>
        <p:txBody>
          <a:bodyPr anchor="ctr">
            <a:normAutofit/>
          </a:bodyPr>
          <a:lstStyle>
            <a:lvl1pPr algn="ctr">
              <a:buNone/>
              <a:defRPr sz="1200"/>
            </a:lvl1pPr>
          </a:lstStyle>
          <a:p>
            <a:r>
              <a:rPr lang="nb-NO" dirty="0" smtClean="0"/>
              <a:t>Sett inn bilde</a:t>
            </a:r>
            <a:endParaRPr lang="nb-NO" dirty="0"/>
          </a:p>
        </p:txBody>
      </p:sp>
      <p:sp>
        <p:nvSpPr>
          <p:cNvPr id="8" name="Plassholder for bilde 8"/>
          <p:cNvSpPr>
            <a:spLocks noGrp="1"/>
          </p:cNvSpPr>
          <p:nvPr>
            <p:ph type="pic" sz="quarter" idx="14" hasCustomPrompt="1"/>
          </p:nvPr>
        </p:nvSpPr>
        <p:spPr>
          <a:xfrm>
            <a:off x="6768000" y="2106000"/>
            <a:ext cx="2376000" cy="2106000"/>
          </a:xfrm>
          <a:solidFill>
            <a:schemeClr val="bg1">
              <a:lumMod val="75000"/>
            </a:schemeClr>
          </a:solidFill>
        </p:spPr>
        <p:txBody>
          <a:bodyPr anchor="ctr">
            <a:normAutofit/>
          </a:bodyPr>
          <a:lstStyle>
            <a:lvl1pPr algn="ctr">
              <a:buNone/>
              <a:defRPr sz="1200"/>
            </a:lvl1pPr>
          </a:lstStyle>
          <a:p>
            <a:r>
              <a:rPr lang="nb-NO" dirty="0" smtClean="0"/>
              <a:t>Sett inn bilde</a:t>
            </a:r>
            <a:endParaRPr lang="nb-NO" dirty="0"/>
          </a:p>
        </p:txBody>
      </p:sp>
      <p:sp>
        <p:nvSpPr>
          <p:cNvPr id="10" name="Plassholder for bilde 8"/>
          <p:cNvSpPr>
            <a:spLocks noGrp="1"/>
          </p:cNvSpPr>
          <p:nvPr>
            <p:ph type="pic" sz="quarter" idx="15" hasCustomPrompt="1"/>
          </p:nvPr>
        </p:nvSpPr>
        <p:spPr>
          <a:xfrm>
            <a:off x="6768000" y="4212000"/>
            <a:ext cx="2376000" cy="2106000"/>
          </a:xfrm>
          <a:solidFill>
            <a:schemeClr val="bg1">
              <a:lumMod val="90000"/>
            </a:schemeClr>
          </a:solidFill>
        </p:spPr>
        <p:txBody>
          <a:bodyPr anchor="ctr">
            <a:normAutofit/>
          </a:bodyPr>
          <a:lstStyle>
            <a:lvl1pPr algn="ctr">
              <a:buNone/>
              <a:defRPr sz="1200"/>
            </a:lvl1pPr>
          </a:lstStyle>
          <a:p>
            <a:r>
              <a:rPr lang="nb-NO" dirty="0" smtClean="0"/>
              <a:t>Sett inn bilde</a:t>
            </a:r>
            <a:endParaRPr lang="nb-NO" dirty="0"/>
          </a:p>
        </p:txBody>
      </p:sp>
      <p:sp>
        <p:nvSpPr>
          <p:cNvPr id="16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4958316" y="6413500"/>
            <a:ext cx="1143000" cy="365125"/>
          </a:xfrm>
        </p:spPr>
        <p:txBody>
          <a:bodyPr/>
          <a:lstStyle>
            <a:lvl1pPr>
              <a:defRPr sz="1000">
                <a:solidFill>
                  <a:schemeClr val="bg1">
                    <a:lumMod val="90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17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695325" y="6413500"/>
            <a:ext cx="4238182" cy="365125"/>
          </a:xfrm>
        </p:spPr>
        <p:txBody>
          <a:bodyPr/>
          <a:lstStyle>
            <a:lvl1pPr algn="l">
              <a:defRPr sz="1000">
                <a:solidFill>
                  <a:schemeClr val="bg1">
                    <a:lumMod val="90000"/>
                  </a:schemeClr>
                </a:solidFill>
              </a:defRPr>
            </a:lvl1pPr>
          </a:lstStyle>
          <a:p>
            <a:r>
              <a:rPr lang="nb-NO" smtClean="0"/>
              <a:t>Åpent og rettferdig</a:t>
            </a:r>
            <a:endParaRPr lang="nb-NO" dirty="0"/>
          </a:p>
        </p:txBody>
      </p:sp>
      <p:sp>
        <p:nvSpPr>
          <p:cNvPr id="18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127591" y="6413500"/>
            <a:ext cx="567734" cy="365125"/>
          </a:xfrm>
        </p:spPr>
        <p:txBody>
          <a:bodyPr/>
          <a:lstStyle>
            <a:lvl1pPr algn="l">
              <a:defRPr sz="1000">
                <a:solidFill>
                  <a:schemeClr val="bg1">
                    <a:lumMod val="90000"/>
                  </a:schemeClr>
                </a:solidFill>
              </a:defRPr>
            </a:lvl1pPr>
          </a:lstStyle>
          <a:p>
            <a:fld id="{1A719E69-0369-42D9-93D1-6B4616DDE51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9" name="Tittel 1"/>
          <p:cNvSpPr>
            <a:spLocks noGrp="1"/>
          </p:cNvSpPr>
          <p:nvPr>
            <p:ph type="ctrTitle"/>
          </p:nvPr>
        </p:nvSpPr>
        <p:spPr>
          <a:xfrm>
            <a:off x="685800" y="530225"/>
            <a:ext cx="5893130" cy="860425"/>
          </a:xfrm>
        </p:spPr>
        <p:txBody>
          <a:bodyPr>
            <a:normAutofit/>
          </a:bodyPr>
          <a:lstStyle>
            <a:lvl1pPr algn="l"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ilder til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ktangel 14"/>
          <p:cNvSpPr/>
          <p:nvPr userDrawn="1"/>
        </p:nvSpPr>
        <p:spPr>
          <a:xfrm>
            <a:off x="0" y="6318279"/>
            <a:ext cx="9144000" cy="540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0" rtlCol="0" anchor="ctr"/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200" spc="100" baseline="0" dirty="0" smtClean="0"/>
              <a:t>Likestillingsutvalget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95325" y="1428750"/>
            <a:ext cx="5731354" cy="4525963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9" name="Plassholder for bilde 8"/>
          <p:cNvSpPr>
            <a:spLocks noGrp="1"/>
          </p:cNvSpPr>
          <p:nvPr>
            <p:ph type="pic" sz="quarter" idx="13" hasCustomPrompt="1"/>
          </p:nvPr>
        </p:nvSpPr>
        <p:spPr>
          <a:xfrm>
            <a:off x="6768000" y="-2"/>
            <a:ext cx="2376000" cy="1576800"/>
          </a:xfrm>
          <a:solidFill>
            <a:schemeClr val="bg1">
              <a:lumMod val="90000"/>
            </a:schemeClr>
          </a:solidFill>
        </p:spPr>
        <p:txBody>
          <a:bodyPr anchor="ctr">
            <a:normAutofit/>
          </a:bodyPr>
          <a:lstStyle>
            <a:lvl1pPr algn="ctr">
              <a:buNone/>
              <a:defRPr sz="1200"/>
            </a:lvl1pPr>
          </a:lstStyle>
          <a:p>
            <a:r>
              <a:rPr lang="nb-NO" dirty="0" smtClean="0"/>
              <a:t>Sett inn bilde</a:t>
            </a:r>
            <a:endParaRPr lang="nb-NO" dirty="0"/>
          </a:p>
        </p:txBody>
      </p:sp>
      <p:sp>
        <p:nvSpPr>
          <p:cNvPr id="18" name="Plassholder for bilde 8"/>
          <p:cNvSpPr>
            <a:spLocks noGrp="1"/>
          </p:cNvSpPr>
          <p:nvPr>
            <p:ph type="pic" sz="quarter" idx="14" hasCustomPrompt="1"/>
          </p:nvPr>
        </p:nvSpPr>
        <p:spPr>
          <a:xfrm>
            <a:off x="6768000" y="1576800"/>
            <a:ext cx="2376000" cy="1576800"/>
          </a:xfrm>
          <a:solidFill>
            <a:schemeClr val="bg1">
              <a:lumMod val="75000"/>
            </a:schemeClr>
          </a:solidFill>
        </p:spPr>
        <p:txBody>
          <a:bodyPr anchor="ctr">
            <a:normAutofit/>
          </a:bodyPr>
          <a:lstStyle>
            <a:lvl1pPr algn="ctr">
              <a:buNone/>
              <a:defRPr sz="1200"/>
            </a:lvl1pPr>
          </a:lstStyle>
          <a:p>
            <a:r>
              <a:rPr lang="nb-NO" dirty="0" smtClean="0"/>
              <a:t>Sett inn bilde</a:t>
            </a:r>
            <a:endParaRPr lang="nb-NO" dirty="0"/>
          </a:p>
        </p:txBody>
      </p:sp>
      <p:sp>
        <p:nvSpPr>
          <p:cNvPr id="19" name="Plassholder for bilde 8"/>
          <p:cNvSpPr>
            <a:spLocks noGrp="1"/>
          </p:cNvSpPr>
          <p:nvPr>
            <p:ph type="pic" sz="quarter" idx="15" hasCustomPrompt="1"/>
          </p:nvPr>
        </p:nvSpPr>
        <p:spPr>
          <a:xfrm>
            <a:off x="6768000" y="3153600"/>
            <a:ext cx="2376000" cy="1576800"/>
          </a:xfrm>
          <a:solidFill>
            <a:schemeClr val="bg1">
              <a:lumMod val="90000"/>
            </a:schemeClr>
          </a:solidFill>
        </p:spPr>
        <p:txBody>
          <a:bodyPr anchor="ctr">
            <a:normAutofit/>
          </a:bodyPr>
          <a:lstStyle>
            <a:lvl1pPr algn="ctr">
              <a:buNone/>
              <a:defRPr sz="1200"/>
            </a:lvl1pPr>
          </a:lstStyle>
          <a:p>
            <a:r>
              <a:rPr lang="nb-NO" dirty="0" smtClean="0"/>
              <a:t>Sett inn bilde</a:t>
            </a:r>
            <a:endParaRPr lang="nb-NO" dirty="0"/>
          </a:p>
        </p:txBody>
      </p:sp>
      <p:sp>
        <p:nvSpPr>
          <p:cNvPr id="20" name="Plassholder for bilde 8"/>
          <p:cNvSpPr>
            <a:spLocks noGrp="1"/>
          </p:cNvSpPr>
          <p:nvPr>
            <p:ph type="pic" sz="quarter" idx="16" hasCustomPrompt="1"/>
          </p:nvPr>
        </p:nvSpPr>
        <p:spPr>
          <a:xfrm>
            <a:off x="6768000" y="4730400"/>
            <a:ext cx="2376000" cy="1587600"/>
          </a:xfrm>
          <a:solidFill>
            <a:schemeClr val="bg1">
              <a:lumMod val="75000"/>
            </a:schemeClr>
          </a:solidFill>
        </p:spPr>
        <p:txBody>
          <a:bodyPr anchor="ctr">
            <a:normAutofit/>
          </a:bodyPr>
          <a:lstStyle>
            <a:lvl1pPr algn="ctr">
              <a:buNone/>
              <a:defRPr sz="1200"/>
            </a:lvl1pPr>
          </a:lstStyle>
          <a:p>
            <a:r>
              <a:rPr lang="nb-NO" dirty="0" smtClean="0"/>
              <a:t>Sett inn bilde</a:t>
            </a:r>
            <a:endParaRPr lang="nb-NO" dirty="0"/>
          </a:p>
        </p:txBody>
      </p:sp>
      <p:sp>
        <p:nvSpPr>
          <p:cNvPr id="10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4958316" y="6413500"/>
            <a:ext cx="1143000" cy="365125"/>
          </a:xfrm>
        </p:spPr>
        <p:txBody>
          <a:bodyPr/>
          <a:lstStyle>
            <a:lvl1pPr>
              <a:defRPr sz="1000">
                <a:solidFill>
                  <a:schemeClr val="bg1">
                    <a:lumMod val="90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12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695325" y="6413500"/>
            <a:ext cx="4238182" cy="365125"/>
          </a:xfrm>
        </p:spPr>
        <p:txBody>
          <a:bodyPr/>
          <a:lstStyle>
            <a:lvl1pPr algn="l">
              <a:defRPr sz="1000">
                <a:solidFill>
                  <a:schemeClr val="bg1">
                    <a:lumMod val="90000"/>
                  </a:schemeClr>
                </a:solidFill>
              </a:defRPr>
            </a:lvl1pPr>
          </a:lstStyle>
          <a:p>
            <a:r>
              <a:rPr lang="nb-NO" smtClean="0"/>
              <a:t>Åpent og rettferdig</a:t>
            </a:r>
            <a:endParaRPr lang="nb-NO" dirty="0"/>
          </a:p>
        </p:txBody>
      </p:sp>
      <p:sp>
        <p:nvSpPr>
          <p:cNvPr id="13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127591" y="6413500"/>
            <a:ext cx="567734" cy="365125"/>
          </a:xfrm>
        </p:spPr>
        <p:txBody>
          <a:bodyPr/>
          <a:lstStyle>
            <a:lvl1pPr algn="l">
              <a:defRPr sz="1000">
                <a:solidFill>
                  <a:schemeClr val="bg1">
                    <a:lumMod val="90000"/>
                  </a:schemeClr>
                </a:solidFill>
              </a:defRPr>
            </a:lvl1pPr>
          </a:lstStyle>
          <a:p>
            <a:fld id="{1A719E69-0369-42D9-93D1-6B4616DDE51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4" name="Tittel 1"/>
          <p:cNvSpPr>
            <a:spLocks noGrp="1"/>
          </p:cNvSpPr>
          <p:nvPr>
            <p:ph type="ctrTitle"/>
          </p:nvPr>
        </p:nvSpPr>
        <p:spPr>
          <a:xfrm>
            <a:off x="685800" y="530225"/>
            <a:ext cx="5905005" cy="860425"/>
          </a:xfrm>
        </p:spPr>
        <p:txBody>
          <a:bodyPr>
            <a:normAutofit/>
          </a:bodyPr>
          <a:lstStyle>
            <a:lvl1pPr algn="l"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 userDrawn="1"/>
        </p:nvSpPr>
        <p:spPr>
          <a:xfrm>
            <a:off x="0" y="6318279"/>
            <a:ext cx="9144000" cy="540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0" rtlCol="0" anchor="ctr"/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200" spc="100" baseline="0" dirty="0" smtClean="0"/>
              <a:t>Likestillingsutvalget</a:t>
            </a:r>
          </a:p>
        </p:txBody>
      </p:sp>
      <p:sp>
        <p:nvSpPr>
          <p:cNvPr id="7" name="Plassholder for bilde 6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9144000" cy="6318000"/>
          </a:xfrm>
        </p:spPr>
        <p:txBody>
          <a:bodyPr anchor="ctr" anchorCtr="0">
            <a:normAutofit/>
          </a:bodyPr>
          <a:lstStyle>
            <a:lvl1pPr algn="ctr">
              <a:buFontTx/>
              <a:buNone/>
              <a:defRPr sz="1600"/>
            </a:lvl1pPr>
          </a:lstStyle>
          <a:p>
            <a:r>
              <a:rPr lang="nb-NO" dirty="0" smtClean="0"/>
              <a:t>Sett inn stort bilde</a:t>
            </a:r>
            <a:endParaRPr lang="nb-NO" dirty="0"/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4958316" y="6413500"/>
            <a:ext cx="1143000" cy="365125"/>
          </a:xfrm>
        </p:spPr>
        <p:txBody>
          <a:bodyPr/>
          <a:lstStyle>
            <a:lvl1pPr>
              <a:defRPr sz="1000">
                <a:solidFill>
                  <a:schemeClr val="bg1">
                    <a:lumMod val="90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695325" y="6413500"/>
            <a:ext cx="4238182" cy="365125"/>
          </a:xfrm>
        </p:spPr>
        <p:txBody>
          <a:bodyPr/>
          <a:lstStyle>
            <a:lvl1pPr algn="l">
              <a:defRPr sz="1000">
                <a:solidFill>
                  <a:schemeClr val="bg1">
                    <a:lumMod val="90000"/>
                  </a:schemeClr>
                </a:solidFill>
              </a:defRPr>
            </a:lvl1pPr>
          </a:lstStyle>
          <a:p>
            <a:r>
              <a:rPr lang="nb-NO" smtClean="0"/>
              <a:t>Åpent og rettferdig</a:t>
            </a:r>
            <a:endParaRPr lang="nb-NO" dirty="0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127591" y="6413500"/>
            <a:ext cx="567734" cy="365125"/>
          </a:xfrm>
        </p:spPr>
        <p:txBody>
          <a:bodyPr/>
          <a:lstStyle>
            <a:lvl1pPr algn="l">
              <a:defRPr sz="1000">
                <a:solidFill>
                  <a:schemeClr val="bg1">
                    <a:lumMod val="90000"/>
                  </a:schemeClr>
                </a:solidFill>
              </a:defRPr>
            </a:lvl1pPr>
          </a:lstStyle>
          <a:p>
            <a:fld id="{1A719E69-0369-42D9-93D1-6B4616DDE51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tel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0" y="2346385"/>
            <a:ext cx="9144000" cy="403716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695325" y="2708788"/>
            <a:ext cx="7753350" cy="1214622"/>
          </a:xfrm>
        </p:spPr>
        <p:txBody>
          <a:bodyPr anchor="b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 u="none" cap="none">
                <a:solidFill>
                  <a:schemeClr val="bg1">
                    <a:lumMod val="90000"/>
                  </a:schemeClr>
                </a:solidFill>
                <a:latin typeface="+mn-lt"/>
              </a:defRPr>
            </a:lvl1pPr>
          </a:lstStyle>
          <a:p>
            <a:r>
              <a:rPr lang="nn-NO" dirty="0" smtClean="0"/>
              <a:t>kapitellinndeling</a:t>
            </a:r>
            <a:endParaRPr lang="nb-NO" dirty="0"/>
          </a:p>
        </p:txBody>
      </p:sp>
      <p:sp>
        <p:nvSpPr>
          <p:cNvPr id="10" name="Plassholder for tekst 9"/>
          <p:cNvSpPr>
            <a:spLocks noGrp="1"/>
          </p:cNvSpPr>
          <p:nvPr>
            <p:ph type="body" sz="quarter" idx="10"/>
          </p:nvPr>
        </p:nvSpPr>
        <p:spPr>
          <a:xfrm>
            <a:off x="695325" y="4476750"/>
            <a:ext cx="7753350" cy="1009650"/>
          </a:xfrm>
        </p:spPr>
        <p:txBody>
          <a:bodyPr>
            <a:normAutofit/>
          </a:bodyPr>
          <a:lstStyle>
            <a:lvl1pPr algn="ctr">
              <a:buNone/>
              <a:defRPr sz="1800">
                <a:solidFill>
                  <a:schemeClr val="bg1">
                    <a:lumMod val="90000"/>
                  </a:schemeClr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b-NO" smtClean="0"/>
              <a:t>Åpent og rettferdig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b-NO" sz="1200" spc="100" baseline="0" dirty="0" smtClean="0"/>
              <a:t>Likestillingsutvalget</a:t>
            </a:r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4" r:id="rId2"/>
    <p:sldLayoutId id="2147483649" r:id="rId3"/>
    <p:sldLayoutId id="2147483658" r:id="rId4"/>
    <p:sldLayoutId id="2147483662" r:id="rId5"/>
    <p:sldLayoutId id="2147483661" r:id="rId6"/>
    <p:sldLayoutId id="2147483650" r:id="rId7"/>
    <p:sldLayoutId id="2147483660" r:id="rId8"/>
    <p:sldLayoutId id="2147483663" r:id="rId9"/>
    <p:sldLayoutId id="2147483652" r:id="rId10"/>
    <p:sldLayoutId id="2147483665" r:id="rId11"/>
    <p:sldLayoutId id="2147483666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31825" indent="-269875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96938" indent="-2667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65225" indent="-268288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35100" indent="-269875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if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95326" y="-1016000"/>
            <a:ext cx="7753351" cy="396875"/>
          </a:xfrm>
        </p:spPr>
        <p:txBody>
          <a:bodyPr>
            <a:normAutofit fontScale="90000"/>
          </a:bodyPr>
          <a:lstStyle/>
          <a:p>
            <a:endParaRPr lang="nb-NO" noProof="0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4000" y="342900"/>
            <a:ext cx="8636000" cy="6286500"/>
          </a:xfrm>
          <a:prstGeom prst="rect">
            <a:avLst/>
          </a:prstGeom>
        </p:spPr>
      </p:pic>
      <p:sp>
        <p:nvSpPr>
          <p:cNvPr id="4" name="Frame 3"/>
          <p:cNvSpPr/>
          <p:nvPr/>
        </p:nvSpPr>
        <p:spPr>
          <a:xfrm>
            <a:off x="1553028" y="1289958"/>
            <a:ext cx="5369375" cy="248553"/>
          </a:xfrm>
          <a:prstGeom prst="frame">
            <a:avLst/>
          </a:prstGeom>
          <a:ln>
            <a:solidFill>
              <a:srgbClr val="FF032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chemeClr val="tx1"/>
              </a:solidFill>
            </a:endParaRPr>
          </a:p>
        </p:txBody>
      </p:sp>
      <p:sp>
        <p:nvSpPr>
          <p:cNvPr id="5" name="Frame 4"/>
          <p:cNvSpPr/>
          <p:nvPr/>
        </p:nvSpPr>
        <p:spPr>
          <a:xfrm>
            <a:off x="1642834" y="5138510"/>
            <a:ext cx="3508375" cy="244475"/>
          </a:xfrm>
          <a:prstGeom prst="frame">
            <a:avLst/>
          </a:prstGeom>
          <a:ln>
            <a:solidFill>
              <a:srgbClr val="FF032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350000" y="6531387"/>
            <a:ext cx="2794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100" dirty="0" smtClean="0"/>
              <a:t>(Kilde for illustrasjon: NICE, 2014)</a:t>
            </a:r>
            <a:endParaRPr lang="nb-NO" sz="1100" dirty="0"/>
          </a:p>
        </p:txBody>
      </p:sp>
    </p:spTree>
    <p:extLst>
      <p:ext uri="{BB962C8B-B14F-4D97-AF65-F5344CB8AC3E}">
        <p14:creationId xmlns:p14="http://schemas.microsoft.com/office/powerpoint/2010/main" val="1133715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4000" y="342900"/>
            <a:ext cx="8636000" cy="6286500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5032375" y="444500"/>
            <a:ext cx="0" cy="5127625"/>
          </a:xfrm>
          <a:prstGeom prst="line">
            <a:avLst/>
          </a:prstGeom>
          <a:ln w="38100" cmpd="sng">
            <a:solidFill>
              <a:srgbClr val="FF032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724650" y="438150"/>
            <a:ext cx="0" cy="5127625"/>
          </a:xfrm>
          <a:prstGeom prst="line">
            <a:avLst/>
          </a:prstGeom>
          <a:ln w="38100" cmpd="sng">
            <a:solidFill>
              <a:srgbClr val="FF032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905249" y="1460500"/>
            <a:ext cx="587375" cy="584776"/>
          </a:xfrm>
          <a:prstGeom prst="rect">
            <a:avLst/>
          </a:prstGeom>
          <a:solidFill>
            <a:schemeClr val="bg1"/>
          </a:solidFill>
          <a:ln>
            <a:solidFill>
              <a:srgbClr val="FF032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3200" dirty="0" smtClean="0">
                <a:solidFill>
                  <a:srgbClr val="FF0000"/>
                </a:solidFill>
              </a:rPr>
              <a:t>1</a:t>
            </a:r>
            <a:endParaRPr lang="nb-NO" sz="32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88000" y="1454150"/>
            <a:ext cx="571500" cy="584776"/>
          </a:xfrm>
          <a:prstGeom prst="rect">
            <a:avLst/>
          </a:prstGeom>
          <a:solidFill>
            <a:schemeClr val="bg1"/>
          </a:solidFill>
          <a:ln>
            <a:solidFill>
              <a:srgbClr val="FF032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32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270751" y="1463675"/>
            <a:ext cx="571500" cy="584776"/>
          </a:xfrm>
          <a:prstGeom prst="rect">
            <a:avLst/>
          </a:prstGeom>
          <a:solidFill>
            <a:schemeClr val="bg1"/>
          </a:solidFill>
          <a:ln>
            <a:solidFill>
              <a:srgbClr val="FF032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3200" dirty="0">
                <a:solidFill>
                  <a:srgbClr val="FF000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06471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nb-NO" sz="3200" noProof="0" dirty="0" smtClean="0"/>
              <a:t>Grenseverdier</a:t>
            </a:r>
            <a:endParaRPr lang="nb-NO" sz="4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D2391-F4EA-4F86-A26E-A9BAC197EDC7}" type="slidenum">
              <a:rPr lang="en-US" smtClean="0">
                <a:solidFill>
                  <a:srgbClr val="464653"/>
                </a:solidFill>
              </a:rPr>
              <a:pPr/>
              <a:t>12</a:t>
            </a:fld>
            <a:endParaRPr lang="en-US">
              <a:solidFill>
                <a:srgbClr val="464653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199"/>
            <a:ext cx="8229600" cy="460641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b-NO" sz="2400" dirty="0" smtClean="0"/>
          </a:p>
          <a:p>
            <a:pPr>
              <a:spcBef>
                <a:spcPts val="3600"/>
              </a:spcBef>
            </a:pPr>
            <a:r>
              <a:rPr lang="en-US" sz="2400" dirty="0" err="1" smtClean="0"/>
              <a:t>Grenseverdier</a:t>
            </a:r>
            <a:r>
              <a:rPr lang="en-US" sz="2400" dirty="0" smtClean="0"/>
              <a:t> for </a:t>
            </a:r>
            <a:r>
              <a:rPr lang="en-US" sz="2400" dirty="0" err="1" smtClean="0"/>
              <a:t>rimelig</a:t>
            </a:r>
            <a:r>
              <a:rPr lang="en-US" sz="2400" dirty="0" smtClean="0"/>
              <a:t> </a:t>
            </a:r>
            <a:r>
              <a:rPr lang="en-US" sz="2400" dirty="0" err="1" smtClean="0"/>
              <a:t>forhold</a:t>
            </a:r>
            <a:r>
              <a:rPr lang="en-US" sz="2400" dirty="0" smtClean="0"/>
              <a:t> </a:t>
            </a:r>
            <a:r>
              <a:rPr lang="en-US" sz="2400" dirty="0" err="1" smtClean="0"/>
              <a:t>mellom</a:t>
            </a:r>
            <a:r>
              <a:rPr lang="en-US" sz="2400" dirty="0" smtClean="0"/>
              <a:t> </a:t>
            </a:r>
            <a:r>
              <a:rPr lang="en-US" sz="2400" dirty="0" err="1" smtClean="0"/>
              <a:t>ressursbruk</a:t>
            </a:r>
            <a:r>
              <a:rPr lang="en-US" sz="2400" dirty="0" smtClean="0"/>
              <a:t> og </a:t>
            </a:r>
            <a:r>
              <a:rPr lang="en-US" sz="2400" dirty="0" err="1" smtClean="0"/>
              <a:t>helsegevinst</a:t>
            </a:r>
            <a:endParaRPr lang="nb-NO" sz="2400" dirty="0"/>
          </a:p>
          <a:p>
            <a:pPr>
              <a:spcBef>
                <a:spcPts val="3600"/>
              </a:spcBef>
            </a:pPr>
            <a:r>
              <a:rPr lang="nb-NO" sz="2400" dirty="0" smtClean="0"/>
              <a:t>Ingen </a:t>
            </a:r>
            <a:r>
              <a:rPr lang="nb-NO" sz="2400" dirty="0" err="1" smtClean="0"/>
              <a:t>vs</a:t>
            </a:r>
            <a:r>
              <a:rPr lang="nb-NO" sz="2400" dirty="0" smtClean="0"/>
              <a:t> </a:t>
            </a:r>
            <a:r>
              <a:rPr lang="en-US" sz="2400" dirty="0" err="1" smtClean="0"/>
              <a:t>én</a:t>
            </a:r>
            <a:r>
              <a:rPr lang="en-US" sz="2400" dirty="0" smtClean="0"/>
              <a:t>?</a:t>
            </a:r>
            <a:endParaRPr lang="nb-NO" sz="2400" dirty="0" smtClean="0"/>
          </a:p>
          <a:p>
            <a:pPr>
              <a:spcBef>
                <a:spcPts val="3600"/>
              </a:spcBef>
            </a:pPr>
            <a:r>
              <a:rPr lang="en-US" sz="2400" dirty="0" err="1" smtClean="0"/>
              <a:t>Flere</a:t>
            </a:r>
            <a:r>
              <a:rPr lang="en-US" sz="2400" dirty="0" smtClean="0"/>
              <a:t> </a:t>
            </a:r>
            <a:r>
              <a:rPr lang="en-US" sz="2400" dirty="0" err="1" smtClean="0"/>
              <a:t>grenser</a:t>
            </a:r>
            <a:r>
              <a:rPr lang="en-US" sz="2400" dirty="0" smtClean="0"/>
              <a:t>, </a:t>
            </a:r>
            <a:r>
              <a:rPr lang="en-US" sz="2400" dirty="0" err="1" smtClean="0"/>
              <a:t>differensiert</a:t>
            </a:r>
            <a:r>
              <a:rPr lang="en-US" sz="2400" dirty="0" smtClean="0"/>
              <a:t> </a:t>
            </a:r>
            <a:r>
              <a:rPr lang="en-US" sz="2400" dirty="0" err="1" smtClean="0"/>
              <a:t>etter</a:t>
            </a:r>
            <a:r>
              <a:rPr lang="en-US" sz="2400" dirty="0" smtClean="0"/>
              <a:t> </a:t>
            </a:r>
            <a:r>
              <a:rPr lang="en-US" sz="2400" dirty="0" err="1" smtClean="0"/>
              <a:t>helsetap</a:t>
            </a:r>
            <a:endParaRPr lang="en-US" sz="2400" dirty="0" smtClean="0"/>
          </a:p>
          <a:p>
            <a:pPr>
              <a:spcBef>
                <a:spcPts val="3600"/>
              </a:spcBef>
            </a:pPr>
            <a:r>
              <a:rPr lang="en-US" sz="2400" dirty="0" err="1" smtClean="0"/>
              <a:t>Basert</a:t>
            </a:r>
            <a:r>
              <a:rPr lang="en-US" sz="2400" dirty="0" smtClean="0"/>
              <a:t> </a:t>
            </a:r>
            <a:r>
              <a:rPr lang="en-US" sz="2400" dirty="0" err="1" smtClean="0"/>
              <a:t>på</a:t>
            </a:r>
            <a:r>
              <a:rPr lang="en-US" sz="2400" dirty="0" smtClean="0"/>
              <a:t> </a:t>
            </a:r>
            <a:r>
              <a:rPr lang="en-US" sz="2400" dirty="0" err="1" smtClean="0"/>
              <a:t>alternativkostnad</a:t>
            </a: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43931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114550"/>
            <a:ext cx="9144000" cy="24373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2400" noProof="0" dirty="0" err="1" smtClean="0"/>
              <a:t>Trappetrinnsmodell</a:t>
            </a:r>
            <a:r>
              <a:rPr lang="nb-NO" sz="2400" noProof="0" dirty="0" smtClean="0"/>
              <a:t> med tentative grenseverdier</a:t>
            </a:r>
            <a:endParaRPr lang="nb-NO" sz="2400" noProof="0" dirty="0"/>
          </a:p>
        </p:txBody>
      </p:sp>
    </p:spTree>
    <p:extLst>
      <p:ext uri="{BB962C8B-B14F-4D97-AF65-F5344CB8AC3E}">
        <p14:creationId xmlns:p14="http://schemas.microsoft.com/office/powerpoint/2010/main" val="3374033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kumimoji="0" lang="nb-NO" sz="3200" kern="1200" noProof="0" dirty="0" smtClean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rPr>
              <a:t>Andre kriterier</a:t>
            </a:r>
            <a:endParaRPr lang="nb-NO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95776"/>
            <a:ext cx="8229600" cy="4569460"/>
          </a:xfrm>
        </p:spPr>
        <p:txBody>
          <a:bodyPr>
            <a:normAutofit/>
          </a:bodyPr>
          <a:lstStyle/>
          <a:p>
            <a:r>
              <a:rPr kumimoji="0" lang="nb-NO" sz="2400" kern="1200" noProof="0" dirty="0" smtClean="0">
                <a:solidFill>
                  <a:schemeClr val="tx1"/>
                </a:solidFill>
                <a:effectLst/>
              </a:rPr>
              <a:t>Alder</a:t>
            </a:r>
          </a:p>
          <a:p>
            <a:r>
              <a:rPr kumimoji="0" lang="nb-NO" sz="2400" kern="1200" noProof="0" dirty="0" smtClean="0">
                <a:solidFill>
                  <a:schemeClr val="tx1"/>
                </a:solidFill>
                <a:effectLst/>
              </a:rPr>
              <a:t>Sjeldenhet</a:t>
            </a:r>
          </a:p>
          <a:p>
            <a:r>
              <a:rPr lang="nb-NO" sz="2400" dirty="0"/>
              <a:t>Mangel på alternativt tiltak</a:t>
            </a:r>
          </a:p>
          <a:p>
            <a:r>
              <a:rPr lang="nb-NO" sz="2400" dirty="0"/>
              <a:t>Bidrag til </a:t>
            </a:r>
            <a:r>
              <a:rPr lang="nb-NO" sz="2400" dirty="0" smtClean="0"/>
              <a:t>innovasjon</a:t>
            </a:r>
            <a:endParaRPr kumimoji="0" lang="nb-NO" sz="2400" kern="1200" noProof="0" dirty="0" smtClean="0">
              <a:solidFill>
                <a:schemeClr val="tx1"/>
              </a:solidFill>
              <a:effectLst/>
            </a:endParaRPr>
          </a:p>
          <a:p>
            <a:endParaRPr kumimoji="0" lang="nb-NO" sz="2400" kern="1200" noProof="0" dirty="0" smtClean="0">
              <a:solidFill>
                <a:schemeClr val="tx1"/>
              </a:solidFill>
              <a:effectLst/>
            </a:endParaRPr>
          </a:p>
          <a:p>
            <a:endParaRPr kumimoji="0" lang="nb-NO" sz="2400" kern="1200" noProof="0" dirty="0" smtClean="0">
              <a:solidFill>
                <a:schemeClr val="tx1"/>
              </a:solidFill>
              <a:effectLst/>
            </a:endParaRPr>
          </a:p>
          <a:p>
            <a:pPr marL="0" indent="0">
              <a:buNone/>
            </a:pPr>
            <a:r>
              <a:rPr kumimoji="0" lang="nb-NO" sz="2400" kern="1200" noProof="0" dirty="0" smtClean="0">
                <a:solidFill>
                  <a:schemeClr val="tx1"/>
                </a:solidFill>
                <a:effectLst/>
              </a:rPr>
              <a:t>I den grad de fire kriteriene representerer relevante hensyn, er disse hensynene allerede ivaretatt av de tre hovedkriteriene</a:t>
            </a:r>
          </a:p>
          <a:p>
            <a:pPr marL="0" indent="0">
              <a:buNone/>
            </a:pPr>
            <a:endParaRPr lang="en-US" sz="2400" noProof="0" dirty="0" smtClean="0"/>
          </a:p>
        </p:txBody>
      </p:sp>
    </p:spTree>
    <p:extLst>
      <p:ext uri="{BB962C8B-B14F-4D97-AF65-F5344CB8AC3E}">
        <p14:creationId xmlns:p14="http://schemas.microsoft.com/office/powerpoint/2010/main" val="304202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81263"/>
            <a:ext cx="8229600" cy="1143000"/>
          </a:xfrm>
        </p:spPr>
        <p:txBody>
          <a:bodyPr/>
          <a:lstStyle/>
          <a:p>
            <a:pPr lvl="0" algn="ctr" rtl="0" eaLnBrk="1" latinLnBrk="0" hangingPunct="1"/>
            <a:r>
              <a:rPr lang="nb-NO" sz="2800" b="1" kern="1200" spc="6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Prosess</a:t>
            </a:r>
            <a:endParaRPr lang="nb-NO" b="1" spc="600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D2391-F4EA-4F86-A26E-A9BAC197EDC7}" type="slidenum">
              <a:rPr lang="en-US" smtClean="0">
                <a:solidFill>
                  <a:srgbClr val="464653"/>
                </a:solidFill>
              </a:rPr>
              <a:pPr/>
              <a:t>15</a:t>
            </a:fld>
            <a:endParaRPr lang="en-US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66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lysses_sire_19244.t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6638" y="1158980"/>
            <a:ext cx="5750724" cy="4327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538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1362"/>
          </a:xfrm>
        </p:spPr>
        <p:txBody>
          <a:bodyPr>
            <a:noAutofit/>
          </a:bodyPr>
          <a:lstStyle/>
          <a:p>
            <a:pPr lvl="0">
              <a:lnSpc>
                <a:spcPct val="130000"/>
              </a:lnSpc>
            </a:pPr>
            <a:r>
              <a:rPr lang="nb-NO" sz="2400" dirty="0" smtClean="0"/>
              <a:t>B</a:t>
            </a:r>
            <a:r>
              <a:rPr lang="nb-NO" sz="2400" noProof="0" dirty="0" err="1" smtClean="0"/>
              <a:t>etingelser</a:t>
            </a:r>
            <a:r>
              <a:rPr lang="nb-NO" sz="2400" noProof="0" dirty="0" smtClean="0"/>
              <a:t> for legitime prioriteringsprosesser </a:t>
            </a:r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D2391-F4EA-4F86-A26E-A9BAC197EDC7}" type="slidenum">
              <a:rPr lang="en-US" smtClean="0">
                <a:solidFill>
                  <a:srgbClr val="464653"/>
                </a:solidFill>
              </a:rPr>
              <a:pPr/>
              <a:t>17</a:t>
            </a:fld>
            <a:endParaRPr lang="en-US">
              <a:solidFill>
                <a:srgbClr val="464653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50950"/>
            <a:ext cx="8229600" cy="4937760"/>
          </a:xfrm>
        </p:spPr>
        <p:txBody>
          <a:bodyPr>
            <a:normAutofit/>
          </a:bodyPr>
          <a:lstStyle/>
          <a:p>
            <a:pPr lvl="1">
              <a:lnSpc>
                <a:spcPct val="130000"/>
              </a:lnSpc>
            </a:pPr>
            <a:r>
              <a:rPr lang="nb-NO" sz="1600" noProof="0" dirty="0" smtClean="0"/>
              <a:t>Åpenhet</a:t>
            </a:r>
          </a:p>
          <a:p>
            <a:pPr lvl="1">
              <a:lnSpc>
                <a:spcPct val="130000"/>
              </a:lnSpc>
            </a:pPr>
            <a:r>
              <a:rPr lang="nb-NO" sz="1600" noProof="0" dirty="0" smtClean="0"/>
              <a:t>Relevante begrunnelser</a:t>
            </a:r>
          </a:p>
          <a:p>
            <a:pPr lvl="1">
              <a:lnSpc>
                <a:spcPct val="130000"/>
              </a:lnSpc>
            </a:pPr>
            <a:r>
              <a:rPr lang="nb-NO" sz="1600" noProof="0" dirty="0" smtClean="0"/>
              <a:t>Klageadgang og mulighet for revisjon</a:t>
            </a:r>
          </a:p>
          <a:p>
            <a:pPr lvl="1">
              <a:lnSpc>
                <a:spcPct val="130000"/>
              </a:lnSpc>
            </a:pPr>
            <a:r>
              <a:rPr lang="nb-NO" sz="1600" noProof="0" dirty="0" smtClean="0"/>
              <a:t>Regulering og institusjonalisering </a:t>
            </a:r>
            <a:endParaRPr lang="nb-NO" sz="2400" noProof="0" dirty="0" smtClean="0"/>
          </a:p>
          <a:p>
            <a:pPr marL="0" lvl="0" indent="0">
              <a:spcBef>
                <a:spcPts val="3600"/>
              </a:spcBef>
              <a:spcAft>
                <a:spcPts val="2400"/>
              </a:spcAft>
              <a:buNone/>
            </a:pPr>
            <a:r>
              <a:rPr lang="nb-NO" sz="2400" dirty="0" smtClean="0"/>
              <a:t>Av særlig relevans for </a:t>
            </a:r>
          </a:p>
          <a:p>
            <a:pPr lvl="1">
              <a:lnSpc>
                <a:spcPct val="130000"/>
              </a:lnSpc>
            </a:pPr>
            <a:r>
              <a:rPr lang="nb-NO" sz="1600" noProof="0" dirty="0" smtClean="0">
                <a:effectLst/>
              </a:rPr>
              <a:t>Beslutningsforum (RHF)</a:t>
            </a:r>
          </a:p>
          <a:p>
            <a:pPr lvl="1">
              <a:lnSpc>
                <a:spcPct val="130000"/>
              </a:lnSpc>
            </a:pPr>
            <a:r>
              <a:rPr lang="nb-NO" sz="1600" dirty="0" smtClean="0"/>
              <a:t>Utvikling av faglige retningslinjer</a:t>
            </a:r>
          </a:p>
          <a:p>
            <a:pPr lvl="1">
              <a:lnSpc>
                <a:spcPct val="130000"/>
              </a:lnSpc>
            </a:pPr>
            <a:r>
              <a:rPr lang="nb-NO" sz="1600" noProof="0" dirty="0" smtClean="0">
                <a:effectLst/>
              </a:rPr>
              <a:t>Ledere på alle nivåer</a:t>
            </a:r>
          </a:p>
          <a:p>
            <a:pPr lvl="1">
              <a:lnSpc>
                <a:spcPct val="130000"/>
              </a:lnSpc>
            </a:pPr>
            <a:r>
              <a:rPr lang="nb-NO" sz="1600" noProof="0" dirty="0" smtClean="0">
                <a:effectLst/>
              </a:rPr>
              <a:t>Legemiddelverket</a:t>
            </a:r>
          </a:p>
          <a:p>
            <a:pPr lvl="1">
              <a:lnSpc>
                <a:spcPct val="130000"/>
              </a:lnSpc>
            </a:pPr>
            <a:r>
              <a:rPr lang="nb-NO" sz="1600" dirty="0" smtClean="0"/>
              <a:t>Nasjonalt råd for prioritering</a:t>
            </a:r>
          </a:p>
          <a:p>
            <a:pPr lvl="1">
              <a:lnSpc>
                <a:spcPct val="130000"/>
              </a:lnSpc>
            </a:pPr>
            <a:r>
              <a:rPr lang="nb-NO" sz="1600" noProof="0" dirty="0" smtClean="0">
                <a:effectLst/>
              </a:rPr>
              <a:t>Helse- og omsorgsdepartementet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2881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z="3200" kern="1200" noProof="0" dirty="0" smtClean="0">
                <a:effectLst/>
              </a:rPr>
              <a:t>Brukermedvirkning</a:t>
            </a:r>
            <a:endParaRPr lang="nb-NO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nb-NO" sz="2400" noProof="0" dirty="0" smtClean="0"/>
          </a:p>
          <a:p>
            <a:r>
              <a:rPr lang="nb-NO" sz="2400" noProof="0" dirty="0" smtClean="0"/>
              <a:t>En demokratisk rettighet og i tråd med verdigrunnlaget i helsetjenesten</a:t>
            </a:r>
          </a:p>
          <a:p>
            <a:endParaRPr lang="nb-NO" sz="2400" noProof="0" dirty="0" smtClean="0"/>
          </a:p>
          <a:p>
            <a:r>
              <a:rPr lang="nb-NO" sz="2400" noProof="0" dirty="0" smtClean="0"/>
              <a:t>Brukerne bør inkluderes i prioriteringsprosesser på alle nivåer</a:t>
            </a:r>
          </a:p>
          <a:p>
            <a:endParaRPr lang="nb-NO" sz="2400" noProof="0" dirty="0" smtClean="0"/>
          </a:p>
        </p:txBody>
      </p:sp>
    </p:spTree>
    <p:extLst>
      <p:ext uri="{BB962C8B-B14F-4D97-AF65-F5344CB8AC3E}">
        <p14:creationId xmlns:p14="http://schemas.microsoft.com/office/powerpoint/2010/main" val="212489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90763"/>
            <a:ext cx="8229600" cy="1143000"/>
          </a:xfrm>
        </p:spPr>
        <p:txBody>
          <a:bodyPr/>
          <a:lstStyle/>
          <a:p>
            <a:pPr lvl="0" algn="ctr" rtl="0" eaLnBrk="1" latinLnBrk="0" hangingPunct="1"/>
            <a:r>
              <a:rPr lang="nb-NO" sz="2800" b="1" kern="1200" spc="6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Virkemidler</a:t>
            </a:r>
            <a:endParaRPr lang="nb-NO" b="1" spc="600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64653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D2391-F4EA-4F86-A26E-A9BAC197EDC7}" type="slidenum">
              <a:rPr lang="en-US" smtClean="0">
                <a:solidFill>
                  <a:srgbClr val="464653"/>
                </a:solidFill>
              </a:rPr>
              <a:pPr/>
              <a:t>19</a:t>
            </a:fld>
            <a:endParaRPr lang="en-US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20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99678"/>
            <a:ext cx="8229600" cy="4937760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nb-NO" noProof="0" dirty="0" smtClean="0"/>
              <a:t>Lege og professor i medisinsk etikk Ole Frithjof Norheim (leder), UiB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nb-NO" noProof="0" dirty="0" smtClean="0"/>
              <a:t>Generalsekretær Bjørnar Allgot, Diabetesforbundet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nb-NO" noProof="0" dirty="0" smtClean="0"/>
              <a:t>Fastlege Bente Aschim, Oslo 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nb-NO" dirty="0"/>
              <a:t>Professor Reidun Førde, </a:t>
            </a:r>
            <a:r>
              <a:rPr lang="nb-NO" dirty="0" smtClean="0"/>
              <a:t>UiO</a:t>
            </a:r>
            <a:endParaRPr lang="nb-NO" noProof="0" dirty="0" smtClean="0"/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nb-NO" noProof="0" dirty="0" smtClean="0"/>
              <a:t>Tidligere stortingsrepresentant Gunn Karin Gjul 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nb-NO" dirty="0"/>
              <a:t>Generalsekretær Tove Gundersen, Rådet for psykisk </a:t>
            </a:r>
            <a:r>
              <a:rPr lang="nb-NO" dirty="0" smtClean="0"/>
              <a:t>helse</a:t>
            </a:r>
            <a:endParaRPr lang="nb-NO" noProof="0" dirty="0" smtClean="0"/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nb-NO" dirty="0" smtClean="0"/>
              <a:t>Enhetsleder </a:t>
            </a:r>
            <a:r>
              <a:rPr lang="nb-NO" dirty="0"/>
              <a:t>Meetali Kakad, Helse </a:t>
            </a:r>
            <a:r>
              <a:rPr lang="nb-NO" dirty="0" smtClean="0"/>
              <a:t>Sør-Øst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nb-NO" dirty="0" smtClean="0"/>
              <a:t>Førsteamanuensis </a:t>
            </a:r>
            <a:r>
              <a:rPr lang="nb-NO" dirty="0"/>
              <a:t>Alice Kjellevold, </a:t>
            </a:r>
            <a:r>
              <a:rPr lang="nb-NO" dirty="0" err="1" smtClean="0"/>
              <a:t>UiS</a:t>
            </a:r>
            <a:endParaRPr lang="nb-NO" dirty="0" smtClean="0"/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nb-NO" dirty="0" smtClean="0"/>
              <a:t>Administrerende </a:t>
            </a:r>
            <a:r>
              <a:rPr lang="nb-NO" dirty="0"/>
              <a:t>direktør Stener Kvinnsland, </a:t>
            </a:r>
            <a:r>
              <a:rPr lang="nb-NO" dirty="0" smtClean="0"/>
              <a:t>Helse-Bergen</a:t>
            </a:r>
            <a:endParaRPr lang="nb-NO" noProof="0" dirty="0" smtClean="0"/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nb-NO" noProof="0" dirty="0" smtClean="0"/>
              <a:t>Førsteamanuensis Hans Olav Melberg, UiO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nb-NO" dirty="0"/>
              <a:t>Seksjonsleder Atle Moen, OUS HF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nb-NO" noProof="0" dirty="0" smtClean="0"/>
              <a:t>Administrerende direktør Øystein Mæland, AHUS HF 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nb-NO" dirty="0"/>
              <a:t>Professor Jan Abel Olsen, </a:t>
            </a:r>
            <a:r>
              <a:rPr lang="nb-NO" dirty="0" smtClean="0"/>
              <a:t>UiT</a:t>
            </a:r>
            <a:endParaRPr lang="nb-NO" noProof="0" dirty="0" smtClean="0"/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nb-NO" dirty="0" smtClean="0"/>
              <a:t>Tidligere </a:t>
            </a:r>
            <a:r>
              <a:rPr lang="nb-NO" dirty="0"/>
              <a:t>stortingsrepresentant og jordmor Sonja Irene Sjøli</a:t>
            </a:r>
          </a:p>
          <a:p>
            <a:endParaRPr lang="nb-NO" noProof="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19124" y="274638"/>
            <a:ext cx="806767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sz="3200" dirty="0" smtClean="0"/>
              <a:t>Utvalgets medlemmer</a:t>
            </a:r>
            <a:endParaRPr lang="nb-NO" sz="3200" dirty="0"/>
          </a:p>
        </p:txBody>
      </p:sp>
    </p:spTree>
    <p:extLst>
      <p:ext uri="{BB962C8B-B14F-4D97-AF65-F5344CB8AC3E}">
        <p14:creationId xmlns:p14="http://schemas.microsoft.com/office/powerpoint/2010/main" val="279437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1362"/>
          </a:xfrm>
        </p:spPr>
        <p:txBody>
          <a:bodyPr>
            <a:noAutofit/>
          </a:bodyPr>
          <a:lstStyle/>
          <a:p>
            <a:pPr lvl="0">
              <a:lnSpc>
                <a:spcPct val="130000"/>
              </a:lnSpc>
            </a:pPr>
            <a:r>
              <a:rPr lang="nb-NO" sz="3200" dirty="0" smtClean="0"/>
              <a:t>Virkemidler</a:t>
            </a:r>
            <a:endParaRPr lang="nb-NO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D2391-F4EA-4F86-A26E-A9BAC197EDC7}" type="slidenum">
              <a:rPr lang="en-US" smtClean="0">
                <a:solidFill>
                  <a:srgbClr val="464653"/>
                </a:solidFill>
              </a:rPr>
              <a:pPr/>
              <a:t>20</a:t>
            </a:fld>
            <a:endParaRPr lang="en-US">
              <a:solidFill>
                <a:srgbClr val="464653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501674"/>
            <a:ext cx="8229600" cy="4937760"/>
          </a:xfrm>
        </p:spPr>
        <p:txBody>
          <a:bodyPr>
            <a:normAutofit/>
          </a:bodyPr>
          <a:lstStyle/>
          <a:p>
            <a:pPr lvl="1">
              <a:lnSpc>
                <a:spcPct val="130000"/>
              </a:lnSpc>
              <a:spcBef>
                <a:spcPts val="600"/>
              </a:spcBef>
            </a:pPr>
            <a:r>
              <a:rPr lang="nb-NO" sz="2000" noProof="0" dirty="0" smtClean="0"/>
              <a:t>Lov og forskrift</a:t>
            </a:r>
          </a:p>
          <a:p>
            <a:pPr lvl="1">
              <a:lnSpc>
                <a:spcPct val="130000"/>
              </a:lnSpc>
              <a:spcBef>
                <a:spcPts val="600"/>
              </a:spcBef>
            </a:pPr>
            <a:r>
              <a:rPr lang="nb-NO" sz="2000" noProof="0" dirty="0" smtClean="0"/>
              <a:t>Ledelse</a:t>
            </a:r>
          </a:p>
          <a:p>
            <a:pPr lvl="1">
              <a:lnSpc>
                <a:spcPct val="130000"/>
              </a:lnSpc>
              <a:spcBef>
                <a:spcPts val="600"/>
              </a:spcBef>
            </a:pPr>
            <a:r>
              <a:rPr lang="nb-NO" sz="2000" noProof="0" dirty="0" smtClean="0"/>
              <a:t>Organer med særlig ansvar for prioritering</a:t>
            </a:r>
          </a:p>
          <a:p>
            <a:pPr lvl="1">
              <a:lnSpc>
                <a:spcPct val="130000"/>
              </a:lnSpc>
              <a:spcBef>
                <a:spcPts val="600"/>
              </a:spcBef>
            </a:pPr>
            <a:r>
              <a:rPr lang="nb-NO" sz="2000" noProof="0" dirty="0" smtClean="0"/>
              <a:t>Innhenting og bruk av bakgrunnsinformasjon</a:t>
            </a:r>
          </a:p>
          <a:p>
            <a:pPr lvl="1">
              <a:lnSpc>
                <a:spcPct val="130000"/>
              </a:lnSpc>
              <a:spcBef>
                <a:spcPts val="600"/>
              </a:spcBef>
            </a:pPr>
            <a:r>
              <a:rPr lang="nb-NO" sz="2000" noProof="0" dirty="0" smtClean="0">
                <a:effectLst/>
              </a:rPr>
              <a:t>Utdanning og opplæring</a:t>
            </a:r>
          </a:p>
          <a:p>
            <a:pPr lvl="1">
              <a:lnSpc>
                <a:spcPct val="130000"/>
              </a:lnSpc>
              <a:spcBef>
                <a:spcPts val="600"/>
              </a:spcBef>
            </a:pPr>
            <a:r>
              <a:rPr lang="en-US" sz="2000" dirty="0" err="1" smtClean="0"/>
              <a:t>Retningslinjer</a:t>
            </a:r>
            <a:r>
              <a:rPr lang="en-US" sz="2000" dirty="0" smtClean="0"/>
              <a:t> og </a:t>
            </a:r>
            <a:r>
              <a:rPr lang="en-US" sz="2000" dirty="0" err="1" smtClean="0"/>
              <a:t>veiledere</a:t>
            </a:r>
            <a:endParaRPr lang="en-US" sz="2000" dirty="0" smtClean="0"/>
          </a:p>
          <a:p>
            <a:pPr lvl="1">
              <a:lnSpc>
                <a:spcPct val="130000"/>
              </a:lnSpc>
              <a:spcBef>
                <a:spcPts val="600"/>
              </a:spcBef>
            </a:pPr>
            <a:r>
              <a:rPr lang="en-US" sz="2000" smtClean="0"/>
              <a:t>Finansieringsordninger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31296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nb-NO" sz="3200" noProof="0" dirty="0" smtClean="0"/>
              <a:t>Oppsummering</a:t>
            </a:r>
            <a:endParaRPr lang="nb-NO" sz="32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71624"/>
            <a:ext cx="8229600" cy="4648835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b-NO" sz="2400" noProof="0" dirty="0" smtClean="0"/>
              <a:t>Prioriteringer bør bidra til «flest mulig gode leveår for alle, rettferdig fordelt»</a:t>
            </a:r>
          </a:p>
          <a:p>
            <a:pPr marL="457200" indent="-457200">
              <a:buFont typeface="+mj-lt"/>
              <a:buAutoNum type="arabicPeriod"/>
            </a:pPr>
            <a:endParaRPr lang="nb-NO" sz="2400" noProof="0" dirty="0" smtClean="0"/>
          </a:p>
          <a:p>
            <a:pPr marL="457200" indent="-457200">
              <a:buFont typeface="+mj-lt"/>
              <a:buAutoNum type="arabicPeriod"/>
            </a:pPr>
            <a:r>
              <a:rPr lang="nb-NO" sz="2400" noProof="0" dirty="0" smtClean="0"/>
              <a:t>Prioriteringer bør følge av klare kriterier</a:t>
            </a:r>
          </a:p>
          <a:p>
            <a:pPr marL="457200" indent="-457200">
              <a:buFont typeface="+mj-lt"/>
              <a:buAutoNum type="arabicPeriod"/>
            </a:pPr>
            <a:endParaRPr lang="nb-NO" sz="2400" noProof="0" dirty="0" smtClean="0"/>
          </a:p>
          <a:p>
            <a:pPr marL="457200" indent="-457200">
              <a:buFont typeface="+mj-lt"/>
              <a:buAutoNum type="arabicPeriod"/>
            </a:pPr>
            <a:r>
              <a:rPr lang="nb-NO" sz="2400" noProof="0" dirty="0" smtClean="0"/>
              <a:t>Prioriteringer bør gjøres systematisk, åpent og med brukermedvirkning</a:t>
            </a:r>
          </a:p>
          <a:p>
            <a:pPr marL="457200" indent="-457200">
              <a:buFont typeface="+mj-lt"/>
              <a:buAutoNum type="arabicPeriod"/>
            </a:pPr>
            <a:endParaRPr lang="nb-NO" sz="2400" noProof="0" dirty="0" smtClean="0"/>
          </a:p>
          <a:p>
            <a:pPr marL="457200" indent="-457200">
              <a:buFont typeface="+mj-lt"/>
              <a:buAutoNum type="arabicPeriod"/>
            </a:pPr>
            <a:r>
              <a:rPr lang="nb-NO" sz="2400" noProof="0" dirty="0" smtClean="0"/>
              <a:t>Prioriteringer bør gjennomføres med et helhetlig sett av effektive virkemidler</a:t>
            </a:r>
          </a:p>
          <a:p>
            <a:endParaRPr lang="nb-NO" sz="2400" noProof="0" dirty="0" smtClean="0"/>
          </a:p>
        </p:txBody>
      </p:sp>
    </p:spTree>
    <p:extLst>
      <p:ext uri="{BB962C8B-B14F-4D97-AF65-F5344CB8AC3E}">
        <p14:creationId xmlns:p14="http://schemas.microsoft.com/office/powerpoint/2010/main" val="88887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124" y="274638"/>
            <a:ext cx="8067675" cy="1143000"/>
          </a:xfrm>
        </p:spPr>
        <p:txBody>
          <a:bodyPr>
            <a:normAutofit/>
          </a:bodyPr>
          <a:lstStyle/>
          <a:p>
            <a:r>
              <a:rPr lang="nb-NO" sz="3200" noProof="0" dirty="0" smtClean="0"/>
              <a:t>Mandatet</a:t>
            </a:r>
            <a:endParaRPr lang="nb-NO" sz="3200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603250" y="1600200"/>
            <a:ext cx="7626350" cy="4525963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endParaRPr lang="nb-NO" noProof="0" dirty="0" smtClean="0"/>
          </a:p>
          <a:p>
            <a:pPr>
              <a:spcBef>
                <a:spcPts val="1200"/>
              </a:spcBef>
            </a:pPr>
            <a:r>
              <a:rPr lang="nb-NO" sz="2400" noProof="0" dirty="0" smtClean="0"/>
              <a:t>Mål og verdier</a:t>
            </a:r>
          </a:p>
          <a:p>
            <a:pPr>
              <a:spcBef>
                <a:spcPts val="1200"/>
              </a:spcBef>
            </a:pPr>
            <a:r>
              <a:rPr lang="nb-NO" sz="2400" noProof="0" dirty="0" smtClean="0"/>
              <a:t>Kriterier</a:t>
            </a:r>
          </a:p>
          <a:p>
            <a:pPr>
              <a:spcBef>
                <a:spcPts val="1200"/>
              </a:spcBef>
            </a:pPr>
            <a:r>
              <a:rPr lang="nb-NO" sz="2400" noProof="0" dirty="0" smtClean="0"/>
              <a:t>Prosess</a:t>
            </a:r>
          </a:p>
          <a:p>
            <a:pPr>
              <a:spcBef>
                <a:spcPts val="1200"/>
              </a:spcBef>
            </a:pPr>
            <a:r>
              <a:rPr lang="nb-NO" sz="2400" noProof="0" dirty="0" smtClean="0"/>
              <a:t>Virkemidler</a:t>
            </a:r>
          </a:p>
        </p:txBody>
      </p:sp>
    </p:spTree>
    <p:extLst>
      <p:ext uri="{BB962C8B-B14F-4D97-AF65-F5344CB8AC3E}">
        <p14:creationId xmlns:p14="http://schemas.microsoft.com/office/powerpoint/2010/main" val="3716059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087" y="729000"/>
            <a:ext cx="6061827" cy="5400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584888" y="6578084"/>
            <a:ext cx="35629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nb-NO" sz="1200" dirty="0"/>
              <a:t>(</a:t>
            </a:r>
            <a:r>
              <a:rPr lang="nb-NO" sz="1200" dirty="0" smtClean="0"/>
              <a:t>Kilde: Human </a:t>
            </a:r>
            <a:r>
              <a:rPr lang="nb-NO" sz="1200" dirty="0" err="1" smtClean="0"/>
              <a:t>Mortality</a:t>
            </a:r>
            <a:r>
              <a:rPr lang="nb-NO" sz="1200" dirty="0" smtClean="0"/>
              <a:t> Database og SSB)</a:t>
            </a:r>
            <a:endParaRPr lang="nb-NO" sz="1200" dirty="0"/>
          </a:p>
        </p:txBody>
      </p:sp>
    </p:spTree>
    <p:extLst>
      <p:ext uri="{BB962C8B-B14F-4D97-AF65-F5344CB8AC3E}">
        <p14:creationId xmlns:p14="http://schemas.microsoft.com/office/powerpoint/2010/main" val="388891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65388"/>
            <a:ext cx="8229600" cy="1143000"/>
          </a:xfrm>
        </p:spPr>
        <p:txBody>
          <a:bodyPr/>
          <a:lstStyle/>
          <a:p>
            <a:pPr lvl="0" algn="ctr" rtl="0" eaLnBrk="1" latinLnBrk="0" hangingPunct="1"/>
            <a:r>
              <a:rPr lang="nb-NO" sz="2800" b="1" spc="600" noProof="0" dirty="0" smtClean="0">
                <a:latin typeface="+mn-lt"/>
                <a:ea typeface="+mn-ea"/>
                <a:cs typeface="+mn-cs"/>
              </a:rPr>
              <a:t>M</a:t>
            </a:r>
            <a:r>
              <a:rPr lang="nb-NO" sz="2800" b="1" kern="1200" spc="6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ål og verdier</a:t>
            </a:r>
            <a:endParaRPr lang="nb-NO" b="1" spc="600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D2391-F4EA-4F86-A26E-A9BAC197EDC7}" type="slidenum">
              <a:rPr lang="en-US" smtClean="0">
                <a:solidFill>
                  <a:srgbClr val="464653"/>
                </a:solidFill>
              </a:rPr>
              <a:pPr/>
              <a:t>5</a:t>
            </a:fld>
            <a:endParaRPr lang="en-US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66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0171"/>
            <a:ext cx="8229600" cy="1503362"/>
          </a:xfrm>
        </p:spPr>
        <p:txBody>
          <a:bodyPr>
            <a:noAutofit/>
          </a:bodyPr>
          <a:lstStyle/>
          <a:p>
            <a:pPr lvl="0"/>
            <a:r>
              <a:rPr lang="nb-NO" sz="3200" dirty="0"/>
              <a:t/>
            </a:r>
            <a:br>
              <a:rPr lang="nb-NO" sz="3200" dirty="0"/>
            </a:br>
            <a:r>
              <a:rPr lang="nb-NO" sz="3200" dirty="0"/>
              <a:t>«Flest mulig gode leveår for alle, </a:t>
            </a:r>
            <a:r>
              <a:rPr lang="nb-NO" sz="3200" dirty="0" smtClean="0"/>
              <a:t/>
            </a:r>
            <a:br>
              <a:rPr lang="nb-NO" sz="3200" dirty="0" smtClean="0"/>
            </a:br>
            <a:r>
              <a:rPr lang="nb-NO" sz="3200" dirty="0" smtClean="0"/>
              <a:t>rettferdig </a:t>
            </a:r>
            <a:r>
              <a:rPr lang="nb-NO" sz="3200" dirty="0"/>
              <a:t>fordelt»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9034" y="2315190"/>
            <a:ext cx="3049844" cy="2574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739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17763"/>
            <a:ext cx="8229600" cy="1143000"/>
          </a:xfrm>
        </p:spPr>
        <p:txBody>
          <a:bodyPr/>
          <a:lstStyle/>
          <a:p>
            <a:pPr lvl="0" algn="ctr" rtl="0" eaLnBrk="1" latinLnBrk="0" hangingPunct="1"/>
            <a:r>
              <a:rPr lang="nb-NO" sz="2800" b="1" kern="1200" spc="6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Nye kriterier</a:t>
            </a:r>
            <a:endParaRPr lang="nb-NO" b="1" spc="600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64653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D2391-F4EA-4F86-A26E-A9BAC197EDC7}" type="slidenum">
              <a:rPr lang="en-US" smtClean="0">
                <a:solidFill>
                  <a:srgbClr val="464653"/>
                </a:solidFill>
              </a:rPr>
              <a:pPr/>
              <a:t>7</a:t>
            </a:fld>
            <a:endParaRPr lang="en-US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825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rtl="0" eaLnBrk="1" latinLnBrk="0" hangingPunct="1"/>
            <a:r>
              <a:rPr lang="nb-NO" sz="3200" noProof="0" dirty="0">
                <a:ea typeface="+mn-ea"/>
                <a:cs typeface="+mn-cs"/>
              </a:rPr>
              <a:t>K</a:t>
            </a:r>
            <a:r>
              <a:rPr kumimoji="0" lang="nb-NO" sz="3200" kern="1200" noProof="0" dirty="0" smtClean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rPr>
              <a:t>riterier</a:t>
            </a:r>
            <a:endParaRPr lang="nb-NO" sz="4000" noProof="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87500"/>
            <a:ext cx="8229600" cy="4569460"/>
          </a:xfrm>
        </p:spPr>
        <p:txBody>
          <a:bodyPr>
            <a:normAutofit/>
          </a:bodyPr>
          <a:lstStyle/>
          <a:p>
            <a:r>
              <a:rPr kumimoji="0" lang="nb-NO" sz="2400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Helsegevinst</a:t>
            </a:r>
          </a:p>
          <a:p>
            <a:pPr marL="822325" lvl="3" indent="0">
              <a:spcBef>
                <a:spcPts val="1800"/>
              </a:spcBef>
              <a:buNone/>
            </a:pPr>
            <a:r>
              <a:rPr kumimoji="0" lang="nb-NO" sz="1600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 tiltaks prioritet øker med forventet helsegevinst (og annen relevant velferdsgevinst) fra tiltaket </a:t>
            </a:r>
          </a:p>
          <a:p>
            <a:pPr marL="514350" indent="-514350">
              <a:buFont typeface="+mj-lt"/>
              <a:buAutoNum type="arabicPeriod"/>
            </a:pPr>
            <a:endParaRPr kumimoji="0" lang="nb-NO" sz="2400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0" lang="nb-NO" sz="2400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Ressursbruk</a:t>
            </a:r>
          </a:p>
          <a:p>
            <a:pPr marL="822325" lvl="3" indent="0">
              <a:spcBef>
                <a:spcPts val="1200"/>
              </a:spcBef>
              <a:buNone/>
            </a:pPr>
            <a:r>
              <a:rPr kumimoji="0" lang="nb-NO" sz="1600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 tiltaks prioritet øker desto mindre ressurser det legger beslag på </a:t>
            </a:r>
          </a:p>
          <a:p>
            <a:pPr marL="514350" indent="-514350">
              <a:buFont typeface="+mj-lt"/>
              <a:buAutoNum type="arabicPeriod"/>
            </a:pPr>
            <a:endParaRPr kumimoji="0" lang="nb-NO" sz="2400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0" lang="nb-NO" sz="2400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Helsetap</a:t>
            </a:r>
          </a:p>
          <a:p>
            <a:pPr marL="822325" lvl="3" indent="0">
              <a:spcBef>
                <a:spcPts val="1200"/>
              </a:spcBef>
              <a:buNone/>
            </a:pPr>
            <a:r>
              <a:rPr kumimoji="0" lang="nb-NO" sz="1600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 tiltaks prioritet øker med forventet helsetap over livsløpet hos den eller de som får helsegevinst </a:t>
            </a:r>
          </a:p>
        </p:txBody>
      </p:sp>
    </p:spTree>
    <p:extLst>
      <p:ext uri="{BB962C8B-B14F-4D97-AF65-F5344CB8AC3E}">
        <p14:creationId xmlns:p14="http://schemas.microsoft.com/office/powerpoint/2010/main" val="41462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200" noProof="0" dirty="0" smtClean="0"/>
              <a:t>Bruk av kriterier</a:t>
            </a:r>
            <a:endParaRPr lang="nb-NO" sz="32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nb-NO" sz="2400" noProof="0" dirty="0" smtClean="0"/>
          </a:p>
          <a:p>
            <a:pPr marL="0" indent="0">
              <a:buNone/>
            </a:pPr>
            <a:r>
              <a:rPr lang="nb-NO" sz="2400" noProof="0" dirty="0" smtClean="0"/>
              <a:t>Eksempel:</a:t>
            </a:r>
            <a:r>
              <a:rPr lang="nb-NO" sz="2400" baseline="0" noProof="0" dirty="0" smtClean="0"/>
              <a:t> sengeplass på intensivavdelingen</a:t>
            </a:r>
            <a:endParaRPr lang="nb-NO" sz="2400" noProof="0" dirty="0" smtClean="0"/>
          </a:p>
          <a:p>
            <a:pPr marL="457200" indent="-457200">
              <a:buFont typeface="+mj-lt"/>
              <a:buAutoNum type="arabicPeriod"/>
            </a:pPr>
            <a:endParaRPr lang="nb-NO" sz="2400" noProof="0" dirty="0" smtClean="0"/>
          </a:p>
          <a:p>
            <a:r>
              <a:rPr lang="nb-NO" sz="2400" noProof="0" dirty="0" smtClean="0"/>
              <a:t>Helsegevinst</a:t>
            </a:r>
          </a:p>
          <a:p>
            <a:r>
              <a:rPr lang="nb-NO" sz="2400" dirty="0" smtClean="0"/>
              <a:t>Ressurser</a:t>
            </a:r>
          </a:p>
          <a:p>
            <a:r>
              <a:rPr lang="nb-NO" sz="2400" noProof="0" dirty="0" smtClean="0"/>
              <a:t>Helsetap</a:t>
            </a:r>
          </a:p>
          <a:p>
            <a:pPr marL="0" indent="0">
              <a:buNone/>
            </a:pPr>
            <a:endParaRPr lang="nb-NO" sz="2400" dirty="0"/>
          </a:p>
        </p:txBody>
      </p:sp>
      <p:pic>
        <p:nvPicPr>
          <p:cNvPr id="4" name="Picture 3" descr="Intensive Care 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6325" y="3219739"/>
            <a:ext cx="3800475" cy="2111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35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iorieringsutvalget_ powerpointmal">
  <a:themeElements>
    <a:clrScheme name="sd_farger">
      <a:dk1>
        <a:srgbClr val="262626"/>
      </a:dk1>
      <a:lt1>
        <a:srgbClr val="F2F2F2"/>
      </a:lt1>
      <a:dk2>
        <a:srgbClr val="1F497D"/>
      </a:dk2>
      <a:lt2>
        <a:srgbClr val="EEECE1"/>
      </a:lt2>
      <a:accent1>
        <a:srgbClr val="5EB55B"/>
      </a:accent1>
      <a:accent2>
        <a:srgbClr val="4269AA"/>
      </a:accent2>
      <a:accent3>
        <a:srgbClr val="9BBB59"/>
      </a:accent3>
      <a:accent4>
        <a:srgbClr val="9F2C30"/>
      </a:accent4>
      <a:accent5>
        <a:srgbClr val="EB6747"/>
      </a:accent5>
      <a:accent6>
        <a:srgbClr val="F79646"/>
      </a:accent6>
      <a:hlink>
        <a:srgbClr val="000000"/>
      </a:hlink>
      <a:folHlink>
        <a:srgbClr val="FFFFFF"/>
      </a:folHlink>
    </a:clrScheme>
    <a:fontScheme name="sd_skrif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Priorieringsutvalget_ powerpointmal.potx</Template>
  <TotalTime>538</TotalTime>
  <Words>370</Words>
  <Application>Microsoft Office PowerPoint</Application>
  <PresentationFormat>Skjermfremvisning (4:3)</PresentationFormat>
  <Paragraphs>103</Paragraphs>
  <Slides>21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21</vt:i4>
      </vt:variant>
    </vt:vector>
  </HeadingPairs>
  <TitlesOfParts>
    <vt:vector size="22" baseType="lpstr">
      <vt:lpstr>Priorieringsutvalget_ powerpointmal</vt:lpstr>
      <vt:lpstr>PowerPoint-presentasjon</vt:lpstr>
      <vt:lpstr>PowerPoint-presentasjon</vt:lpstr>
      <vt:lpstr>Mandatet</vt:lpstr>
      <vt:lpstr>PowerPoint-presentasjon</vt:lpstr>
      <vt:lpstr>Mål og verdier</vt:lpstr>
      <vt:lpstr> «Flest mulig gode leveår for alle,  rettferdig fordelt»</vt:lpstr>
      <vt:lpstr>Nye kriterier</vt:lpstr>
      <vt:lpstr>Kriterier</vt:lpstr>
      <vt:lpstr>Bruk av kriterier</vt:lpstr>
      <vt:lpstr>PowerPoint-presentasjon</vt:lpstr>
      <vt:lpstr>PowerPoint-presentasjon</vt:lpstr>
      <vt:lpstr>Grenseverdier</vt:lpstr>
      <vt:lpstr>Trappetrinnsmodell med tentative grenseverdier</vt:lpstr>
      <vt:lpstr>Andre kriterier</vt:lpstr>
      <vt:lpstr>Prosess</vt:lpstr>
      <vt:lpstr>PowerPoint-presentasjon</vt:lpstr>
      <vt:lpstr>Betingelser for legitime prioriteringsprosesser </vt:lpstr>
      <vt:lpstr>Brukermedvirkning</vt:lpstr>
      <vt:lpstr>Virkemidler</vt:lpstr>
      <vt:lpstr>Virkemidler</vt:lpstr>
      <vt:lpstr>Oppsummering</vt:lpstr>
    </vt:vector>
  </TitlesOfParts>
  <Company>STATEN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Hild Mowinckel</dc:creator>
  <cp:lastModifiedBy>Fellesbruker1</cp:lastModifiedBy>
  <cp:revision>174</cp:revision>
  <cp:lastPrinted>2014-11-09T17:59:49Z</cp:lastPrinted>
  <dcterms:created xsi:type="dcterms:W3CDTF">2013-12-17T10:54:49Z</dcterms:created>
  <dcterms:modified xsi:type="dcterms:W3CDTF">2014-11-22T16:04:16Z</dcterms:modified>
</cp:coreProperties>
</file>