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9" r:id="rId7"/>
    <p:sldId id="261" r:id="rId8"/>
    <p:sldId id="262" r:id="rId9"/>
    <p:sldId id="263" r:id="rId10"/>
    <p:sldId id="264" r:id="rId11"/>
    <p:sldId id="265" r:id="rId12"/>
    <p:sldId id="266" r:id="rId13"/>
    <p:sldId id="267" r:id="rId14"/>
    <p:sldId id="268" r:id="rId15"/>
    <p:sldId id="271" r:id="rId16"/>
    <p:sldId id="272" r:id="rId17"/>
    <p:sldId id="273" r:id="rId18"/>
    <p:sldId id="284" r:id="rId19"/>
    <p:sldId id="274" r:id="rId20"/>
    <p:sldId id="275" r:id="rId21"/>
    <p:sldId id="276" r:id="rId22"/>
    <p:sldId id="277" r:id="rId23"/>
    <p:sldId id="278" r:id="rId24"/>
    <p:sldId id="279" r:id="rId25"/>
    <p:sldId id="285" r:id="rId26"/>
    <p:sldId id="280" r:id="rId27"/>
    <p:sldId id="281" r:id="rId28"/>
    <p:sldId id="282" r:id="rId29"/>
    <p:sldId id="283" r:id="rId30"/>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B297A6EB-01C1-439A-825E-FB769DD0DB97}">
          <p14:sldIdLst>
            <p14:sldId id="256"/>
            <p14:sldId id="257"/>
            <p14:sldId id="258"/>
            <p14:sldId id="259"/>
            <p14:sldId id="260"/>
            <p14:sldId id="269"/>
            <p14:sldId id="261"/>
            <p14:sldId id="262"/>
            <p14:sldId id="263"/>
            <p14:sldId id="264"/>
            <p14:sldId id="265"/>
            <p14:sldId id="266"/>
            <p14:sldId id="267"/>
            <p14:sldId id="268"/>
            <p14:sldId id="271"/>
            <p14:sldId id="272"/>
            <p14:sldId id="273"/>
            <p14:sldId id="284"/>
            <p14:sldId id="274"/>
            <p14:sldId id="275"/>
            <p14:sldId id="276"/>
            <p14:sldId id="277"/>
            <p14:sldId id="278"/>
            <p14:sldId id="279"/>
            <p14:sldId id="285"/>
            <p14:sldId id="280"/>
            <p14:sldId id="281"/>
            <p14:sldId id="282"/>
            <p14:sldId id="283"/>
          </p14:sldIdLst>
        </p14:section>
        <p14:section name="Inndeling uten navn" id="{4C9C0C25-8F3B-4E05-ABB3-E4FEA9822014}">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p:scale>
          <a:sx n="47" d="100"/>
          <a:sy n="47" d="100"/>
        </p:scale>
        <p:origin x="-1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11/21/2014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Ekspertgruppe, gjennomgang av NAV</a:t>
            </a:r>
            <a:endParaRPr lang="nb-NO" dirty="0"/>
          </a:p>
        </p:txBody>
      </p:sp>
      <p:sp>
        <p:nvSpPr>
          <p:cNvPr id="3" name="Undertittel 2"/>
          <p:cNvSpPr>
            <a:spLocks noGrp="1"/>
          </p:cNvSpPr>
          <p:nvPr>
            <p:ph type="subTitle" idx="1"/>
          </p:nvPr>
        </p:nvSpPr>
        <p:spPr/>
        <p:txBody>
          <a:bodyPr/>
          <a:lstStyle/>
          <a:p>
            <a:r>
              <a:rPr lang="nb-NO" dirty="0" smtClean="0"/>
              <a:t>Delrapport: Brukernes møte med NAV.</a:t>
            </a:r>
            <a:br>
              <a:rPr lang="nb-NO" dirty="0" smtClean="0"/>
            </a:br>
            <a:r>
              <a:rPr lang="nb-NO" dirty="0" smtClean="0"/>
              <a:t>Litt om arbeid med sluttrapporten.</a:t>
            </a:r>
          </a:p>
          <a:p>
            <a:r>
              <a:rPr lang="nb-NO" dirty="0" smtClean="0"/>
              <a:t>Representantskapsmøte FFO, Gardermoen 22. november 2014. Ivar Sæther</a:t>
            </a:r>
          </a:p>
          <a:p>
            <a:endParaRPr lang="nb-NO" sz="1400" dirty="0"/>
          </a:p>
          <a:p>
            <a:endParaRPr lang="nb-NO" dirty="0"/>
          </a:p>
        </p:txBody>
      </p:sp>
    </p:spTree>
    <p:extLst>
      <p:ext uri="{BB962C8B-B14F-4D97-AF65-F5344CB8AC3E}">
        <p14:creationId xmlns:p14="http://schemas.microsoft.com/office/powerpoint/2010/main" val="3740652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Ekstrakt tiltak:</a:t>
            </a:r>
            <a:endParaRPr lang="nb-NO" dirty="0"/>
          </a:p>
        </p:txBody>
      </p:sp>
      <p:sp>
        <p:nvSpPr>
          <p:cNvPr id="3" name="Plassholder for innhold 2"/>
          <p:cNvSpPr>
            <a:spLocks noGrp="1"/>
          </p:cNvSpPr>
          <p:nvPr>
            <p:ph idx="1"/>
          </p:nvPr>
        </p:nvSpPr>
        <p:spPr/>
        <p:txBody>
          <a:bodyPr>
            <a:normAutofit lnSpcReduction="10000"/>
          </a:bodyPr>
          <a:lstStyle/>
          <a:p>
            <a:r>
              <a:rPr lang="nb-NO" dirty="0" smtClean="0"/>
              <a:t>Informasjon, bedre, mer tilgengelig – og forståelig:</a:t>
            </a:r>
            <a:br>
              <a:rPr lang="nb-NO" dirty="0" smtClean="0"/>
            </a:br>
            <a:r>
              <a:rPr lang="nb-NO" dirty="0" smtClean="0"/>
              <a:t>Heving av pedagogisk standard</a:t>
            </a:r>
            <a:br>
              <a:rPr lang="nb-NO" dirty="0" smtClean="0"/>
            </a:br>
            <a:r>
              <a:rPr lang="nb-NO" dirty="0" smtClean="0"/>
              <a:t>Prioritere utvikling av all informasjon (nett, brev, i møter)slik at bruker ikke har behov for å kontakte igjen, og igjen.</a:t>
            </a:r>
            <a:br>
              <a:rPr lang="nb-NO" dirty="0" smtClean="0"/>
            </a:br>
            <a:r>
              <a:rPr lang="nb-NO" dirty="0" smtClean="0"/>
              <a:t>Brukerinvolvering og løpende forbedringer en betingelse.</a:t>
            </a:r>
            <a:br>
              <a:rPr lang="nb-NO" dirty="0" smtClean="0"/>
            </a:br>
            <a:r>
              <a:rPr lang="nb-NO" dirty="0" smtClean="0"/>
              <a:t/>
            </a:r>
            <a:br>
              <a:rPr lang="nb-NO" dirty="0" smtClean="0"/>
            </a:br>
            <a:endParaRPr lang="nb-NO" dirty="0" smtClean="0"/>
          </a:p>
          <a:p>
            <a:r>
              <a:rPr lang="nb-NO" dirty="0" smtClean="0"/>
              <a:t>Brukere med særskilte behov:</a:t>
            </a:r>
            <a:br>
              <a:rPr lang="nb-NO" dirty="0" smtClean="0"/>
            </a:br>
            <a:r>
              <a:rPr lang="nb-NO" dirty="0" smtClean="0"/>
              <a:t>Standardisering og effektivisering av ytelsesbehandlingen.</a:t>
            </a:r>
            <a:br>
              <a:rPr lang="nb-NO" dirty="0" smtClean="0"/>
            </a:br>
            <a:r>
              <a:rPr lang="nb-NO" dirty="0" smtClean="0"/>
              <a:t>Brukere med mange og sammensatte utfordringer, f.eks. familier med alvorlig sykt barn, bør ha fast kontaktperson og NAV må sikre koordinert behandling av disse brukernes saker.</a:t>
            </a:r>
            <a:br>
              <a:rPr lang="nb-NO" dirty="0" smtClean="0"/>
            </a:br>
            <a:r>
              <a:rPr lang="nb-NO" dirty="0" smtClean="0"/>
              <a:t>Balansere rettssikkerhet og skjønn hensiktsmessig i behandling av ytelser.</a:t>
            </a:r>
            <a:endParaRPr lang="nb-NO" dirty="0"/>
          </a:p>
        </p:txBody>
      </p:sp>
    </p:spTree>
    <p:extLst>
      <p:ext uri="{BB962C8B-B14F-4D97-AF65-F5344CB8AC3E}">
        <p14:creationId xmlns:p14="http://schemas.microsoft.com/office/powerpoint/2010/main" val="3696174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Forts. ekstrakt tiltak:</a:t>
            </a:r>
            <a:endParaRPr lang="nb-NO" dirty="0"/>
          </a:p>
        </p:txBody>
      </p:sp>
      <p:sp>
        <p:nvSpPr>
          <p:cNvPr id="3" name="Plassholder for innhold 2"/>
          <p:cNvSpPr>
            <a:spLocks noGrp="1"/>
          </p:cNvSpPr>
          <p:nvPr>
            <p:ph idx="1"/>
          </p:nvPr>
        </p:nvSpPr>
        <p:spPr/>
        <p:txBody>
          <a:bodyPr/>
          <a:lstStyle/>
          <a:p>
            <a:r>
              <a:rPr lang="nb-NO" dirty="0" smtClean="0"/>
              <a:t>Konsentrere innsatsen på NAV kontorene. Arbeid og aktivitet:</a:t>
            </a:r>
            <a:br>
              <a:rPr lang="nb-NO" dirty="0" smtClean="0"/>
            </a:br>
            <a:r>
              <a:rPr lang="nb-NO" dirty="0" smtClean="0"/>
              <a:t>Nett og telefon utvikles til å bli viktigste kilde til informasjon og veiledning om ytelser.</a:t>
            </a:r>
            <a:br>
              <a:rPr lang="nb-NO" dirty="0" smtClean="0"/>
            </a:br>
            <a:r>
              <a:rPr lang="nb-NO" dirty="0" smtClean="0"/>
              <a:t>Over tid avvikle NAV kontorenes oppgaver med å informere og veilede om pensjons- og familieytelser.</a:t>
            </a:r>
            <a:br>
              <a:rPr lang="nb-NO" dirty="0" smtClean="0"/>
            </a:br>
            <a:r>
              <a:rPr lang="nb-NO" dirty="0" smtClean="0"/>
              <a:t>Starte straks pilot på å betjene spørsmål om foreldrepenger utelukkende gjennom telefon, nett og brev.</a:t>
            </a:r>
          </a:p>
          <a:p>
            <a:r>
              <a:rPr lang="nb-NO" dirty="0" smtClean="0"/>
              <a:t>Raskere informasjon om statusen i brukers sak.</a:t>
            </a:r>
            <a:br>
              <a:rPr lang="nb-NO" dirty="0" smtClean="0"/>
            </a:br>
            <a:r>
              <a:rPr lang="nb-NO" dirty="0" smtClean="0"/>
              <a:t>Raskere registrering av opplysninger.</a:t>
            </a:r>
            <a:endParaRPr lang="nb-NO" dirty="0"/>
          </a:p>
        </p:txBody>
      </p:sp>
    </p:spTree>
    <p:extLst>
      <p:ext uri="{BB962C8B-B14F-4D97-AF65-F5344CB8AC3E}">
        <p14:creationId xmlns:p14="http://schemas.microsoft.com/office/powerpoint/2010/main" val="3200692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Forts. ekstrakt tiltak</a:t>
            </a:r>
            <a:endParaRPr lang="nb-NO" dirty="0"/>
          </a:p>
        </p:txBody>
      </p:sp>
      <p:sp>
        <p:nvSpPr>
          <p:cNvPr id="3" name="Plassholder for innhold 2"/>
          <p:cNvSpPr>
            <a:spLocks noGrp="1"/>
          </p:cNvSpPr>
          <p:nvPr>
            <p:ph idx="1"/>
          </p:nvPr>
        </p:nvSpPr>
        <p:spPr/>
        <p:txBody>
          <a:bodyPr>
            <a:normAutofit lnSpcReduction="10000"/>
          </a:bodyPr>
          <a:lstStyle/>
          <a:p>
            <a:r>
              <a:rPr lang="nb-NO" dirty="0" smtClean="0"/>
              <a:t>Styrke brukermedvirkning og brukerorientering nødvendig for å øke positive brukeropplevelser:</a:t>
            </a:r>
            <a:br>
              <a:rPr lang="nb-NO" dirty="0" smtClean="0"/>
            </a:br>
            <a:r>
              <a:rPr lang="nb-NO" dirty="0" smtClean="0"/>
              <a:t/>
            </a:r>
            <a:br>
              <a:rPr lang="nb-NO" dirty="0" smtClean="0"/>
            </a:br>
            <a:r>
              <a:rPr lang="nb-NO" dirty="0" smtClean="0"/>
              <a:t>Årlig brukermelding som viser hva NAV har lært av brukerne. Gi brukerne en tydeligere stemme i </a:t>
            </a:r>
            <a:r>
              <a:rPr lang="nb-NO" dirty="0" err="1" smtClean="0"/>
              <a:t>NAVs</a:t>
            </a:r>
            <a:r>
              <a:rPr lang="nb-NO" dirty="0" smtClean="0"/>
              <a:t> prioriteringer av forbedrings- og utviklingstiltak.</a:t>
            </a:r>
            <a:br>
              <a:rPr lang="nb-NO" dirty="0" smtClean="0"/>
            </a:br>
            <a:r>
              <a:rPr lang="nb-NO" dirty="0" smtClean="0"/>
              <a:t/>
            </a:r>
            <a:br>
              <a:rPr lang="nb-NO" dirty="0" smtClean="0"/>
            </a:br>
            <a:r>
              <a:rPr lang="nb-NO" dirty="0" smtClean="0"/>
              <a:t>Det sentrale brukerutvalget bør ledes av en brukerrepresentant for å styrke brukermedvirkningen.</a:t>
            </a:r>
            <a:br>
              <a:rPr lang="nb-NO" dirty="0" smtClean="0"/>
            </a:br>
            <a:r>
              <a:rPr lang="nb-NO" dirty="0" smtClean="0"/>
              <a:t/>
            </a:r>
            <a:br>
              <a:rPr lang="nb-NO" dirty="0" smtClean="0"/>
            </a:br>
            <a:r>
              <a:rPr lang="nb-NO" dirty="0" smtClean="0"/>
              <a:t>Etablering av brukermedvirkning for telefon, nett og ytelsesforvaltning bør avklares mellom sentralt brukerutvalg og NAV.</a:t>
            </a:r>
            <a:br>
              <a:rPr lang="nb-NO" dirty="0" smtClean="0"/>
            </a:br>
            <a:r>
              <a:rPr lang="nb-NO" dirty="0" smtClean="0"/>
              <a:t/>
            </a:r>
            <a:br>
              <a:rPr lang="nb-NO" dirty="0" smtClean="0"/>
            </a:br>
            <a:r>
              <a:rPr lang="nb-NO" dirty="0" smtClean="0"/>
              <a:t>Videreutvikle brukerundersøkelsene for å få mer presisinformasjon om hvilke områder som bør prioriteres i utviklings- og forbedringsarbeid,</a:t>
            </a:r>
            <a:endParaRPr lang="nb-NO" dirty="0"/>
          </a:p>
        </p:txBody>
      </p:sp>
    </p:spTree>
    <p:extLst>
      <p:ext uri="{BB962C8B-B14F-4D97-AF65-F5344CB8AC3E}">
        <p14:creationId xmlns:p14="http://schemas.microsoft.com/office/powerpoint/2010/main" val="3101857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Forts. ekstrakt tiltak</a:t>
            </a:r>
            <a:endParaRPr lang="nb-NO" dirty="0"/>
          </a:p>
        </p:txBody>
      </p:sp>
      <p:sp>
        <p:nvSpPr>
          <p:cNvPr id="3" name="Plassholder for innhold 2"/>
          <p:cNvSpPr>
            <a:spLocks noGrp="1"/>
          </p:cNvSpPr>
          <p:nvPr>
            <p:ph idx="1"/>
          </p:nvPr>
        </p:nvSpPr>
        <p:spPr/>
        <p:txBody>
          <a:bodyPr/>
          <a:lstStyle/>
          <a:p>
            <a:r>
              <a:rPr lang="nb-NO" dirty="0" smtClean="0"/>
              <a:t>Bedre service ved innsending av søknader. Mange blir avslått som følge av manglende opplysninger. Avslag- og påfølgende mange klager:</a:t>
            </a:r>
            <a:br>
              <a:rPr lang="nb-NO" dirty="0" smtClean="0"/>
            </a:br>
            <a:r>
              <a:rPr lang="nb-NO" dirty="0" smtClean="0"/>
              <a:t/>
            </a:r>
            <a:br>
              <a:rPr lang="nb-NO" dirty="0" smtClean="0"/>
            </a:br>
            <a:r>
              <a:rPr lang="nb-NO" dirty="0" smtClean="0"/>
              <a:t>NAV bør gjennomføre forsøk for å etablere rutiner slik at det blir færre unødvendige avslag og klager.</a:t>
            </a:r>
            <a:br>
              <a:rPr lang="nb-NO" dirty="0" smtClean="0"/>
            </a:br>
            <a:endParaRPr lang="nb-NO" dirty="0" smtClean="0"/>
          </a:p>
          <a:p>
            <a:r>
              <a:rPr lang="nb-NO" dirty="0" smtClean="0"/>
              <a:t>Bedre kvalitet i ytelsesbehandlingen. Videreføre arbeidet med å definere ønsket kvalitetsnivå.</a:t>
            </a:r>
            <a:br>
              <a:rPr lang="nb-NO" dirty="0" smtClean="0"/>
            </a:br>
            <a:endParaRPr lang="nb-NO" dirty="0"/>
          </a:p>
        </p:txBody>
      </p:sp>
    </p:spTree>
    <p:extLst>
      <p:ext uri="{BB962C8B-B14F-4D97-AF65-F5344CB8AC3E}">
        <p14:creationId xmlns:p14="http://schemas.microsoft.com/office/powerpoint/2010/main" val="3775119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Forts. ekstrakt tiltak:</a:t>
            </a:r>
            <a:endParaRPr lang="nb-NO" dirty="0"/>
          </a:p>
        </p:txBody>
      </p:sp>
      <p:sp>
        <p:nvSpPr>
          <p:cNvPr id="3" name="Plassholder for innhold 2"/>
          <p:cNvSpPr>
            <a:spLocks noGrp="1"/>
          </p:cNvSpPr>
          <p:nvPr>
            <p:ph idx="1"/>
          </p:nvPr>
        </p:nvSpPr>
        <p:spPr/>
        <p:txBody>
          <a:bodyPr/>
          <a:lstStyle/>
          <a:p>
            <a:r>
              <a:rPr lang="nb-NO" dirty="0" smtClean="0"/>
              <a:t>Enklere regelverk:</a:t>
            </a:r>
            <a:br>
              <a:rPr lang="nb-NO" dirty="0" smtClean="0"/>
            </a:br>
            <a:r>
              <a:rPr lang="nb-NO" dirty="0" smtClean="0"/>
              <a:t>Mange trygdeordninger benytter like begreper, men begrepene har ulik betydning fra ordning til ordning. Krevende for bruker og krevende for NAV.</a:t>
            </a:r>
            <a:br>
              <a:rPr lang="nb-NO" dirty="0" smtClean="0"/>
            </a:br>
            <a:r>
              <a:rPr lang="nb-NO" dirty="0" smtClean="0"/>
              <a:t/>
            </a:r>
            <a:br>
              <a:rPr lang="nb-NO" dirty="0" smtClean="0"/>
            </a:br>
            <a:r>
              <a:rPr lang="nb-NO" dirty="0" smtClean="0"/>
              <a:t/>
            </a:r>
            <a:br>
              <a:rPr lang="nb-NO" dirty="0" smtClean="0"/>
            </a:br>
            <a:r>
              <a:rPr lang="nb-NO" dirty="0" smtClean="0"/>
              <a:t>Videreutvikling av regelverket, legge større vekt på å trygge bruker gjennom enklere regelverk og mindre forskjeller på tvers av trygdeordningene.</a:t>
            </a:r>
            <a:br>
              <a:rPr lang="nb-NO" dirty="0" smtClean="0"/>
            </a:br>
            <a:r>
              <a:rPr lang="nb-NO" dirty="0" smtClean="0"/>
              <a:t/>
            </a:r>
            <a:br>
              <a:rPr lang="nb-NO" dirty="0" smtClean="0"/>
            </a:br>
            <a:endParaRPr lang="nb-NO" dirty="0"/>
          </a:p>
        </p:txBody>
      </p:sp>
    </p:spTree>
    <p:extLst>
      <p:ext uri="{BB962C8B-B14F-4D97-AF65-F5344CB8AC3E}">
        <p14:creationId xmlns:p14="http://schemas.microsoft.com/office/powerpoint/2010/main" val="1151748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Sluttrapporten: Hva bør fokuseres på?</a:t>
            </a:r>
            <a:endParaRPr lang="nb-NO" dirty="0"/>
          </a:p>
        </p:txBody>
      </p:sp>
      <p:sp>
        <p:nvSpPr>
          <p:cNvPr id="3" name="Plassholder for innhold 2"/>
          <p:cNvSpPr>
            <a:spLocks noGrp="1"/>
          </p:cNvSpPr>
          <p:nvPr>
            <p:ph idx="1"/>
          </p:nvPr>
        </p:nvSpPr>
        <p:spPr/>
        <p:txBody>
          <a:bodyPr>
            <a:normAutofit fontScale="92500" lnSpcReduction="10000"/>
          </a:bodyPr>
          <a:lstStyle/>
          <a:p>
            <a:r>
              <a:rPr lang="nb-NO" dirty="0" smtClean="0"/>
              <a:t>Gitt: Myndige NAV kontor, flere i arbeid og aktivitet, færre på ytelser, NAV kontorenes «omgivelser»/konteksten.</a:t>
            </a:r>
            <a:br>
              <a:rPr lang="nb-NO" dirty="0" smtClean="0"/>
            </a:br>
            <a:r>
              <a:rPr lang="nb-NO" dirty="0" smtClean="0"/>
              <a:t>Implisitt: Rokkering av oppgaver, mange færre brukere skal oppsøke NAV kontorene, flere brukere skal finne ut av ting selv -------.</a:t>
            </a:r>
          </a:p>
          <a:p>
            <a:r>
              <a:rPr lang="nb-NO" dirty="0" smtClean="0"/>
              <a:t>MEN, foreslå hvordan, viktige temaer og modige forslag, ingen avgrensninger:</a:t>
            </a:r>
            <a:br>
              <a:rPr lang="nb-NO" dirty="0" smtClean="0"/>
            </a:br>
            <a:r>
              <a:rPr lang="nb-NO" dirty="0" smtClean="0"/>
              <a:t>Styring og ledelse?</a:t>
            </a:r>
            <a:br>
              <a:rPr lang="nb-NO" dirty="0" smtClean="0"/>
            </a:br>
            <a:r>
              <a:rPr lang="nb-NO" dirty="0" smtClean="0"/>
              <a:t>Organisering, i videste forstand --? Kommunereform?</a:t>
            </a:r>
            <a:br>
              <a:rPr lang="nb-NO" dirty="0" smtClean="0"/>
            </a:br>
            <a:r>
              <a:rPr lang="nb-NO" dirty="0" smtClean="0"/>
              <a:t>Stat og kommune, partnerskapet?</a:t>
            </a:r>
            <a:br>
              <a:rPr lang="nb-NO" dirty="0" smtClean="0"/>
            </a:br>
            <a:r>
              <a:rPr lang="nb-NO" dirty="0" smtClean="0"/>
              <a:t>Ytelser, tiltak og virkemidler?</a:t>
            </a:r>
            <a:br>
              <a:rPr lang="nb-NO" dirty="0" smtClean="0"/>
            </a:br>
            <a:r>
              <a:rPr lang="nb-NO" dirty="0" smtClean="0"/>
              <a:t>Kjøp av tjenester?</a:t>
            </a:r>
            <a:br>
              <a:rPr lang="nb-NO" dirty="0" smtClean="0"/>
            </a:br>
            <a:r>
              <a:rPr lang="nb-NO" dirty="0" smtClean="0"/>
              <a:t>Kompetanse?</a:t>
            </a:r>
            <a:br>
              <a:rPr lang="nb-NO" dirty="0" smtClean="0"/>
            </a:br>
            <a:r>
              <a:rPr lang="nb-NO" dirty="0" smtClean="0"/>
              <a:t>Myndige NAV kontor???</a:t>
            </a:r>
            <a:br>
              <a:rPr lang="nb-NO" dirty="0" smtClean="0"/>
            </a:br>
            <a:r>
              <a:rPr lang="nb-NO" dirty="0" smtClean="0"/>
              <a:t>Ungdom?</a:t>
            </a:r>
            <a:br>
              <a:rPr lang="nb-NO" dirty="0" smtClean="0"/>
            </a:br>
            <a:r>
              <a:rPr lang="nb-NO" dirty="0" smtClean="0"/>
              <a:t>Lov om sosiale tjenester i arbeids- og velferdsforvaltningen. Rundskriv 35?</a:t>
            </a:r>
          </a:p>
          <a:p>
            <a:pPr marL="0" indent="0">
              <a:buNone/>
            </a:pPr>
            <a:endParaRPr lang="nb-NO" dirty="0"/>
          </a:p>
          <a:p>
            <a:pPr marL="0" indent="0">
              <a:buNone/>
            </a:pPr>
            <a:endParaRPr lang="nb-NO" dirty="0" smtClean="0"/>
          </a:p>
          <a:p>
            <a:pPr marL="0" indent="0">
              <a:buNone/>
            </a:pPr>
            <a:endParaRPr lang="nb-NO" dirty="0"/>
          </a:p>
        </p:txBody>
      </p:sp>
    </p:spTree>
    <p:extLst>
      <p:ext uri="{BB962C8B-B14F-4D97-AF65-F5344CB8AC3E}">
        <p14:creationId xmlns:p14="http://schemas.microsoft.com/office/powerpoint/2010/main" val="842408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smtClean="0"/>
              <a:t>Eksempler</a:t>
            </a:r>
            <a:r>
              <a:rPr lang="nb-NO" dirty="0" smtClean="0"/>
              <a:t> aktuelle temaer sluttrapporten</a:t>
            </a:r>
            <a:endParaRPr lang="nb-NO" b="1" dirty="0"/>
          </a:p>
        </p:txBody>
      </p:sp>
      <p:sp>
        <p:nvSpPr>
          <p:cNvPr id="3" name="Plassholder for innhold 2"/>
          <p:cNvSpPr>
            <a:spLocks noGrp="1"/>
          </p:cNvSpPr>
          <p:nvPr>
            <p:ph idx="1"/>
          </p:nvPr>
        </p:nvSpPr>
        <p:spPr/>
        <p:txBody>
          <a:bodyPr/>
          <a:lstStyle/>
          <a:p>
            <a:r>
              <a:rPr lang="nb-NO" dirty="0" smtClean="0"/>
              <a:t>Organisatoriske forhold.</a:t>
            </a:r>
          </a:p>
          <a:p>
            <a:r>
              <a:rPr lang="nb-NO" dirty="0" smtClean="0"/>
              <a:t>Arbeidsdeling. Grensesnitt NAV kontoret – andre.</a:t>
            </a:r>
          </a:p>
          <a:p>
            <a:r>
              <a:rPr lang="nb-NO" dirty="0" smtClean="0"/>
              <a:t>Plikt og sanksjoner.</a:t>
            </a:r>
          </a:p>
          <a:p>
            <a:r>
              <a:rPr lang="nb-NO" dirty="0" smtClean="0"/>
              <a:t>Ressursramme NAV kontorene.</a:t>
            </a:r>
          </a:p>
          <a:p>
            <a:r>
              <a:rPr lang="nb-NO" dirty="0" err="1" smtClean="0"/>
              <a:t>NAVs</a:t>
            </a:r>
            <a:r>
              <a:rPr lang="nb-NO" dirty="0" smtClean="0"/>
              <a:t> samarbeid med utdanningsmyndighetene om ungdom.</a:t>
            </a:r>
          </a:p>
          <a:p>
            <a:r>
              <a:rPr lang="nb-NO" dirty="0" smtClean="0"/>
              <a:t>Samarbeid NAV og arbeidsgivere knyttet til rekrutteringsbistand.</a:t>
            </a:r>
          </a:p>
          <a:p>
            <a:r>
              <a:rPr lang="nb-NO" dirty="0" smtClean="0"/>
              <a:t>Ledelse og styring.</a:t>
            </a:r>
          </a:p>
          <a:p>
            <a:r>
              <a:rPr lang="nb-NO" dirty="0" smtClean="0"/>
              <a:t>Kompetanse.</a:t>
            </a:r>
            <a:endParaRPr lang="nb-NO" dirty="0"/>
          </a:p>
        </p:txBody>
      </p:sp>
    </p:spTree>
    <p:extLst>
      <p:ext uri="{BB962C8B-B14F-4D97-AF65-F5344CB8AC3E}">
        <p14:creationId xmlns:p14="http://schemas.microsoft.com/office/powerpoint/2010/main" val="300009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Forts. eksempler ----</a:t>
            </a:r>
            <a:endParaRPr lang="nb-NO" dirty="0"/>
          </a:p>
        </p:txBody>
      </p:sp>
      <p:sp>
        <p:nvSpPr>
          <p:cNvPr id="3" name="Plassholder for innhold 2"/>
          <p:cNvSpPr>
            <a:spLocks noGrp="1"/>
          </p:cNvSpPr>
          <p:nvPr>
            <p:ph idx="1"/>
          </p:nvPr>
        </p:nvSpPr>
        <p:spPr/>
        <p:txBody>
          <a:bodyPr>
            <a:normAutofit/>
          </a:bodyPr>
          <a:lstStyle/>
          <a:p>
            <a:r>
              <a:rPr lang="nb-NO" dirty="0" smtClean="0"/>
              <a:t>Sykefraværsperioden - behov for tidlig oppfølging og fastholdelse.</a:t>
            </a:r>
          </a:p>
          <a:p>
            <a:r>
              <a:rPr lang="nb-NO" dirty="0" smtClean="0"/>
              <a:t>Behovsvurdering og arbeidsevnevurdering.</a:t>
            </a:r>
          </a:p>
          <a:p>
            <a:r>
              <a:rPr lang="nb-NO" dirty="0" smtClean="0"/>
              <a:t>NAV kontorets rolle/oppgaver i den arbeidsrettede oppfølgingen.</a:t>
            </a:r>
          </a:p>
          <a:p>
            <a:r>
              <a:rPr lang="nb-NO" dirty="0" smtClean="0"/>
              <a:t>Oppgavefordeling kommune og stat.</a:t>
            </a:r>
          </a:p>
          <a:p>
            <a:r>
              <a:rPr lang="nb-NO" dirty="0" smtClean="0"/>
              <a:t>Partnerskapet – samarbeidet kommune stat.</a:t>
            </a:r>
          </a:p>
          <a:p>
            <a:r>
              <a:rPr lang="nb-NO" dirty="0" smtClean="0"/>
              <a:t>Grensesnitt mot kommende melding om «arbeidsliv for alle».</a:t>
            </a:r>
          </a:p>
          <a:p>
            <a:r>
              <a:rPr lang="nb-NO" dirty="0" smtClean="0"/>
              <a:t>Kommunestruktur.</a:t>
            </a:r>
          </a:p>
          <a:p>
            <a:r>
              <a:rPr lang="nb-NO" dirty="0" smtClean="0"/>
              <a:t>Ungdom. Utsatte familier.</a:t>
            </a:r>
          </a:p>
          <a:p>
            <a:r>
              <a:rPr lang="nb-NO" dirty="0" smtClean="0"/>
              <a:t>Myndig NAV kontor.</a:t>
            </a:r>
            <a:endParaRPr lang="nb-NO" dirty="0"/>
          </a:p>
        </p:txBody>
      </p:sp>
    </p:spTree>
    <p:extLst>
      <p:ext uri="{BB962C8B-B14F-4D97-AF65-F5344CB8AC3E}">
        <p14:creationId xmlns:p14="http://schemas.microsoft.com/office/powerpoint/2010/main" val="6724456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Her følger tiltakene slik de er foreslått i delrapporten</a:t>
            </a:r>
            <a:endParaRPr lang="nb-NO" dirty="0"/>
          </a:p>
        </p:txBody>
      </p:sp>
      <p:sp>
        <p:nvSpPr>
          <p:cNvPr id="3" name="Plassholder for tekst 2"/>
          <p:cNvSpPr>
            <a:spLocks noGrp="1"/>
          </p:cNvSpPr>
          <p:nvPr>
            <p:ph type="body" idx="1"/>
          </p:nvPr>
        </p:nvSpPr>
        <p:spPr/>
        <p:txBody>
          <a:bodyPr/>
          <a:lstStyle/>
          <a:p>
            <a:r>
              <a:rPr lang="nb-NO" dirty="0" smtClean="0"/>
              <a:t>(Det vises til delrapporten)</a:t>
            </a:r>
            <a:endParaRPr lang="nb-NO" dirty="0"/>
          </a:p>
        </p:txBody>
      </p:sp>
    </p:spTree>
    <p:extLst>
      <p:ext uri="{BB962C8B-B14F-4D97-AF65-F5344CB8AC3E}">
        <p14:creationId xmlns:p14="http://schemas.microsoft.com/office/powerpoint/2010/main" val="31090960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369466" y="614262"/>
            <a:ext cx="6096000" cy="5755422"/>
          </a:xfrm>
          <a:prstGeom prst="rect">
            <a:avLst/>
          </a:prstGeom>
        </p:spPr>
        <p:txBody>
          <a:bodyPr>
            <a:spAutoFit/>
          </a:bodyPr>
          <a:lstStyle/>
          <a:p>
            <a:r>
              <a:rPr lang="nb-NO" sz="1600" dirty="0"/>
              <a:t> Informasjon, veiledning, søknadsskjemaer og brev fra NAV er for mange brukere vanskelig å forstå. Dette skaper usikkerhet for den enkelte bruker og fører til mange brukerhenvendelser til NAV-kontoret og over telefon som kunne vært unngått. Det er derfor behov for betydelig forbedring og forenkling av informasjon som brukere får fra NAV. Departementet må stille krav til omfang og framdrift i forbedringen av dette. </a:t>
            </a:r>
            <a:endParaRPr lang="nb-NO" sz="1600" dirty="0" smtClean="0"/>
          </a:p>
          <a:p>
            <a:pPr marL="342900" indent="-342900">
              <a:buAutoNum type="alphaLcPeriod"/>
            </a:pPr>
            <a:r>
              <a:rPr lang="nb-NO" sz="1600" dirty="0" smtClean="0"/>
              <a:t>Systematisk </a:t>
            </a:r>
            <a:r>
              <a:rPr lang="nb-NO" sz="1600" dirty="0"/>
              <a:t>gjennomgang og forbedring av informasjonstekster på nett og brev basert på brukers informasjonsbehov. Informasjonstekster og brev skal testes på brukere og kontaktsenteret og NAV-kontorene før endring og deretter løpende forbedres ut fra tilbakemeldinger fra førstelinjen og analyse av bruk av nav.no. De brev som skaper flest henvendelser skal tas først. </a:t>
            </a:r>
            <a:endParaRPr lang="nb-NO" sz="1600" dirty="0" smtClean="0"/>
          </a:p>
          <a:p>
            <a:pPr marL="342900" indent="-342900">
              <a:buAutoNum type="alphaLcPeriod"/>
            </a:pPr>
            <a:r>
              <a:rPr lang="nb-NO" sz="1600" dirty="0" smtClean="0"/>
              <a:t>b</a:t>
            </a:r>
            <a:r>
              <a:rPr lang="nb-NO" sz="1600" dirty="0"/>
              <a:t>. Det sendes i dag inntil fem brev knyttet til arbeidsevnevurdering og innvilgelse av arbeidsavklaringspenger. Innholdet og forholdet mellom brevene er ofte uklart for bruker. Informasjonen må kunne gis samlet.  </a:t>
            </a:r>
            <a:endParaRPr lang="nb-NO" sz="1600" dirty="0" smtClean="0"/>
          </a:p>
          <a:p>
            <a:pPr marL="342900" indent="-342900">
              <a:buAutoNum type="alphaLcPeriod"/>
            </a:pPr>
            <a:r>
              <a:rPr lang="nb-NO" sz="1600" dirty="0" smtClean="0"/>
              <a:t>c</a:t>
            </a:r>
            <a:r>
              <a:rPr lang="nb-NO" sz="1600" dirty="0"/>
              <a:t>. Få på plass tekniske løsninger for brevproduksjon som gjør det mulig med rask forbedring av brevtekst. </a:t>
            </a:r>
          </a:p>
        </p:txBody>
      </p:sp>
    </p:spTree>
    <p:extLst>
      <p:ext uri="{BB962C8B-B14F-4D97-AF65-F5344CB8AC3E}">
        <p14:creationId xmlns:p14="http://schemas.microsoft.com/office/powerpoint/2010/main" val="3630800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«Bestillinga» fra FFO:</a:t>
            </a:r>
            <a:br>
              <a:rPr lang="nb-NO" dirty="0" smtClean="0"/>
            </a:br>
            <a:r>
              <a:rPr lang="nb-NO" dirty="0" smtClean="0"/>
              <a:t>NAV - veien framover. Fra byråkratireform til brukerreform?</a:t>
            </a:r>
            <a:endParaRPr lang="nb-NO" dirty="0"/>
          </a:p>
        </p:txBody>
      </p:sp>
      <p:sp>
        <p:nvSpPr>
          <p:cNvPr id="3" name="Plassholder for innhold 2"/>
          <p:cNvSpPr>
            <a:spLocks noGrp="1"/>
          </p:cNvSpPr>
          <p:nvPr>
            <p:ph idx="1"/>
          </p:nvPr>
        </p:nvSpPr>
        <p:spPr/>
        <p:txBody>
          <a:bodyPr/>
          <a:lstStyle/>
          <a:p>
            <a:r>
              <a:rPr lang="nb-NO" dirty="0" smtClean="0"/>
              <a:t>Kommentar undertittelen. Gruppa, og nettopp FFO!</a:t>
            </a:r>
          </a:p>
          <a:p>
            <a:r>
              <a:rPr lang="nb-NO" dirty="0" smtClean="0"/>
              <a:t>Om mandatet, gruppas fokus</a:t>
            </a:r>
          </a:p>
          <a:p>
            <a:r>
              <a:rPr lang="nb-NO" dirty="0" smtClean="0"/>
              <a:t> Om Delrapporten</a:t>
            </a:r>
          </a:p>
          <a:p>
            <a:r>
              <a:rPr lang="nb-NO" dirty="0" smtClean="0"/>
              <a:t>Forslag om tiltak</a:t>
            </a:r>
          </a:p>
          <a:p>
            <a:r>
              <a:rPr lang="nb-NO" dirty="0" smtClean="0"/>
              <a:t>Oppfølging av forslagene</a:t>
            </a:r>
          </a:p>
          <a:p>
            <a:r>
              <a:rPr lang="nb-NO" dirty="0" smtClean="0"/>
              <a:t>Sluttrapporten</a:t>
            </a:r>
            <a:endParaRPr lang="nb-NO" dirty="0"/>
          </a:p>
        </p:txBody>
      </p:sp>
    </p:spTree>
    <p:extLst>
      <p:ext uri="{BB962C8B-B14F-4D97-AF65-F5344CB8AC3E}">
        <p14:creationId xmlns:p14="http://schemas.microsoft.com/office/powerpoint/2010/main" val="9563423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557806" y="101614"/>
            <a:ext cx="6096000" cy="5078313"/>
          </a:xfrm>
          <a:prstGeom prst="rect">
            <a:avLst/>
          </a:prstGeom>
        </p:spPr>
        <p:txBody>
          <a:bodyPr>
            <a:spAutoFit/>
          </a:bodyPr>
          <a:lstStyle/>
          <a:p>
            <a:r>
              <a:rPr lang="nb-NO" dirty="0"/>
              <a:t>. For å sikre kvalitet og effektivitet i ytelsesbehandlingen er det nødvendig for NAV å ha standardiserte arbeidsprosesser og klare retningslinjer. Dette vil gi bedre tjenester til flertallet av brukerne. Samtidig vil standardisering kunne øke faren for at enkeltbrukere med særskilte behov ikke blir ivaretatt på en god måte.  </a:t>
            </a:r>
            <a:endParaRPr lang="nb-NO" dirty="0" smtClean="0"/>
          </a:p>
          <a:p>
            <a:pPr marL="342900" indent="-342900">
              <a:buAutoNum type="alphaLcPeriod"/>
            </a:pPr>
            <a:r>
              <a:rPr lang="nb-NO" dirty="0" smtClean="0"/>
              <a:t>Brukere </a:t>
            </a:r>
            <a:r>
              <a:rPr lang="nb-NO" dirty="0"/>
              <a:t>med mange utfordringer, for eksempel familier med alvorlig syke barn, bør ha en fast kontaktperson i NAV og NAV må sikre koordinerte tjenester og behandling av disse brukernes saker. </a:t>
            </a:r>
            <a:endParaRPr lang="nb-NO" dirty="0" smtClean="0"/>
          </a:p>
          <a:p>
            <a:pPr marL="342900" indent="-342900">
              <a:buAutoNum type="alphaLcPeriod"/>
            </a:pPr>
            <a:r>
              <a:rPr lang="nb-NO" dirty="0" smtClean="0"/>
              <a:t>b</a:t>
            </a:r>
            <a:r>
              <a:rPr lang="nb-NO" dirty="0"/>
              <a:t>. Folketrygdens ytelser bør i størst mulig grad være regelstyrt for å sikre likebehandling. Det bør likevel legges til rette for et visst bruk av skjønn, </a:t>
            </a:r>
            <a:r>
              <a:rPr lang="nb-NO" dirty="0" smtClean="0"/>
              <a:t> innenfor </a:t>
            </a:r>
            <a:r>
              <a:rPr lang="nb-NO" dirty="0"/>
              <a:t>fastlagte rammer og gitt visse vilkår. Det er viktig at NAV bruker dette på en hensiktsmessig måte i behandling av ytelser. Dette krever medarbeidere med rett kompetanse med selvstendighet i oppgaveløsningen innenfor avklarte rammer</a:t>
            </a:r>
          </a:p>
        </p:txBody>
      </p:sp>
    </p:spTree>
    <p:extLst>
      <p:ext uri="{BB962C8B-B14F-4D97-AF65-F5344CB8AC3E}">
        <p14:creationId xmlns:p14="http://schemas.microsoft.com/office/powerpoint/2010/main" val="36380575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482392" y="276225"/>
            <a:ext cx="6096000" cy="6186309"/>
          </a:xfrm>
          <a:prstGeom prst="rect">
            <a:avLst/>
          </a:prstGeom>
        </p:spPr>
        <p:txBody>
          <a:bodyPr>
            <a:spAutoFit/>
          </a:bodyPr>
          <a:lstStyle/>
          <a:p>
            <a:r>
              <a:rPr lang="nb-NO" dirty="0"/>
              <a:t> </a:t>
            </a:r>
            <a:r>
              <a:rPr lang="nb-NO" sz="1600" dirty="0"/>
              <a:t>Brukere må kunne få den informasjonen de har behov for om statlige, og i størst mulig grad også kommunale, ytelser uten å måtte gå på NAV-kontoret. NAV- kontorets viktigste oppgaver bør være å få folk i arbeid og å gi bistand til personer med omfattende behov. Det er viktig at nett og telefon utvikles til å bli viktigste kilde til informasjon og veiledning om ytelser. </a:t>
            </a:r>
            <a:endParaRPr lang="nb-NO" sz="1600" dirty="0" smtClean="0"/>
          </a:p>
          <a:p>
            <a:pPr marL="342900" indent="-342900">
              <a:buAutoNum type="alphaLcPeriod"/>
            </a:pPr>
            <a:r>
              <a:rPr lang="nb-NO" sz="1600" dirty="0" smtClean="0"/>
              <a:t>Spesialiseringen </a:t>
            </a:r>
            <a:r>
              <a:rPr lang="nb-NO" sz="1600" dirty="0"/>
              <a:t>og satsingen på kontaktsentrene må fortsette slik at denne tjenesten er kompetent til å gi de beste svarene på ytelsesspørsmål.  </a:t>
            </a:r>
            <a:endParaRPr lang="nb-NO" sz="1600" dirty="0" smtClean="0"/>
          </a:p>
          <a:p>
            <a:pPr marL="342900" indent="-342900">
              <a:buAutoNum type="alphaLcPeriod"/>
            </a:pPr>
            <a:r>
              <a:rPr lang="nb-NO" sz="1600" dirty="0" smtClean="0"/>
              <a:t>b</a:t>
            </a:r>
            <a:r>
              <a:rPr lang="nb-NO" sz="1600" dirty="0"/>
              <a:t>. Sikre at medarbeiderne i NAV selv er trygge på selvbetjeningsløsninger og kan veilede brukere som har behov for det. </a:t>
            </a:r>
            <a:endParaRPr lang="nb-NO" sz="1600" dirty="0" smtClean="0"/>
          </a:p>
          <a:p>
            <a:pPr marL="342900" indent="-342900">
              <a:buAutoNum type="alphaLcPeriod"/>
            </a:pPr>
            <a:r>
              <a:rPr lang="nb-NO" sz="1600" dirty="0" smtClean="0"/>
              <a:t>c</a:t>
            </a:r>
            <a:r>
              <a:rPr lang="nb-NO" sz="1600" dirty="0"/>
              <a:t>. Informere bruker om reell saksbehandlingstid for de forskjellige ytelser via nav.no, slik at søker kan vite når søknaden blir ferdig behandlet.  </a:t>
            </a:r>
            <a:endParaRPr lang="nb-NO" sz="1600" dirty="0" smtClean="0"/>
          </a:p>
          <a:p>
            <a:pPr marL="342900" indent="-342900">
              <a:buAutoNum type="alphaLcPeriod"/>
            </a:pPr>
            <a:r>
              <a:rPr lang="nb-NO" sz="1600" dirty="0" smtClean="0"/>
              <a:t>d</a:t>
            </a:r>
            <a:r>
              <a:rPr lang="nb-NO" sz="1600" dirty="0"/>
              <a:t>. God og tydelig informasjon sendes til bruker i forkant av endringer som har betydning for bruker. </a:t>
            </a:r>
            <a:endParaRPr lang="nb-NO" sz="1600" dirty="0" smtClean="0"/>
          </a:p>
          <a:p>
            <a:pPr marL="342900" indent="-342900">
              <a:buAutoNum type="alphaLcPeriod"/>
            </a:pPr>
            <a:r>
              <a:rPr lang="nb-NO" sz="1600" dirty="0" smtClean="0"/>
              <a:t>e</a:t>
            </a:r>
            <a:r>
              <a:rPr lang="nb-NO" sz="1600" dirty="0"/>
              <a:t>. Nedtone frammøte på NAV-kontoret som kilde til informasjon om ytelser. Informasjon og veiledning om pensjons- og familieytelser gis gjennom telefon og på nett.  </a:t>
            </a:r>
            <a:endParaRPr lang="nb-NO" sz="1600" dirty="0" smtClean="0"/>
          </a:p>
          <a:p>
            <a:pPr marL="342900" indent="-342900">
              <a:buAutoNum type="alphaLcPeriod"/>
            </a:pPr>
            <a:r>
              <a:rPr lang="nb-NO" sz="1600" dirty="0" smtClean="0"/>
              <a:t>Starte </a:t>
            </a:r>
            <a:r>
              <a:rPr lang="nb-NO" sz="1600" dirty="0"/>
              <a:t>pilot på å betjene spørsmål om foreldrepenger utelukkende gjennom telefon, nett og brev umiddelbart. </a:t>
            </a:r>
          </a:p>
        </p:txBody>
      </p:sp>
    </p:spTree>
    <p:extLst>
      <p:ext uri="{BB962C8B-B14F-4D97-AF65-F5344CB8AC3E}">
        <p14:creationId xmlns:p14="http://schemas.microsoft.com/office/powerpoint/2010/main" val="1573113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661501" y="0"/>
            <a:ext cx="6096000" cy="5909310"/>
          </a:xfrm>
          <a:prstGeom prst="rect">
            <a:avLst/>
          </a:prstGeom>
        </p:spPr>
        <p:txBody>
          <a:bodyPr>
            <a:spAutoFit/>
          </a:bodyPr>
          <a:lstStyle/>
          <a:p>
            <a:r>
              <a:rPr lang="nb-NO" dirty="0"/>
              <a:t> Styrket brukermedvirkning og brukerorientering i NAV er nødvendig for å øke brukertilfredsheten.  </a:t>
            </a:r>
            <a:endParaRPr lang="nb-NO" dirty="0" smtClean="0"/>
          </a:p>
          <a:p>
            <a:pPr marL="342900" indent="-342900">
              <a:buAutoNum type="alphaLcPeriod"/>
            </a:pPr>
            <a:r>
              <a:rPr lang="nb-NO" dirty="0" smtClean="0"/>
              <a:t>For </a:t>
            </a:r>
            <a:r>
              <a:rPr lang="nb-NO" dirty="0"/>
              <a:t>å sikre brukerne mulighet til påvirke tjenesteytingen er det i dag brukerutvalg på sentralt nivå, på fylkesnivå, på hjelpemiddelområdet og på de fleste NAV-kontorene. Hvordan brukermedvirkning for telefon, nett og ytelsesforvaltning skal dekkes bør avklares mellom sentralt brukerutvalg og NAV.  </a:t>
            </a:r>
            <a:endParaRPr lang="nb-NO" dirty="0" smtClean="0"/>
          </a:p>
          <a:p>
            <a:pPr marL="342900" indent="-342900">
              <a:buAutoNum type="alphaLcPeriod"/>
            </a:pPr>
            <a:r>
              <a:rPr lang="nb-NO" dirty="0" smtClean="0"/>
              <a:t>b</a:t>
            </a:r>
            <a:r>
              <a:rPr lang="nb-NO" dirty="0"/>
              <a:t>. Det sentrale brukerutvalget bør ledes av en brukerrepresentant for å styrke brukermedvirkningen. Brukerutvalget ledes i dag av Arbeids- og velferdsdirektøren.  </a:t>
            </a:r>
            <a:endParaRPr lang="nb-NO" dirty="0" smtClean="0"/>
          </a:p>
          <a:p>
            <a:pPr marL="342900" indent="-342900">
              <a:buAutoNum type="alphaLcPeriod"/>
            </a:pPr>
            <a:r>
              <a:rPr lang="nb-NO" dirty="0" smtClean="0"/>
              <a:t>c</a:t>
            </a:r>
            <a:r>
              <a:rPr lang="nb-NO" dirty="0"/>
              <a:t>. Det bør lages en kort årlig brukermelding for å gi brukeren en tydeligere stemme i </a:t>
            </a:r>
            <a:r>
              <a:rPr lang="nb-NO" dirty="0" err="1"/>
              <a:t>NAVs</a:t>
            </a:r>
            <a:r>
              <a:rPr lang="nb-NO" dirty="0"/>
              <a:t> prioritering av forbedrings- og utviklingstiltak. Den bør vise hva NAV har lært av brukerundersøkelser, klager mv. og hvilke tiltak siste år som er gjennomført for å bedre brukeropplevelsene.  </a:t>
            </a:r>
            <a:endParaRPr lang="nb-NO" dirty="0" smtClean="0"/>
          </a:p>
          <a:p>
            <a:pPr marL="342900" indent="-342900">
              <a:buAutoNum type="alphaLcPeriod"/>
            </a:pPr>
            <a:r>
              <a:rPr lang="nb-NO" dirty="0" smtClean="0"/>
              <a:t>d</a:t>
            </a:r>
            <a:r>
              <a:rPr lang="nb-NO" dirty="0"/>
              <a:t>. NAV bør jobbe videre med å utvikle brukerundersøkelsene for å få mer presis informasjon om hvilke områder som bør prioriteres i utviklings- og forbedringsarbeid. </a:t>
            </a:r>
          </a:p>
        </p:txBody>
      </p:sp>
    </p:spTree>
    <p:extLst>
      <p:ext uri="{BB962C8B-B14F-4D97-AF65-F5344CB8AC3E}">
        <p14:creationId xmlns:p14="http://schemas.microsoft.com/office/powerpoint/2010/main" val="2207913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340400" y="449787"/>
            <a:ext cx="6096000" cy="5324535"/>
          </a:xfrm>
          <a:prstGeom prst="rect">
            <a:avLst/>
          </a:prstGeom>
        </p:spPr>
        <p:txBody>
          <a:bodyPr>
            <a:spAutoFit/>
          </a:bodyPr>
          <a:lstStyle/>
          <a:p>
            <a:r>
              <a:rPr lang="nb-NO" dirty="0" smtClean="0"/>
              <a:t>5</a:t>
            </a:r>
            <a:r>
              <a:rPr lang="nb-NO" sz="2000" dirty="0" smtClean="0"/>
              <a:t>. </a:t>
            </a:r>
            <a:r>
              <a:rPr lang="nb-NO" sz="2000" dirty="0"/>
              <a:t>NAV må kunne gi informasjon om statusen i brukers sak. Alle dokumenter til NAV blir skannet. Noen etter at saksbehandling er fullført med den konsekvens at NAV ikke kan opplyse bruker om status i saken før dokumentene er skannet. Direktoratet må vurdere raskere skanning av dokumenter, for eksempel sykemeldingsblankettens del d, for å sikre oppdaterte opplysninger når bruker henvender seg til NAV. </a:t>
            </a:r>
          </a:p>
          <a:p>
            <a:r>
              <a:rPr lang="nb-NO" sz="2000" dirty="0"/>
              <a:t>12  </a:t>
            </a:r>
          </a:p>
          <a:p>
            <a:r>
              <a:rPr lang="nb-NO" sz="2000" dirty="0"/>
              <a:t>6. Brukere som sender inn mangelfull søknad for folketrygdytelser får i dag beskjed om at saken vil bli avslått dersom de ikke sender inn manglende opplysninger. Mange får av denne grunn avslag hvorpå de klager. NAV må gjennomgå og endre prosedyrer for å bedre servicen til brukere som sender inn mangelfulle søknader slik at det blir færre unødvendige avslag og klager</a:t>
            </a:r>
            <a:r>
              <a:rPr lang="nb-NO" dirty="0"/>
              <a:t>. </a:t>
            </a:r>
          </a:p>
        </p:txBody>
      </p:sp>
    </p:spTree>
    <p:extLst>
      <p:ext uri="{BB962C8B-B14F-4D97-AF65-F5344CB8AC3E}">
        <p14:creationId xmlns:p14="http://schemas.microsoft.com/office/powerpoint/2010/main" val="1022802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623794" y="623709"/>
            <a:ext cx="6096000" cy="5016758"/>
          </a:xfrm>
          <a:prstGeom prst="rect">
            <a:avLst/>
          </a:prstGeom>
        </p:spPr>
        <p:txBody>
          <a:bodyPr>
            <a:spAutoFit/>
          </a:bodyPr>
          <a:lstStyle/>
          <a:p>
            <a:r>
              <a:rPr lang="nb-NO" sz="2000" dirty="0"/>
              <a:t>7. Kvaliteten i ytelsesbehandlingen er i dag ikke god nok. For noen få ytelser har Arbeids- og velferdsetaten innført målinger som gir systematisk informasjon om kvaliteten og hvor departementet styrer på ønsket kvalitetsnivå. Departementet må definere ønsket kvalitetsnivå på alle sentrale ytelser.  </a:t>
            </a:r>
            <a:endParaRPr lang="nb-NO" sz="2000" dirty="0" smtClean="0"/>
          </a:p>
          <a:p>
            <a:endParaRPr lang="nb-NO" sz="2000" dirty="0"/>
          </a:p>
          <a:p>
            <a:r>
              <a:rPr lang="nb-NO" sz="2000" dirty="0" smtClean="0"/>
              <a:t>8</a:t>
            </a:r>
            <a:r>
              <a:rPr lang="nb-NO" sz="2000" dirty="0"/>
              <a:t>. Det er mange trygdeordninger som benytter like begreper, som for eksempel inntekt, men hvor begrepene har ulik betydning fra ordning til ordning. Dette gjør det krevende å forstå regelverket. I videreutvikling av regelverket må det legges større vekt på å trygge bruker gjennom enklere regelverk og mindre forskjeller på tvers av trygdeordninger. Slike forenklinger vil også gjøre det raskere og billigere å automatisere og forenkle saksbehandling med nye IKT-systemer. </a:t>
            </a:r>
          </a:p>
        </p:txBody>
      </p:sp>
    </p:spTree>
    <p:extLst>
      <p:ext uri="{BB962C8B-B14F-4D97-AF65-F5344CB8AC3E}">
        <p14:creationId xmlns:p14="http://schemas.microsoft.com/office/powerpoint/2010/main" val="2213805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Her følger teksten i ekstra «Tildelingsbrev» fra Departementet til Arbeids- og velferdsdirektoratet</a:t>
            </a:r>
            <a:endParaRPr lang="nb-NO" dirty="0"/>
          </a:p>
        </p:txBody>
      </p:sp>
      <p:sp>
        <p:nvSpPr>
          <p:cNvPr id="3" name="Plassholder for tekst 2"/>
          <p:cNvSpPr>
            <a:spLocks noGrp="1"/>
          </p:cNvSpPr>
          <p:nvPr>
            <p:ph type="body" idx="1"/>
          </p:nvPr>
        </p:nvSpPr>
        <p:spPr/>
        <p:txBody>
          <a:bodyPr/>
          <a:lstStyle/>
          <a:p>
            <a:r>
              <a:rPr lang="nb-NO" dirty="0" smtClean="0"/>
              <a:t>Direktoratet pålegges oppfølging av tiltakene som er foreslått i delrapporten.</a:t>
            </a:r>
            <a:endParaRPr lang="nb-NO" dirty="0"/>
          </a:p>
        </p:txBody>
      </p:sp>
    </p:spTree>
    <p:extLst>
      <p:ext uri="{BB962C8B-B14F-4D97-AF65-F5344CB8AC3E}">
        <p14:creationId xmlns:p14="http://schemas.microsoft.com/office/powerpoint/2010/main" val="14218456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057525" y="246519"/>
            <a:ext cx="6096000" cy="5355312"/>
          </a:xfrm>
          <a:prstGeom prst="rect">
            <a:avLst/>
          </a:prstGeom>
        </p:spPr>
        <p:txBody>
          <a:bodyPr>
            <a:spAutoFit/>
          </a:bodyPr>
          <a:lstStyle/>
          <a:p>
            <a:r>
              <a:rPr lang="nb-NO" dirty="0"/>
              <a:t>Arbeids- og velferdsdirektoratet Postboks 5 St. Olavs plass 0130 OSLO    </a:t>
            </a:r>
          </a:p>
          <a:p>
            <a:r>
              <a:rPr lang="nb-NO" dirty="0"/>
              <a:t>      </a:t>
            </a:r>
          </a:p>
          <a:p>
            <a:r>
              <a:rPr lang="nb-NO" dirty="0"/>
              <a:t>Deres </a:t>
            </a:r>
            <a:r>
              <a:rPr lang="nb-NO" dirty="0" err="1"/>
              <a:t>ref</a:t>
            </a:r>
            <a:r>
              <a:rPr lang="nb-NO" dirty="0"/>
              <a:t> Vår </a:t>
            </a:r>
            <a:r>
              <a:rPr lang="nb-NO" dirty="0" err="1"/>
              <a:t>ref</a:t>
            </a:r>
            <a:r>
              <a:rPr lang="nb-NO" dirty="0"/>
              <a:t> Dato  13/3142-     20.10.2014  </a:t>
            </a:r>
          </a:p>
          <a:p>
            <a:r>
              <a:rPr lang="nb-NO" dirty="0"/>
              <a:t>Supplerende tildelingsbrev til Arbeids- og velferdsdirektoratet – Oppfølging av delrapport fra ekspertgruppen som gjennomgår arbeids- og velferdsforvaltningen (7. supplering) Arbeids- og sosialdepartementet viser til delrapporten av 15. september 2014 fra ekspertgruppen som gjennomgår arbeids- og velferdsforvaltningen. Rapporten anbefaler en rekke tiltak som vil kunne bedre brukernes møte med arbeids- og velferdsforvaltningen. I tillegg til disse har direktoratet på eget initiativ hatt en gjennomgang med sikte på å identifisere forbedringstiltak som kan iverksettes forholdsvis raskt, jf. brev av 26. september 2014.   </a:t>
            </a:r>
          </a:p>
          <a:p>
            <a:r>
              <a:rPr lang="nb-NO" dirty="0"/>
              <a:t>Vi viser til dialogen mellom Arbeids- og sosialdepartementet og Arbeids- og velferdsdirektoratet om oppfølgingen av delrapporten, herunder igangsetting av tiltak. I dette brevet gir vi følgende oppdrag til Arbeids- og velferdsdirektoratet:  </a:t>
            </a:r>
          </a:p>
        </p:txBody>
      </p:sp>
    </p:spTree>
    <p:extLst>
      <p:ext uri="{BB962C8B-B14F-4D97-AF65-F5344CB8AC3E}">
        <p14:creationId xmlns:p14="http://schemas.microsoft.com/office/powerpoint/2010/main" val="82387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048000" y="1166843"/>
            <a:ext cx="6096000" cy="4524315"/>
          </a:xfrm>
          <a:prstGeom prst="rect">
            <a:avLst/>
          </a:prstGeom>
        </p:spPr>
        <p:txBody>
          <a:bodyPr>
            <a:spAutoFit/>
          </a:bodyPr>
          <a:lstStyle/>
          <a:p>
            <a:r>
              <a:rPr lang="nb-NO" dirty="0"/>
              <a:t>1)Tiltak som skal igangsettes umiddelbart:  Brukere med mange utfordringer, for eksempel familier med alvorlig syke barn, bør ha en fast kontaktperson i Arbeids- og velferdsetaten og etaten må sikre koordinerte tjenester og behandling av disse brukernes saker. I første omgang etableres det en pilot der foreldre med alvorlig syke barn skal få en fast kontaktperson, samt at Arbeids- og velferdsetaten må sikre koordinerte tjenester og behandling av disse brukernes saker. Piloten skal være etablert senest i mars 2015.  </a:t>
            </a:r>
          </a:p>
          <a:p>
            <a:r>
              <a:rPr lang="nb-NO" dirty="0"/>
              <a:t> Det skal innføres en årlig brukermelding. Den skal vise hva Arbeids- og velferdsetaten har lært av brukerundersøkelser, klager mv. og hvilke tiltak som er gjennomført det siste året for å bedre brukeropplevelsene. Brukermeldingen skal videre trekke opp etatens prioritering av forbedrings- og utviklingstiltak. Brukermeldingen skal leveres sammen med årsrapporten, fra og med årsrapport for 2014.   </a:t>
            </a:r>
          </a:p>
        </p:txBody>
      </p:sp>
    </p:spTree>
    <p:extLst>
      <p:ext uri="{BB962C8B-B14F-4D97-AF65-F5344CB8AC3E}">
        <p14:creationId xmlns:p14="http://schemas.microsoft.com/office/powerpoint/2010/main" val="10972813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86075" y="464046"/>
            <a:ext cx="6096000" cy="5755422"/>
          </a:xfrm>
          <a:prstGeom prst="rect">
            <a:avLst/>
          </a:prstGeom>
        </p:spPr>
        <p:txBody>
          <a:bodyPr>
            <a:spAutoFit/>
          </a:bodyPr>
          <a:lstStyle/>
          <a:p>
            <a:r>
              <a:rPr lang="nb-NO" sz="1600" dirty="0"/>
              <a:t>Side 2  </a:t>
            </a:r>
          </a:p>
          <a:p>
            <a:r>
              <a:rPr lang="nb-NO" sz="1600" dirty="0"/>
              <a:t> Det sentrale brukerutvalget skal i samråd med brukerorganisasjonene vurderes omorganisert med endring av ledelse, og skal vurderes ledet av en brukerrepresentant for å styrke brukermedvirkningen. Endringen skal vurderes etablert innen utgangen av 2014.   </a:t>
            </a:r>
          </a:p>
          <a:p>
            <a:r>
              <a:rPr lang="nb-NO" sz="1600" dirty="0"/>
              <a:t>2)Tiltak som skal utredes innen tidsfrister skissert under:   </a:t>
            </a:r>
          </a:p>
          <a:p>
            <a:r>
              <a:rPr lang="nb-NO" sz="1600" dirty="0"/>
              <a:t> Det skal utarbeides en løsning slik at bruker kan informeres om reell saksbehandlingstid for de forskjellige ytelser via nav.no. Søkeren kan da få vite når søknaden blir ferdig behandlet. Departementet ber om en tidsplan for arbeidet (igangsetting og antatt ferdigstillelse) innen 24. oktober.   </a:t>
            </a:r>
          </a:p>
          <a:p>
            <a:r>
              <a:rPr lang="nb-NO" sz="1600" dirty="0"/>
              <a:t> Direktoratet skal foreta raskere skanning av sykemeldingsblankettens del d, for å sikre oppdaterte opplysninger når bruker henvender seg til NAV. Departementet ber om en tidsplan for arbeidet (igangsetting og antatt ferdigstillelse) innen 24. oktober.  </a:t>
            </a:r>
          </a:p>
          <a:p>
            <a:r>
              <a:rPr lang="nb-NO" sz="1600" dirty="0"/>
              <a:t> Direktoratet skal starte et arbeid med å forbedre informasjonen på nav.no om de ulike ytelsene. Informasjon og veiledning på blant annet pensjon- og familieytelser skal primært gis gjennom telefon og på nett. Departementet ber om en tidsplan for arbeidet (igangsetting og antatt ferdigstillelse) innen 14. november.  </a:t>
            </a:r>
          </a:p>
        </p:txBody>
      </p:sp>
    </p:spTree>
    <p:extLst>
      <p:ext uri="{BB962C8B-B14F-4D97-AF65-F5344CB8AC3E}">
        <p14:creationId xmlns:p14="http://schemas.microsoft.com/office/powerpoint/2010/main" val="2779128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048000" y="612845"/>
            <a:ext cx="6096000" cy="5632311"/>
          </a:xfrm>
          <a:prstGeom prst="rect">
            <a:avLst/>
          </a:prstGeom>
        </p:spPr>
        <p:txBody>
          <a:bodyPr>
            <a:spAutoFit/>
          </a:bodyPr>
          <a:lstStyle/>
          <a:p>
            <a:r>
              <a:rPr lang="nb-NO" dirty="0"/>
              <a:t> Direktoratet skal starte et arbeid med å få på plass tekniske løsninger for brevproduksjon som gjør det mulig med rask forbedring av tekst. Vedtaksbrevene må bli enklere å forstå for mottakerne. Direktoratet skal herunder i samarbeid med departementet finne løsninger for å redusere antall brev og antall vedtak med tilhørende brev knyttet til arbeidsevnevurdering og innvilgelse av AAP. I dag er innhold og forhold mellom brevene ofte uklare for brukerne. Informasjon må i størst mulig grad gis samlet. Departementet ber om en tidsplan for arbeidet (igangsetting og antatt ferdigstillelse) innen 14. november.    </a:t>
            </a:r>
          </a:p>
          <a:p>
            <a:r>
              <a:rPr lang="nb-NO" dirty="0"/>
              <a:t>3) Øvrige tiltak Direktoratet skal komme med en samlet vurdering av ekspertgruppens øvrige forslag og av direktoratets egne identifiserte forbedringstiltak innen 14. november. Dette vil være et grunnlag for å vurdere videre oppfølging av tiltakene inn mot tildelingsbrevet for 2015.    </a:t>
            </a:r>
          </a:p>
          <a:p>
            <a:r>
              <a:rPr lang="nb-NO" dirty="0"/>
              <a:t>Med hilsen   </a:t>
            </a:r>
          </a:p>
          <a:p>
            <a:r>
              <a:rPr lang="nb-NO" dirty="0"/>
              <a:t>Ulf Pedersen (</a:t>
            </a:r>
            <a:r>
              <a:rPr lang="nb-NO" dirty="0" err="1"/>
              <a:t>e.f.</a:t>
            </a:r>
            <a:r>
              <a:rPr lang="nb-NO" dirty="0"/>
              <a:t>) ekspedisjonssjef  </a:t>
            </a:r>
          </a:p>
          <a:p>
            <a:r>
              <a:rPr lang="nb-NO" dirty="0"/>
              <a:t>          Dagfinn J. Hansen            avdelingsdirektør   </a:t>
            </a:r>
          </a:p>
          <a:p>
            <a:r>
              <a:rPr lang="nb-NO" dirty="0"/>
              <a:t>Kopi: Barne-, likestillings- og </a:t>
            </a:r>
            <a:r>
              <a:rPr lang="nb-NO" dirty="0" err="1"/>
              <a:t>inkluderingsdeparteme</a:t>
            </a:r>
            <a:r>
              <a:rPr lang="nb-NO" sz="1600" dirty="0" err="1"/>
              <a:t>n</a:t>
            </a:r>
            <a:endParaRPr lang="nb-NO" sz="1600" dirty="0"/>
          </a:p>
        </p:txBody>
      </p:sp>
    </p:spTree>
    <p:extLst>
      <p:ext uri="{BB962C8B-B14F-4D97-AF65-F5344CB8AC3E}">
        <p14:creationId xmlns:p14="http://schemas.microsoft.com/office/powerpoint/2010/main" val="2194996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Mandatet</a:t>
            </a:r>
            <a:endParaRPr lang="nb-NO" dirty="0"/>
          </a:p>
        </p:txBody>
      </p:sp>
      <p:sp>
        <p:nvSpPr>
          <p:cNvPr id="3" name="Plassholder for innhold 2"/>
          <p:cNvSpPr>
            <a:spLocks noGrp="1"/>
          </p:cNvSpPr>
          <p:nvPr>
            <p:ph idx="1"/>
          </p:nvPr>
        </p:nvSpPr>
        <p:spPr/>
        <p:txBody>
          <a:bodyPr/>
          <a:lstStyle/>
          <a:p>
            <a:r>
              <a:rPr lang="nb-NO" dirty="0" smtClean="0"/>
              <a:t>Omfattende, få avgrensninger – og klare føringer.</a:t>
            </a:r>
          </a:p>
          <a:p>
            <a:r>
              <a:rPr lang="nb-NO" dirty="0" smtClean="0"/>
              <a:t>Ingen ny NAV reform, kjernemandatet ligger fast.</a:t>
            </a:r>
          </a:p>
          <a:p>
            <a:r>
              <a:rPr lang="nb-NO" dirty="0" smtClean="0"/>
              <a:t>Forslag/tiltak skal gjøres innenfor de økonomiske rammer NAV er gitt.</a:t>
            </a:r>
          </a:p>
          <a:p>
            <a:r>
              <a:rPr lang="nb-NO" dirty="0" smtClean="0"/>
              <a:t>Delrapporten: «En beskrivelse og analyse av nåsituasjonen (styrker, svakheter, muligheter, trusler) inklusive mulige «</a:t>
            </a:r>
            <a:r>
              <a:rPr lang="nb-NO" dirty="0" err="1" smtClean="0"/>
              <a:t>quick</a:t>
            </a:r>
            <a:r>
              <a:rPr lang="nb-NO" dirty="0" smtClean="0"/>
              <a:t> </a:t>
            </a:r>
            <a:r>
              <a:rPr lang="nb-NO" dirty="0" err="1"/>
              <a:t>w</a:t>
            </a:r>
            <a:r>
              <a:rPr lang="nb-NO" dirty="0" err="1" smtClean="0"/>
              <a:t>ins</a:t>
            </a:r>
            <a:r>
              <a:rPr lang="nb-NO" dirty="0" smtClean="0"/>
              <a:t>», med særlig vekt på forenklinger -----.»</a:t>
            </a:r>
          </a:p>
          <a:p>
            <a:r>
              <a:rPr lang="nb-NO" dirty="0" smtClean="0"/>
              <a:t>NAV skal gjøres bedre i stand til:</a:t>
            </a:r>
            <a:br>
              <a:rPr lang="nb-NO" dirty="0" smtClean="0"/>
            </a:br>
            <a:r>
              <a:rPr lang="nb-NO" dirty="0" smtClean="0"/>
              <a:t>Flere i arbeid og aktivitet –færre på stønad</a:t>
            </a:r>
            <a:br>
              <a:rPr lang="nb-NO" dirty="0" smtClean="0"/>
            </a:br>
            <a:r>
              <a:rPr lang="nb-NO" b="1" u="sng" dirty="0" smtClean="0"/>
              <a:t>Enklere for brukerne og tilpasset brukernes behov</a:t>
            </a:r>
            <a:r>
              <a:rPr lang="nb-NO" dirty="0" smtClean="0"/>
              <a:t/>
            </a:r>
            <a:br>
              <a:rPr lang="nb-NO" dirty="0" smtClean="0"/>
            </a:br>
            <a:r>
              <a:rPr lang="nb-NO" dirty="0" smtClean="0"/>
              <a:t>En helhetlig og mer effektiv arbeids- og velferdsforvaltning.</a:t>
            </a:r>
            <a:endParaRPr lang="nb-NO" dirty="0"/>
          </a:p>
        </p:txBody>
      </p:sp>
    </p:spTree>
    <p:extLst>
      <p:ext uri="{BB962C8B-B14F-4D97-AF65-F5344CB8AC3E}">
        <p14:creationId xmlns:p14="http://schemas.microsoft.com/office/powerpoint/2010/main" val="720145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Mandatet, forts</a:t>
            </a:r>
            <a:endParaRPr lang="nb-NO" dirty="0"/>
          </a:p>
        </p:txBody>
      </p:sp>
      <p:sp>
        <p:nvSpPr>
          <p:cNvPr id="3" name="Plassholder for innhold 2"/>
          <p:cNvSpPr>
            <a:spLocks noGrp="1"/>
          </p:cNvSpPr>
          <p:nvPr>
            <p:ph idx="1"/>
          </p:nvPr>
        </p:nvSpPr>
        <p:spPr/>
        <p:txBody>
          <a:bodyPr/>
          <a:lstStyle/>
          <a:p>
            <a:r>
              <a:rPr lang="nb-NO" dirty="0" smtClean="0"/>
              <a:t>NAV kontorene en spesiell plass i mandatet: «</a:t>
            </a:r>
            <a:r>
              <a:rPr lang="nb-NO" b="1" u="sng" dirty="0" smtClean="0"/>
              <a:t>--sentral rolle i arbeidet med å bistå personer</a:t>
            </a:r>
            <a:r>
              <a:rPr lang="nb-NO" dirty="0" smtClean="0"/>
              <a:t>— som har betydning for NAV kontorets virksomhet, oppgaveløsning og </a:t>
            </a:r>
            <a:r>
              <a:rPr lang="nb-NO" b="1" u="sng" dirty="0" smtClean="0"/>
              <a:t>dermed for brukernes møte med kontoret—»</a:t>
            </a:r>
          </a:p>
          <a:p>
            <a:r>
              <a:rPr lang="nb-NO" b="1" u="sng" dirty="0" smtClean="0"/>
              <a:t>« mest mulig av ressursene går til brukeroppfølging—»</a:t>
            </a:r>
          </a:p>
          <a:p>
            <a:r>
              <a:rPr lang="nb-NO" b="1" u="sng" dirty="0" smtClean="0"/>
              <a:t>«kan sikre at brukerne får rett bistand på riktig tidspunkt—»</a:t>
            </a:r>
          </a:p>
          <a:p>
            <a:r>
              <a:rPr lang="nb-NO" b="1" u="sng" dirty="0" smtClean="0"/>
              <a:t>«—nødvendig kompetanse til å møte brukernes behov—»</a:t>
            </a:r>
          </a:p>
          <a:p>
            <a:r>
              <a:rPr lang="nb-NO" dirty="0" smtClean="0"/>
              <a:t>Kortversjonen av mandatet: NAV skal ved forenkling, avbyråkratisering, effektivisering og rett kompetanse:</a:t>
            </a:r>
            <a:br>
              <a:rPr lang="nb-NO" dirty="0" smtClean="0"/>
            </a:br>
            <a:r>
              <a:rPr lang="nb-NO" dirty="0" smtClean="0"/>
              <a:t>Bedre brukeropplevelsene – heve omdømmet</a:t>
            </a:r>
            <a:br>
              <a:rPr lang="nb-NO" dirty="0" smtClean="0"/>
            </a:br>
            <a:r>
              <a:rPr lang="nb-NO" dirty="0" smtClean="0"/>
              <a:t>Få flere i arbeid</a:t>
            </a:r>
            <a:br>
              <a:rPr lang="nb-NO" dirty="0" smtClean="0"/>
            </a:br>
            <a:r>
              <a:rPr lang="nb-NO" dirty="0" smtClean="0"/>
              <a:t>Ha/få myndige NAV kontor</a:t>
            </a:r>
          </a:p>
          <a:p>
            <a:endParaRPr lang="nb-NO" dirty="0"/>
          </a:p>
        </p:txBody>
      </p:sp>
    </p:spTree>
    <p:extLst>
      <p:ext uri="{BB962C8B-B14F-4D97-AF65-F5344CB8AC3E}">
        <p14:creationId xmlns:p14="http://schemas.microsoft.com/office/powerpoint/2010/main" val="900813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Enda litt om mandatet</a:t>
            </a:r>
            <a:endParaRPr lang="nb-NO" dirty="0"/>
          </a:p>
        </p:txBody>
      </p:sp>
      <p:sp>
        <p:nvSpPr>
          <p:cNvPr id="3" name="Plassholder for innhold 2"/>
          <p:cNvSpPr>
            <a:spLocks noGrp="1"/>
          </p:cNvSpPr>
          <p:nvPr>
            <p:ph idx="1"/>
          </p:nvPr>
        </p:nvSpPr>
        <p:spPr/>
        <p:txBody>
          <a:bodyPr/>
          <a:lstStyle/>
          <a:p>
            <a:r>
              <a:rPr lang="nb-NO" dirty="0" smtClean="0"/>
              <a:t>Tema: </a:t>
            </a:r>
            <a:r>
              <a:rPr lang="nb-NO" b="1" u="sng" dirty="0" smtClean="0"/>
              <a:t>Sikre bedre brukermedvirkning. Redusere dårlige brukeropplevelser. Ivareta brukernes rettssikkerhet. Forenkling for brukerne.  </a:t>
            </a:r>
          </a:p>
          <a:p>
            <a:r>
              <a:rPr lang="nb-NO" dirty="0" smtClean="0"/>
              <a:t>Noen temaer med mer indirekte virkning for brukerne: Forenkling av rutiner, prosessuelle regler og arbeidsformer. Frigjøring av ressurser i og til NAV kontorene. Organisering, to styringslinjer, kontorstruktur. Identifisere «tidstyver». Samhandling innad i NAV og eksternt.</a:t>
            </a:r>
          </a:p>
          <a:p>
            <a:endParaRPr lang="nb-NO" dirty="0"/>
          </a:p>
          <a:p>
            <a:r>
              <a:rPr lang="nb-NO" dirty="0" smtClean="0"/>
              <a:t>Delrapport levert september 2014.</a:t>
            </a:r>
          </a:p>
          <a:p>
            <a:r>
              <a:rPr lang="nb-NO" dirty="0" smtClean="0"/>
              <a:t>Sluttrapport skal leveres mars 2015.</a:t>
            </a:r>
          </a:p>
          <a:p>
            <a:endParaRPr lang="nb-NO" dirty="0" smtClean="0"/>
          </a:p>
          <a:p>
            <a:endParaRPr lang="nb-NO" dirty="0"/>
          </a:p>
        </p:txBody>
      </p:sp>
    </p:spTree>
    <p:extLst>
      <p:ext uri="{BB962C8B-B14F-4D97-AF65-F5344CB8AC3E}">
        <p14:creationId xmlns:p14="http://schemas.microsoft.com/office/powerpoint/2010/main" val="1912619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Delrapporten, analyseramme</a:t>
            </a:r>
            <a:endParaRPr lang="nb-NO" dirty="0"/>
          </a:p>
        </p:txBody>
      </p:sp>
      <p:sp>
        <p:nvSpPr>
          <p:cNvPr id="3" name="Plassholder for innhold 2"/>
          <p:cNvSpPr>
            <a:spLocks noGrp="1"/>
          </p:cNvSpPr>
          <p:nvPr>
            <p:ph idx="1"/>
          </p:nvPr>
        </p:nvSpPr>
        <p:spPr/>
        <p:txBody>
          <a:bodyPr/>
          <a:lstStyle/>
          <a:p>
            <a:r>
              <a:rPr lang="nb-NO" dirty="0" smtClean="0"/>
              <a:t>Tiltak skal vurderes ut fra målene med NAV reformen</a:t>
            </a:r>
          </a:p>
          <a:p>
            <a:r>
              <a:rPr lang="nb-NO" dirty="0" smtClean="0"/>
              <a:t>Gruppa har valgt å vurdere NAV ut fra brukeropplevelser</a:t>
            </a:r>
          </a:p>
          <a:p>
            <a:r>
              <a:rPr lang="nb-NO" dirty="0" smtClean="0"/>
              <a:t>Gruppa legger til grunn at brukerne må oppleve tjenester som tilgjengelige, , av god kvalitet og tilpasset brukeren som betingelser for </a:t>
            </a:r>
            <a:r>
              <a:rPr lang="nb-NO" dirty="0" err="1" smtClean="0"/>
              <a:t>poitive</a:t>
            </a:r>
            <a:r>
              <a:rPr lang="nb-NO" dirty="0" smtClean="0"/>
              <a:t> brukeropplevelser</a:t>
            </a:r>
          </a:p>
          <a:p>
            <a:r>
              <a:rPr lang="nb-NO" b="1" u="sng" dirty="0" smtClean="0"/>
              <a:t>Det er medarbeidernes kompetanse, arbeidsprosessene, tilgjengelig informasjon, IKT-systemene, ledelse og styring – og organisering som avgjør hvordan NAV leverer tjenestene og de brukeropplevelser som dermed skapes.  </a:t>
            </a:r>
            <a:endParaRPr lang="nb-NO" b="1" u="sng" dirty="0"/>
          </a:p>
        </p:txBody>
      </p:sp>
    </p:spTree>
    <p:extLst>
      <p:ext uri="{BB962C8B-B14F-4D97-AF65-F5344CB8AC3E}">
        <p14:creationId xmlns:p14="http://schemas.microsoft.com/office/powerpoint/2010/main" val="4225003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Delrapporten. Gruppas hovedfokus:</a:t>
            </a:r>
            <a:br>
              <a:rPr lang="nb-NO" dirty="0" smtClean="0"/>
            </a:br>
            <a:endParaRPr lang="nb-NO" dirty="0"/>
          </a:p>
        </p:txBody>
      </p:sp>
      <p:sp>
        <p:nvSpPr>
          <p:cNvPr id="3" name="Plassholder for innhold 2"/>
          <p:cNvSpPr>
            <a:spLocks noGrp="1"/>
          </p:cNvSpPr>
          <p:nvPr>
            <p:ph idx="1"/>
          </p:nvPr>
        </p:nvSpPr>
        <p:spPr>
          <a:xfrm>
            <a:off x="2589212" y="2009775"/>
            <a:ext cx="8915400" cy="3777622"/>
          </a:xfrm>
        </p:spPr>
        <p:txBody>
          <a:bodyPr/>
          <a:lstStyle/>
          <a:p>
            <a:r>
              <a:rPr lang="nb-NO" dirty="0" smtClean="0"/>
              <a:t>Gjenspeiles i forslagene til tiltak:</a:t>
            </a:r>
            <a:br>
              <a:rPr lang="nb-NO" dirty="0" smtClean="0"/>
            </a:br>
            <a:r>
              <a:rPr lang="nb-NO" dirty="0" smtClean="0"/>
              <a:t>Bedre brukeropplevelsene (ytelsesforvaltningen)</a:t>
            </a:r>
            <a:br>
              <a:rPr lang="nb-NO" dirty="0" smtClean="0"/>
            </a:br>
            <a:r>
              <a:rPr lang="nb-NO" dirty="0" smtClean="0"/>
              <a:t>Frigjøre ressurser</a:t>
            </a:r>
            <a:br>
              <a:rPr lang="nb-NO" dirty="0" smtClean="0"/>
            </a:br>
            <a:r>
              <a:rPr lang="nb-NO" dirty="0" smtClean="0"/>
              <a:t>Styrke brukermedvirkningen.</a:t>
            </a:r>
          </a:p>
          <a:p>
            <a:r>
              <a:rPr lang="nb-NO" b="1" u="sng" dirty="0" err="1" smtClean="0"/>
              <a:t>Ekspertgruppan</a:t>
            </a:r>
            <a:r>
              <a:rPr lang="nb-NO" b="1" u="sng" dirty="0" smtClean="0"/>
              <a:t> mener at de mange negative brukeropplevelser med NAV er en vesentlig grunn til at den ble nedsatt.</a:t>
            </a:r>
          </a:p>
          <a:p>
            <a:endParaRPr lang="nb-NO" dirty="0"/>
          </a:p>
          <a:p>
            <a:r>
              <a:rPr lang="nb-NO" dirty="0" smtClean="0"/>
              <a:t>Dokumentasjon gruppa har lagt til grunn:</a:t>
            </a:r>
            <a:br>
              <a:rPr lang="nb-NO" dirty="0" smtClean="0"/>
            </a:br>
            <a:r>
              <a:rPr lang="nb-NO" dirty="0" smtClean="0"/>
              <a:t>Hvem bruker NAV og hvilke tjenester får de.</a:t>
            </a:r>
            <a:br>
              <a:rPr lang="nb-NO" dirty="0" smtClean="0"/>
            </a:br>
            <a:r>
              <a:rPr lang="nb-NO" dirty="0" smtClean="0"/>
              <a:t>Brukernes erfaringer med NAV</a:t>
            </a:r>
            <a:r>
              <a:rPr lang="nb-NO" dirty="0"/>
              <a:t/>
            </a:r>
            <a:br>
              <a:rPr lang="nb-NO" dirty="0"/>
            </a:br>
            <a:r>
              <a:rPr lang="nb-NO" dirty="0" smtClean="0"/>
              <a:t>Møte mellom brukerne og NAV</a:t>
            </a:r>
            <a:br>
              <a:rPr lang="nb-NO" dirty="0" smtClean="0"/>
            </a:br>
            <a:r>
              <a:rPr lang="nb-NO" dirty="0" err="1" smtClean="0"/>
              <a:t>NAVs</a:t>
            </a:r>
            <a:r>
              <a:rPr lang="nb-NO" dirty="0" smtClean="0"/>
              <a:t> resultater.</a:t>
            </a:r>
          </a:p>
        </p:txBody>
      </p:sp>
    </p:spTree>
    <p:extLst>
      <p:ext uri="{BB962C8B-B14F-4D97-AF65-F5344CB8AC3E}">
        <p14:creationId xmlns:p14="http://schemas.microsoft.com/office/powerpoint/2010/main" val="1875932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Kortversjon «funn» utfra dokumentasjonen:</a:t>
            </a:r>
            <a:endParaRPr lang="nb-NO" dirty="0"/>
          </a:p>
        </p:txBody>
      </p:sp>
      <p:sp>
        <p:nvSpPr>
          <p:cNvPr id="3" name="Plassholder for innhold 2"/>
          <p:cNvSpPr>
            <a:spLocks noGrp="1"/>
          </p:cNvSpPr>
          <p:nvPr>
            <p:ph idx="1"/>
          </p:nvPr>
        </p:nvSpPr>
        <p:spPr/>
        <p:txBody>
          <a:bodyPr>
            <a:normAutofit lnSpcReduction="10000"/>
          </a:bodyPr>
          <a:lstStyle/>
          <a:p>
            <a:r>
              <a:rPr lang="nb-NO" dirty="0" smtClean="0"/>
              <a:t>Personbrukere:</a:t>
            </a:r>
            <a:br>
              <a:rPr lang="nb-NO" dirty="0" smtClean="0"/>
            </a:br>
            <a:r>
              <a:rPr lang="nb-NO" dirty="0" smtClean="0"/>
              <a:t>De fleste «enkle behov» og ønsker minst mulig kontakt med NAV.</a:t>
            </a:r>
            <a:br>
              <a:rPr lang="nb-NO" dirty="0" smtClean="0"/>
            </a:br>
            <a:r>
              <a:rPr lang="nb-NO" dirty="0" smtClean="0"/>
              <a:t>Noen brukere er i svært krevende situasjoner med behov for omfattende og koordinert veiledning.</a:t>
            </a:r>
            <a:br>
              <a:rPr lang="nb-NO" dirty="0" smtClean="0"/>
            </a:br>
            <a:r>
              <a:rPr lang="nb-NO" dirty="0" smtClean="0"/>
              <a:t>De fleste møter NAV gjennom mange kanaler.</a:t>
            </a:r>
          </a:p>
          <a:p>
            <a:r>
              <a:rPr lang="nb-NO" dirty="0" smtClean="0"/>
              <a:t>Brukertilfredshet, for mange opplever møtet med NAV negativt:</a:t>
            </a:r>
            <a:br>
              <a:rPr lang="nb-NO" dirty="0" smtClean="0"/>
            </a:br>
            <a:r>
              <a:rPr lang="nb-NO" dirty="0" smtClean="0"/>
              <a:t>Individbrukere likevel svak bedring de siste årene.</a:t>
            </a:r>
            <a:br>
              <a:rPr lang="nb-NO" dirty="0" smtClean="0"/>
            </a:br>
            <a:r>
              <a:rPr lang="nb-NO" dirty="0" smtClean="0"/>
              <a:t>Arbeidsgivere misfornøyd med tilgjengelighet.</a:t>
            </a:r>
            <a:br>
              <a:rPr lang="nb-NO" dirty="0" smtClean="0"/>
            </a:br>
            <a:r>
              <a:rPr lang="nb-NO" dirty="0" smtClean="0"/>
              <a:t>Innbyggertilfredshet off.tj, NAV nest nederst.</a:t>
            </a:r>
          </a:p>
          <a:p>
            <a:r>
              <a:rPr lang="nb-NO" dirty="0" smtClean="0"/>
              <a:t>Resultater:</a:t>
            </a:r>
            <a:br>
              <a:rPr lang="nb-NO" dirty="0" smtClean="0"/>
            </a:br>
            <a:r>
              <a:rPr lang="nb-NO" dirty="0" smtClean="0"/>
              <a:t>For tidlig å si noe om målet flere i arbeid og færre på stønad.</a:t>
            </a:r>
            <a:br>
              <a:rPr lang="nb-NO" dirty="0" smtClean="0"/>
            </a:br>
            <a:r>
              <a:rPr lang="nb-NO" dirty="0" smtClean="0"/>
              <a:t>NAV er omtrent like produktiv som før reformen.</a:t>
            </a:r>
            <a:r>
              <a:rPr lang="nb-NO" dirty="0"/>
              <a:t/>
            </a:r>
            <a:br>
              <a:rPr lang="nb-NO" dirty="0"/>
            </a:br>
            <a:r>
              <a:rPr lang="nb-NO" dirty="0" smtClean="0"/>
              <a:t>Varierende kvalitet i vedtak om ytelser.</a:t>
            </a:r>
          </a:p>
        </p:txBody>
      </p:sp>
    </p:spTree>
    <p:extLst>
      <p:ext uri="{BB962C8B-B14F-4D97-AF65-F5344CB8AC3E}">
        <p14:creationId xmlns:p14="http://schemas.microsoft.com/office/powerpoint/2010/main" val="3703093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Mer om «funn»:</a:t>
            </a:r>
            <a:endParaRPr lang="nb-NO" dirty="0"/>
          </a:p>
        </p:txBody>
      </p:sp>
      <p:sp>
        <p:nvSpPr>
          <p:cNvPr id="3" name="Plassholder for innhold 2"/>
          <p:cNvSpPr>
            <a:spLocks noGrp="1"/>
          </p:cNvSpPr>
          <p:nvPr>
            <p:ph idx="1"/>
          </p:nvPr>
        </p:nvSpPr>
        <p:spPr/>
        <p:txBody>
          <a:bodyPr/>
          <a:lstStyle/>
          <a:p>
            <a:r>
              <a:rPr lang="nb-NO" dirty="0" smtClean="0"/>
              <a:t>Standarder, tilgjengelig informasjon, brev, lover/regler </a:t>
            </a:r>
            <a:r>
              <a:rPr lang="nb-NO" dirty="0" err="1" smtClean="0"/>
              <a:t>m.v</a:t>
            </a:r>
            <a:r>
              <a:rPr lang="nb-NO" dirty="0" smtClean="0"/>
              <a:t>. gjør brukere usikre og skaper mer arbeid i NAV:</a:t>
            </a:r>
            <a:br>
              <a:rPr lang="nb-NO" dirty="0" smtClean="0"/>
            </a:br>
            <a:r>
              <a:rPr lang="nb-NO" dirty="0" smtClean="0"/>
              <a:t/>
            </a:r>
            <a:br>
              <a:rPr lang="nb-NO" dirty="0" smtClean="0"/>
            </a:br>
            <a:r>
              <a:rPr lang="nb-NO" dirty="0" smtClean="0"/>
              <a:t>Informasjon, veiledning, søknadsskjemaer og brev fra NAV er vanskelig å forstå for mange brukere.</a:t>
            </a:r>
            <a:br>
              <a:rPr lang="nb-NO" dirty="0" smtClean="0"/>
            </a:br>
            <a:r>
              <a:rPr lang="nb-NO" dirty="0" smtClean="0"/>
              <a:t/>
            </a:r>
            <a:br>
              <a:rPr lang="nb-NO" dirty="0" smtClean="0"/>
            </a:br>
            <a:r>
              <a:rPr lang="nb-NO" dirty="0" smtClean="0"/>
              <a:t>Det skapes usikkerhet for mange brukere og fører til mange henvendelser til NAV kontorene og Kundesentrene som kunne vært unngått.</a:t>
            </a:r>
            <a:br>
              <a:rPr lang="nb-NO" dirty="0" smtClean="0"/>
            </a:br>
            <a:r>
              <a:rPr lang="nb-NO" dirty="0" smtClean="0"/>
              <a:t/>
            </a:r>
            <a:br>
              <a:rPr lang="nb-NO" dirty="0" smtClean="0"/>
            </a:br>
            <a:r>
              <a:rPr lang="nb-NO" dirty="0" smtClean="0"/>
              <a:t>Mange ytelses henvendelser til NAV kontorene tar ressurser og oppmerksomhet fra retting av kompetanse og ressursbruk mot arbeidsrettet bistand.</a:t>
            </a:r>
          </a:p>
        </p:txBody>
      </p:sp>
    </p:spTree>
    <p:extLst>
      <p:ext uri="{BB962C8B-B14F-4D97-AF65-F5344CB8AC3E}">
        <p14:creationId xmlns:p14="http://schemas.microsoft.com/office/powerpoint/2010/main" val="924563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650</TotalTime>
  <Words>2243</Words>
  <Application>Microsoft Office PowerPoint</Application>
  <PresentationFormat>Egendefinert</PresentationFormat>
  <Paragraphs>128</Paragraphs>
  <Slides>29</Slides>
  <Notes>0</Notes>
  <HiddenSlides>0</HiddenSlides>
  <MMClips>0</MMClips>
  <ScaleCrop>false</ScaleCrop>
  <HeadingPairs>
    <vt:vector size="4" baseType="variant">
      <vt:variant>
        <vt:lpstr>Tema</vt:lpstr>
      </vt:variant>
      <vt:variant>
        <vt:i4>1</vt:i4>
      </vt:variant>
      <vt:variant>
        <vt:lpstr>Lysbildetitler</vt:lpstr>
      </vt:variant>
      <vt:variant>
        <vt:i4>29</vt:i4>
      </vt:variant>
    </vt:vector>
  </HeadingPairs>
  <TitlesOfParts>
    <vt:vector size="30" baseType="lpstr">
      <vt:lpstr>Tryllestav</vt:lpstr>
      <vt:lpstr>Ekspertgruppe, gjennomgang av NAV</vt:lpstr>
      <vt:lpstr>«Bestillinga» fra FFO: NAV - veien framover. Fra byråkratireform til brukerreform?</vt:lpstr>
      <vt:lpstr>Mandatet</vt:lpstr>
      <vt:lpstr>Mandatet, forts</vt:lpstr>
      <vt:lpstr>Enda litt om mandatet</vt:lpstr>
      <vt:lpstr>Delrapporten, analyseramme</vt:lpstr>
      <vt:lpstr>Delrapporten. Gruppas hovedfokus: </vt:lpstr>
      <vt:lpstr>Kortversjon «funn» utfra dokumentasjonen:</vt:lpstr>
      <vt:lpstr>Mer om «funn»:</vt:lpstr>
      <vt:lpstr>Ekstrakt tiltak:</vt:lpstr>
      <vt:lpstr>Forts. ekstrakt tiltak:</vt:lpstr>
      <vt:lpstr>Forts. ekstrakt tiltak</vt:lpstr>
      <vt:lpstr>Forts. ekstrakt tiltak</vt:lpstr>
      <vt:lpstr>Forts. ekstrakt tiltak:</vt:lpstr>
      <vt:lpstr>Sluttrapporten: Hva bør fokuseres på?</vt:lpstr>
      <vt:lpstr>Eksempler aktuelle temaer sluttrapporten</vt:lpstr>
      <vt:lpstr>Forts. eksempler ----</vt:lpstr>
      <vt:lpstr>Her følger tiltakene slik de er foreslått i delrapporten</vt:lpstr>
      <vt:lpstr>PowerPoint-presentasjon</vt:lpstr>
      <vt:lpstr>PowerPoint-presentasjon</vt:lpstr>
      <vt:lpstr>PowerPoint-presentasjon</vt:lpstr>
      <vt:lpstr>PowerPoint-presentasjon</vt:lpstr>
      <vt:lpstr>PowerPoint-presentasjon</vt:lpstr>
      <vt:lpstr>PowerPoint-presentasjon</vt:lpstr>
      <vt:lpstr>Her følger teksten i ekstra «Tildelingsbrev» fra Departementet til Arbeids- og velferdsdirektoratet</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Ekspertgruppe, gjennomgang av NAV</dc:title>
  <dc:creator>Ivar Sæther</dc:creator>
  <cp:lastModifiedBy>Fellesbruker1</cp:lastModifiedBy>
  <cp:revision>26</cp:revision>
  <cp:lastPrinted>2014-11-21T09:36:59Z</cp:lastPrinted>
  <dcterms:created xsi:type="dcterms:W3CDTF">2014-11-20T11:23:33Z</dcterms:created>
  <dcterms:modified xsi:type="dcterms:W3CDTF">2014-11-21T18:49:39Z</dcterms:modified>
</cp:coreProperties>
</file>