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60" r:id="rId6"/>
  </p:sldMasterIdLst>
  <p:notesMasterIdLst>
    <p:notesMasterId r:id="rId33"/>
  </p:notesMasterIdLst>
  <p:handoutMasterIdLst>
    <p:handoutMasterId r:id="rId34"/>
  </p:handoutMasterIdLst>
  <p:sldIdLst>
    <p:sldId id="444" r:id="rId7"/>
    <p:sldId id="497" r:id="rId8"/>
    <p:sldId id="499" r:id="rId9"/>
    <p:sldId id="456" r:id="rId10"/>
    <p:sldId id="500" r:id="rId11"/>
    <p:sldId id="506" r:id="rId12"/>
    <p:sldId id="377" r:id="rId13"/>
    <p:sldId id="504" r:id="rId14"/>
    <p:sldId id="393" r:id="rId15"/>
    <p:sldId id="517" r:id="rId16"/>
    <p:sldId id="510" r:id="rId17"/>
    <p:sldId id="502" r:id="rId18"/>
    <p:sldId id="509" r:id="rId19"/>
    <p:sldId id="374" r:id="rId20"/>
    <p:sldId id="503" r:id="rId21"/>
    <p:sldId id="511" r:id="rId22"/>
    <p:sldId id="501" r:id="rId23"/>
    <p:sldId id="512" r:id="rId24"/>
    <p:sldId id="513" r:id="rId25"/>
    <p:sldId id="514" r:id="rId26"/>
    <p:sldId id="516" r:id="rId27"/>
    <p:sldId id="515" r:id="rId28"/>
    <p:sldId id="507" r:id="rId29"/>
    <p:sldId id="508" r:id="rId30"/>
    <p:sldId id="518" r:id="rId31"/>
    <p:sldId id="519" r:id="rId3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E19"/>
    <a:srgbClr val="1D0074"/>
    <a:srgbClr val="FF9933"/>
    <a:srgbClr val="FFFFFF"/>
    <a:srgbClr val="10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F0F51-D19A-4B80-B326-D8E0D7172995}" v="358" dt="2021-01-19T15:17:03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5C17-FDBE-4258-93E1-EA31CD60D56F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95DB-BF6C-4278-BBC4-7D804ADB93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92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B8A8-8DBF-4E98-862C-F5353CD7D1EE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B43A-EC6E-4146-ACF7-FB5C8695A0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5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B43A-EC6E-4146-ACF7-FB5C8695A01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6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2BD31411-A0EA-4785-81C6-6849DF1E1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03CA535C-E4E4-48D5-A7A9-718E5BF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nb-NO" altLang="nb-NO"/>
              <a:t>Forholdes oss til enhver tid sittende regjering</a:t>
            </a:r>
          </a:p>
          <a:p>
            <a:pPr marL="171450" indent="-171450">
              <a:buFontTx/>
              <a:buChar char="-"/>
            </a:pPr>
            <a:r>
              <a:rPr lang="nb-NO" altLang="nb-NO"/>
              <a:t>Forholde oss til store saker som : Kommunereform, gjennomgang av hjelpemiddelpoltikken, ny handlingsplan for universell utforming, mange meldinger og planer på helse, reformer i arbeidspoltikken og levekårpolitikken – f eks ny uføretrygd i 2015</a:t>
            </a:r>
          </a:p>
          <a:p>
            <a:pPr marL="171450" indent="-171450">
              <a:buFontTx/>
              <a:buChar char="-"/>
            </a:pPr>
            <a:r>
              <a:rPr lang="nb-NO" altLang="nb-NO"/>
              <a:t>Mellomvalgsår – stortingsvalg i 2017</a:t>
            </a:r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1ED95721-4F4D-4674-9A58-BACA0712A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7D58B-F935-4B3F-9059-BC987763B58A}" type="slidenum">
              <a:rPr lang="en-GB" altLang="nb-NO"/>
              <a:pPr>
                <a:spcBef>
                  <a:spcPct val="0"/>
                </a:spcBef>
              </a:pPr>
              <a:t>7</a:t>
            </a:fld>
            <a:endParaRPr lang="en-GB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80A05F0E-8DF8-427F-8BA8-2959EA184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21B24C28-126F-4153-930C-BDC08612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E883FE96-399D-4FB2-B945-C735C5AA0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8C1F23-64A0-447C-829A-800577012F5D}" type="slidenum">
              <a:rPr lang="en-GB" altLang="nb-NO"/>
              <a:pPr>
                <a:spcBef>
                  <a:spcPct val="0"/>
                </a:spcBef>
              </a:pPr>
              <a:t>9</a:t>
            </a:fld>
            <a:endParaRPr lang="en-GB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80A05F0E-8DF8-427F-8BA8-2959EA184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21B24C28-126F-4153-930C-BDC08612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E883FE96-399D-4FB2-B945-C735C5AA0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8C1F23-64A0-447C-829A-800577012F5D}" type="slidenum">
              <a:rPr lang="en-GB" altLang="nb-NO"/>
              <a:pPr>
                <a:spcBef>
                  <a:spcPct val="0"/>
                </a:spcBef>
              </a:pPr>
              <a:t>11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41729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>
            <a:extLst>
              <a:ext uri="{FF2B5EF4-FFF2-40B4-BE49-F238E27FC236}">
                <a16:creationId xmlns:a16="http://schemas.microsoft.com/office/drawing/2014/main" id="{5D1D9B8C-A911-47BE-B605-96ABF8AC8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Plassholder for notater 2">
            <a:extLst>
              <a:ext uri="{FF2B5EF4-FFF2-40B4-BE49-F238E27FC236}">
                <a16:creationId xmlns:a16="http://schemas.microsoft.com/office/drawing/2014/main" id="{9CF11FBE-4CC0-4756-ABF7-7AE1CF77D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nb-NO" altLang="nb-NO" dirty="0"/>
              <a:t>FFOs viktigste anliggende – å arbeide interessepolitisk på vegne av organisasjonene</a:t>
            </a:r>
          </a:p>
          <a:p>
            <a:pPr marL="171450" indent="-171450">
              <a:buFontTx/>
              <a:buChar char="-"/>
            </a:pPr>
            <a:r>
              <a:rPr lang="nb-NO" altLang="nb-NO" dirty="0"/>
              <a:t>Interessepolitikk – å jobbe partipolitisk uavhengig på vegne av en organisasjon(er) for å fremme det organisasjonen har definert som viktige saker</a:t>
            </a:r>
          </a:p>
          <a:p>
            <a:pPr marL="171450" indent="-171450">
              <a:buFontTx/>
              <a:buChar char="-"/>
            </a:pPr>
            <a:r>
              <a:rPr lang="nb-NO" altLang="nb-NO" dirty="0"/>
              <a:t>Basisen er programmet som vedtas på Kongressen – overordnet, konkretiseres f eks av politiske notater og krav til statsbudsjettet</a:t>
            </a:r>
          </a:p>
          <a:p>
            <a:pPr marL="171450" indent="-171450">
              <a:buFontTx/>
              <a:buChar char="-"/>
            </a:pPr>
            <a:r>
              <a:rPr lang="nb-NO" altLang="nb-NO" dirty="0"/>
              <a:t>Vi er inne i prosesser på alle tre nivåer av samfunnet</a:t>
            </a:r>
          </a:p>
          <a:p>
            <a:pPr marL="171450" indent="-171450">
              <a:buFontTx/>
              <a:buChar char="-"/>
            </a:pPr>
            <a:r>
              <a:rPr lang="nb-NO" altLang="nb-NO" dirty="0"/>
              <a:t>FFOs sekretariat jobber på nasjonalt nivå, men er en tilrettelegger på de to andre nivåer – f eks ved valg</a:t>
            </a:r>
          </a:p>
        </p:txBody>
      </p:sp>
      <p:sp>
        <p:nvSpPr>
          <p:cNvPr id="11268" name="Plassholder for lysbildenummer 3">
            <a:extLst>
              <a:ext uri="{FF2B5EF4-FFF2-40B4-BE49-F238E27FC236}">
                <a16:creationId xmlns:a16="http://schemas.microsoft.com/office/drawing/2014/main" id="{AAFAE92C-2501-45B6-B040-039A7FBD9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5D443B-5069-4F7E-8879-01FCF7A99D42}" type="slidenum">
              <a:rPr lang="en-GB" altLang="nb-NO"/>
              <a:pPr>
                <a:spcBef>
                  <a:spcPct val="0"/>
                </a:spcBef>
              </a:pPr>
              <a:t>14</a:t>
            </a:fld>
            <a:endParaRPr lang="en-GB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52" y="5849127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10. Oktober 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162-F94B-4ADC-A4D2-DFC87EAB68D0}" type="datetime1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7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7E7F-5512-48F2-8BC6-EA7015338652}" type="datetime1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03D8D-A059-4DF8-8202-0210E2E3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21566A-D69E-4D95-B3AE-FFCD6BD32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0BF69-50D0-48FC-A7B2-FB68E37D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FDC247-95F7-4F80-849C-93A7A6EC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D1A0B3-1120-4C32-A03A-F6AB68DD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0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BD84B-17CF-41AA-8F1F-DD181878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DC2358-EF83-4F86-AB73-E0209690C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0302D8-F0FF-4630-9BC9-3F20ED13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B51FF-1A82-4D83-BCCE-E6EACABF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212172-D0ED-463D-BB0C-E272CFD5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1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C4A2FB-A5B5-4CB7-8462-9A974023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8CBAB5-E006-42DB-81CD-026565D0A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E0FBAD-74B5-49C7-8110-11BBB452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5EC1E-88B8-455F-85A5-E90CECAB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194B7D-7737-43BF-8D47-AC1F31F3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1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3E234-212C-40BA-AA3B-A591DE77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7D882F-2CBB-49E2-8F8A-1F8A3A3F6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96D2872-2945-4DEC-A0C2-BE5482EA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31EEA5-D510-4796-95E0-DC27223F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320419-6DF1-4AA2-AD81-F51BD5B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3E100E-EF9C-4FE4-9E28-A9BF0344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12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B2637-4E4A-442B-B373-69F992DB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8BD78B-8FE4-4397-BED2-ED158C527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7DD960-7EB1-4F43-8A55-CD4487761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475C70-0655-486E-807D-E052D2B5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742735-CC34-48E6-A769-AEA1CDFF9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5076965-B2EB-45A5-96B3-2B1C51F0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DFF2A2-60F5-4424-90B0-5071C4B9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1CDF3DB-6EF4-4121-9FC9-0FB7E949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0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888128-42FF-4882-B23B-80B7EC45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939981-0974-43E3-88AE-F6B3AB1B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62FBD1-F3BF-48E8-8A45-22496B2A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DD884F-7525-4E24-B558-2064813B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43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C17A8E-810D-4AB8-8EE6-E5B30198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9582AB-5E5B-4CA8-8FCA-970EACCD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004A74-E365-4A1D-A560-75B83560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20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01A43-445E-431E-83AD-F44ACE5F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D6036-80C6-4ADD-9B67-DF1E3CA1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29084DE-C799-4445-8989-0C045708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239E7A-4B92-4927-80C8-5CD82FCE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723F64-22E7-4E9B-8280-1A454D9C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96FDB5-FBCA-4A3F-807D-92F528F0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5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52EF-63CC-4A90-B829-68FC4F601B7E}" type="datetime1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428811" y="1522463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500530" y="1588435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95" y="5839821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AEF5C-7BFF-409F-8A3A-B4508BAA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DD5EFB8-D4DE-449F-A632-7367703A7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499A3E-51B0-4968-84A6-9E5A1E5F6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D49869-7AD1-4739-9E02-49BEFDA7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6446069-0CF1-4F47-B030-8962A5C6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0026E0-4FBC-4F0C-A5DE-FF5B7353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95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E1330-6FFB-44DD-ACDA-982207A9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A2343B9-6C7A-4FE3-BD25-579A2784A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AC7822-2009-407E-8001-9023D06D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698B41-49D4-4041-9A65-8BDA18EC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D47673-36AF-4CE4-B47C-F40B5A25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94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5CC6020-13C1-422F-9880-4E5C9A3BD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A7C343-8E32-4601-8EDB-D1A443EA1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671B01-0266-46DB-BED1-32DEF18E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3AD574-4417-4899-B553-E629E77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DE01D8-2AB6-481E-AF2E-CDE29FAD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40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E984B-00C5-4214-B96C-0FEC0033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77423FD-2DC6-4943-AE7A-77CBF2BC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785DD3-5F3B-4E6B-B531-597C5F3C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DBB0FE-7444-4C84-99CC-DD968E81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3E3C51-F55C-4423-B51F-581EE934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81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336F8B-5C64-4CC8-94AF-3B2E6E01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1CA008-0FEC-4551-BF0F-643E463A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ECDDA-DF10-4E88-B582-43ADDACC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D8D451-97DE-40A7-B2A7-B58F5311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9DFA78-17A2-42CF-936A-403C25E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07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9891B-2CD3-4FB1-906F-35AF6E82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877454-07D9-4ED3-8C0B-AD26ECB1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1AB012-65DB-43BC-BB02-9ED92AE9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2D2939-0ACA-4233-8359-E3B9BAE0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89E09A-18B3-4035-9A02-4BEB8E0A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8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87342-793C-4E88-A052-84844E49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5829E4-82EB-45EB-8933-300A932C7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E575CC-9736-4AEC-987F-4F4F82BD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B8D45B-34AC-4200-9514-A27A70C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4F4BF53-935F-4162-AF42-57ECB27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8CB02C-D091-42DC-BC81-C3CF145C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311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E2964-F0F4-494F-8CA6-A4C80CD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7B4199-7255-4B42-A99C-E1D777912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20BA08-D98D-4FE8-8D61-3429718ED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88C5EC-2E58-4B6C-9DB0-A9C95B7AA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5F2DC14-F93E-4510-A390-BF9B56E02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19256F5-D626-4B29-9B22-393692C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22C9FDE-35CB-4FE5-A9A4-696CBA39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908CED0-F506-41C7-9327-5C2A36E5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65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82384-A8A5-4F73-A3F7-22FE42A7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E045A42-7C13-46D5-BB4E-A141AF9A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6A9E76-CB12-4FE4-8F51-3CD05DD0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033DD2-3FFE-4FC2-A1CB-3E7249D7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065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691F5B-CF3E-4A93-A314-6EF9BB83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7D94A9-EE89-47D8-9C78-306799CC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304BAA-4355-4AB8-A1C7-3788C029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90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A301-BF71-4AAB-9041-B2227660221D}" type="datetime1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2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AB55B-ADDB-406B-9D53-68F225C9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18847C-9592-4797-9057-40B92429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ABA802-3CDC-4865-9A7E-84B355A63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58282B-5D18-44CE-8C79-27D96EC4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418D3A4-2EAA-452E-8BA7-EC59195C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55AF73-6C01-425F-A29C-DE05CD2F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260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115B3-4BF0-400C-9A8D-443330B2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FF54EC-38D3-44C1-A76F-9623907D2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49CA5C-FB58-4360-836D-C323D982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FA7BF8-2314-4509-9C67-E3B35816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EB5876-F823-4E1E-864A-DDB3BEFB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19DA5F-C46C-403F-8153-EF3E0A9F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51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0DAA7-F6AE-4F40-BC70-1B8E09FB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476830D-EB28-4790-8F0D-91C67CBF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85E2B5-D319-43EA-8512-0227ADCC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C044AA-2368-46BA-BC55-19E5E805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848DC0-C543-4995-8B4B-73595628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822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6B3A45-052D-484C-A21D-6CDE65144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C086C5-9AA8-44E4-BD07-5D35394C2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70F2AB-DD3B-47A7-9B5A-CBF33253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F04F98-61D9-4AD8-9E51-2C732E6B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9D595C-CAB0-498B-8B64-99996591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39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9B13-592A-4261-8884-5A6029B2CD9F}" type="datetime1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>
            <a:cxnSpLocks/>
          </p:cNvCxnSpPr>
          <p:nvPr userDrawn="1"/>
        </p:nvCxnSpPr>
        <p:spPr>
          <a:xfrm>
            <a:off x="440575" y="1364502"/>
            <a:ext cx="10913225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cxnSpLocks/>
          </p:cNvCxnSpPr>
          <p:nvPr userDrawn="1"/>
        </p:nvCxnSpPr>
        <p:spPr>
          <a:xfrm>
            <a:off x="581891" y="1419643"/>
            <a:ext cx="10575433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054D-9145-4DA9-BBE5-1DCBEA08D12E}" type="datetime1">
              <a:rPr lang="nb-NO" smtClean="0"/>
              <a:t>19.01.2021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1EBA-E15D-4573-8CB7-084446BDF474}" type="datetime1">
              <a:rPr lang="nb-NO" smtClean="0"/>
              <a:t>19.01.2021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6527-85BB-4EED-B105-6B76B65A0644}" type="datetime1">
              <a:rPr lang="nb-NO" smtClean="0"/>
              <a:t>19.01.2021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5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556C-1508-4CE7-A3E3-280C3F954EBC}" type="datetime1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0" y="2027198"/>
            <a:ext cx="4781550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0" y="2082339"/>
            <a:ext cx="4585074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7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DA24-CBA3-4465-83B5-EE70D4DDFF13}" type="datetime1">
              <a:rPr lang="nb-NO" smtClean="0"/>
              <a:t>19.01.2021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5A535CE8-9381-4B80-A10F-9D23C6329647}"/>
              </a:ext>
            </a:extLst>
          </p:cNvPr>
          <p:cNvCxnSpPr/>
          <p:nvPr userDrawn="1"/>
        </p:nvCxnSpPr>
        <p:spPr>
          <a:xfrm>
            <a:off x="442631" y="1289707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9C9F075D-1EA4-45D2-87D7-371D3F9407C8}"/>
              </a:ext>
            </a:extLst>
          </p:cNvPr>
          <p:cNvCxnSpPr/>
          <p:nvPr userDrawn="1"/>
        </p:nvCxnSpPr>
        <p:spPr>
          <a:xfrm>
            <a:off x="514350" y="1355679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06F0-DD0F-4F48-A7F3-F067E7FABDBC}" type="datetime1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err="1"/>
              <a:t>FFOs</a:t>
            </a:r>
            <a:r>
              <a:rPr lang="nb-NO"/>
              <a:t> budsjettkonferanse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933E79-ACDC-4D7E-ACA7-CB8453D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66A859-3BD9-415F-8562-24F670C92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0BFA6D-DDF4-433D-ADA2-8A54B4D1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75AF-F31B-434F-8D4D-6E7129E11410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6855A-36B7-48E9-A802-DA2029E2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294557-C671-4B07-999B-38C5F2E31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9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EB514F-7364-4827-97AA-AE6A79B5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61CA2D-EEA3-40A0-9926-DE121E46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A7B7C5-311B-49C2-9382-5C8675A2E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23C9-D153-448F-8A81-9125FDB73BCC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9B362B-C680-4B33-A4E4-F9D0E54D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DDAE71-7B22-427D-A41E-73DC35201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7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575735"/>
            <a:ext cx="9144000" cy="1253066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rgbClr val="002060"/>
                </a:solidFill>
              </a:rPr>
              <a:t>Interessepolitikk</a:t>
            </a:r>
            <a:endParaRPr lang="nb-NO" sz="5400" dirty="0">
              <a:solidFill>
                <a:srgbClr val="002060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B0BCFC-5CD8-42DB-A71E-7EF5A11CD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88" y="1828801"/>
            <a:ext cx="2549041" cy="3308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A71E46A-596A-4BA8-A922-C4DFC2A7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534" y="2571386"/>
            <a:ext cx="2833355" cy="348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60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CE2FF-9258-46DC-84A7-61277265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Områder/tema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5D922C-4A75-4B5B-B73A-19B70BEB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8559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3600" dirty="0"/>
              <a:t>Psykisk helse (Anette) </a:t>
            </a:r>
          </a:p>
          <a:p>
            <a:pPr marL="0" indent="0">
              <a:buNone/>
              <a:defRPr/>
            </a:pPr>
            <a:r>
              <a:rPr lang="nb-NO" sz="3600" dirty="0"/>
              <a:t>Oppvekst/utdanning (Anette, Live (jus/lovverk))</a:t>
            </a:r>
          </a:p>
          <a:p>
            <a:pPr marL="0" indent="0">
              <a:buNone/>
              <a:defRPr/>
            </a:pPr>
            <a:r>
              <a:rPr lang="nb-NO" sz="3600" dirty="0"/>
              <a:t>Universell utforming og tilgjengelighet, fritid          (idrett, friluftsliv, kultur mv) (Cato) </a:t>
            </a:r>
          </a:p>
          <a:p>
            <a:pPr marL="0" indent="0">
              <a:buNone/>
              <a:defRPr/>
            </a:pPr>
            <a:r>
              <a:rPr lang="nb-NO" sz="3600" dirty="0"/>
              <a:t>Rettigheter (Live, Heidi)</a:t>
            </a:r>
          </a:p>
          <a:p>
            <a:pPr marL="0" indent="0">
              <a:buNone/>
              <a:defRPr/>
            </a:pPr>
            <a:endParaRPr lang="nb-NO" dirty="0"/>
          </a:p>
          <a:p>
            <a:endParaRPr lang="nb-NO" dirty="0"/>
          </a:p>
        </p:txBody>
      </p:sp>
      <p:pic>
        <p:nvPicPr>
          <p:cNvPr id="3074" name="Picture 2" descr="Seniorrådgiver">
            <a:extLst>
              <a:ext uri="{FF2B5EF4-FFF2-40B4-BE49-F238E27FC236}">
                <a16:creationId xmlns:a16="http://schemas.microsoft.com/office/drawing/2014/main" id="{F5D02BA6-DE87-4888-983B-C7EF69A8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26" y="1081050"/>
            <a:ext cx="1729883" cy="17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8C84EF9-CF86-40F0-A222-7E140E73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95" y="37607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1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FDA1D-9ECC-43B3-A4FB-A188CFAE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/>
              <a:t>Områder/tema</a:t>
            </a:r>
            <a:endParaRPr lang="nb-NO" kern="1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44083-1A9C-46A3-9AF2-22E946C7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333"/>
            <a:ext cx="10515600" cy="51223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3600" dirty="0"/>
              <a:t>Bolig (Cato, Grete sosial boligpolitikk) </a:t>
            </a:r>
          </a:p>
          <a:p>
            <a:pPr marL="0" indent="0">
              <a:buNone/>
              <a:defRPr/>
            </a:pPr>
            <a:r>
              <a:rPr lang="nb-NO" sz="3600" dirty="0"/>
              <a:t>Organisasjonenes/tilskuddsordninger/           rammevilkår (Åsta Tale)</a:t>
            </a:r>
          </a:p>
          <a:p>
            <a:pPr marL="0" indent="0">
              <a:buNone/>
              <a:defRPr/>
            </a:pPr>
            <a:r>
              <a:rPr lang="nb-NO" sz="3600" dirty="0"/>
              <a:t>Pårørende (Berit, Live)</a:t>
            </a:r>
          </a:p>
          <a:p>
            <a:pPr marL="0" indent="0">
              <a:buNone/>
              <a:defRPr/>
            </a:pPr>
            <a:r>
              <a:rPr lang="nb-NO" sz="3600" dirty="0"/>
              <a:t>Utviklingshemmede (Berit)</a:t>
            </a:r>
          </a:p>
          <a:p>
            <a:pPr marL="0" indent="0">
              <a:buNone/>
              <a:defRPr/>
            </a:pPr>
            <a:endParaRPr lang="nb-NO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B4AABA-B84C-4A42-80D7-CCCF113C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01" y="27128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7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871D3-F166-4A90-8EB5-D4888EE3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CAC092-872F-4C02-9B24-44C60BFA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98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Påvirke politikere og byråkrater/embetsverk: </a:t>
            </a:r>
          </a:p>
          <a:p>
            <a:pPr lvl="1"/>
            <a:r>
              <a:rPr lang="nb-NO" sz="4000" dirty="0"/>
              <a:t>Krav til statsbudsjettet</a:t>
            </a:r>
          </a:p>
          <a:p>
            <a:pPr lvl="1"/>
            <a:r>
              <a:rPr lang="nb-NO" sz="4000" dirty="0"/>
              <a:t>Svare opp og delta på høringer og </a:t>
            </a:r>
            <a:r>
              <a:rPr lang="nb-NO" sz="4000" dirty="0" err="1"/>
              <a:t>innspillsmøter</a:t>
            </a:r>
            <a:r>
              <a:rPr lang="nb-NO" sz="4000" dirty="0"/>
              <a:t>– storting, departementer, direktorater, etater.</a:t>
            </a:r>
          </a:p>
        </p:txBody>
      </p:sp>
    </p:spTree>
    <p:extLst>
      <p:ext uri="{BB962C8B-B14F-4D97-AF65-F5344CB8AC3E}">
        <p14:creationId xmlns:p14="http://schemas.microsoft.com/office/powerpoint/2010/main" val="315819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42037-C3C7-437E-95D3-423CC7DC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6E4F0-E299-4E28-AF9C-97E9F9D4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33"/>
            <a:ext cx="10515600" cy="4928036"/>
          </a:xfrm>
        </p:spPr>
        <p:txBody>
          <a:bodyPr>
            <a:noAutofit/>
          </a:bodyPr>
          <a:lstStyle/>
          <a:p>
            <a:pPr lvl="1"/>
            <a:r>
              <a:rPr lang="nb-NO" sz="3600" dirty="0"/>
              <a:t>Delta i utforming av politikk – stortingsmeldinger, handlingsplaner, strategier mv</a:t>
            </a:r>
          </a:p>
          <a:p>
            <a:pPr lvl="1"/>
            <a:r>
              <a:rPr lang="nb-NO" sz="3600" dirty="0"/>
              <a:t>Påvirke dagsorden gjennom egen politikk – saker og anbefalinger, møter med partier og politikere, (sosiale) media mv. </a:t>
            </a:r>
          </a:p>
          <a:p>
            <a:r>
              <a:rPr lang="nb-NO" sz="3600" dirty="0"/>
              <a:t>Valg – til storting, fylkesting og kommunestyrer/byråd</a:t>
            </a:r>
          </a:p>
        </p:txBody>
      </p:sp>
    </p:spTree>
    <p:extLst>
      <p:ext uri="{BB962C8B-B14F-4D97-AF65-F5344CB8AC3E}">
        <p14:creationId xmlns:p14="http://schemas.microsoft.com/office/powerpoint/2010/main" val="364970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03FE6F07-BC66-48D1-BC5C-1E28FF06A6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82601"/>
            <a:ext cx="9144000" cy="1655762"/>
          </a:xfrm>
        </p:spPr>
        <p:txBody>
          <a:bodyPr anchor="b">
            <a:normAutofit/>
          </a:bodyPr>
          <a:lstStyle/>
          <a:p>
            <a:r>
              <a:rPr lang="nb-NO" altLang="nb-NO" sz="5100" dirty="0"/>
              <a:t>Interessepolitikk og brukermedvirkning - hånd i hånd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0D2955-CD5F-4015-ACA9-7C499C7E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832" y="5159905"/>
            <a:ext cx="9144000" cy="148642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br>
              <a:rPr lang="nb-NO" dirty="0"/>
            </a:br>
            <a:r>
              <a:rPr lang="nb-NO" sz="4000" b="1" dirty="0"/>
              <a:t>Ingenting om oss uten oss!</a:t>
            </a:r>
          </a:p>
          <a:p>
            <a:pPr marL="0" indent="0">
              <a:buNone/>
              <a:defRPr/>
            </a:pPr>
            <a:endParaRPr lang="nb-NO" i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7AB1A1-10DB-44B6-BD2E-858154F0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24" y="2138363"/>
            <a:ext cx="8261012" cy="34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5DFCB-F3D0-4054-A85A-648B1E8F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er påvirkning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6D4253-6E73-419D-BD88-7F30C2B1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565864"/>
          </a:xfrm>
        </p:spPr>
        <p:txBody>
          <a:bodyPr>
            <a:normAutofit/>
          </a:bodyPr>
          <a:lstStyle/>
          <a:p>
            <a:r>
              <a:rPr lang="nb-NO" dirty="0"/>
              <a:t>Brukermedvirkning er påvirkningsarbeid gjennom representasjon.</a:t>
            </a:r>
          </a:p>
          <a:p>
            <a:r>
              <a:rPr lang="nb-NO" dirty="0"/>
              <a:t>Brukermedvirkning er en generell rettighet i et demokratisk samfunn: Mottakere av tjenester og ytelser har rett til å medvirke og ta beslutninger i forhold som angår dem. Brukermedvirkning skjer når brukeren på individnivå og brukerorganisasjonene på tjeneste- og systemnivå deltar i planlegging, gjennomføring og evaluering av tiltak</a:t>
            </a:r>
          </a:p>
        </p:txBody>
      </p:sp>
    </p:spTree>
    <p:extLst>
      <p:ext uri="{BB962C8B-B14F-4D97-AF65-F5344CB8AC3E}">
        <p14:creationId xmlns:p14="http://schemas.microsoft.com/office/powerpoint/2010/main" val="24761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5DFCB-F3D0-4054-A85A-648B1E8F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er påvirkning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6D4253-6E73-419D-BD88-7F30C2B1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56586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Brukermedvirkning handler om at pasienter og brukere skal ha innflytelse på beslutningsprosesser og utforming av tjenestetilbudet. Begrepet "bruker" viser til mottakere av offentlige tjenester, spesielt innen helse, og arbeids- og velferdsetaten.</a:t>
            </a:r>
          </a:p>
          <a:p>
            <a:r>
              <a:rPr lang="nb-NO" dirty="0"/>
              <a:t>Vi kommer på innsiden av prosessene, systemene og beslutningene, og får muligheten til å påvirke (når betingelsene for brukermedvirkning er gode).</a:t>
            </a:r>
          </a:p>
        </p:txBody>
      </p:sp>
    </p:spTree>
    <p:extLst>
      <p:ext uri="{BB962C8B-B14F-4D97-AF65-F5344CB8AC3E}">
        <p14:creationId xmlns:p14="http://schemas.microsoft.com/office/powerpoint/2010/main" val="233253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D1A88-DB3F-4F4B-8C4D-CA09B4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/>
              <a:t>Påvirkning i fylker og kommuner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990F-6740-4D45-BE36-5CDC7C0A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59533" cy="4351338"/>
          </a:xfrm>
        </p:spPr>
        <p:txBody>
          <a:bodyPr/>
          <a:lstStyle/>
          <a:p>
            <a:r>
              <a:rPr lang="nb-NO" dirty="0"/>
              <a:t>Rådene for mennesker med funksjonsnedsettelse – plikt i kommuneloven. Fylkes-FFO oppnevner (er det slik over alt?)</a:t>
            </a:r>
          </a:p>
          <a:p>
            <a:r>
              <a:rPr lang="nb-NO" dirty="0"/>
              <a:t>Politikere og andre beslutningstagere (fylkesting, kommunestyrer)</a:t>
            </a:r>
          </a:p>
          <a:p>
            <a:r>
              <a:rPr lang="nb-NO" dirty="0"/>
              <a:t>Etater og tjenester (NAV, samferdselsetaten, utdanningsetaten (videregående opplæring på fylkesnivå, grunnskole på kommunenivå), Statped (regionalt), helse- og omsorgstjenester mv).</a:t>
            </a:r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08AAF-89A0-499C-9F76-9F06CBE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>
            <a:normAutofit/>
          </a:bodyPr>
          <a:lstStyle/>
          <a:p>
            <a:r>
              <a:rPr lang="nb-NO" dirty="0"/>
              <a:t>Helse- og omsorgstjenesteloven  </a:t>
            </a:r>
            <a:r>
              <a:rPr lang="nb-NO" b="1" dirty="0"/>
              <a:t>§ 3-10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4B751-21E0-4001-AC77-21EBB77D0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81666"/>
            <a:ext cx="10608733" cy="5011208"/>
          </a:xfrm>
        </p:spPr>
        <p:txBody>
          <a:bodyPr>
            <a:normAutofit fontScale="92500" lnSpcReduction="10000"/>
          </a:bodyPr>
          <a:lstStyle/>
          <a:p>
            <a:r>
              <a:rPr lang="nb-NO" b="1" i="1" dirty="0"/>
              <a:t>Pasienters og brukeres innflytelse og samarbeid med frivillige org</a:t>
            </a:r>
            <a:endParaRPr lang="nb-NO" b="1" dirty="0"/>
          </a:p>
          <a:p>
            <a:r>
              <a:rPr lang="nb-NO" sz="3200" dirty="0"/>
              <a:t>Kommunen skal sørge for at representanter for pasienter og brukere blir hørt ved utformingen av kommunens helse- og omsorgstjeneste.</a:t>
            </a:r>
          </a:p>
          <a:p>
            <a:r>
              <a:rPr lang="nb-NO" sz="3200" dirty="0"/>
              <a:t>Kommunen skal sørge for at virksomheter som yter helse- og omsorgstjenester omfattet av loven her, etablerer systemer for innhenting av pasienters og brukeres erfaringer og synspunkter.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453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71963-7124-4317-AC27-D4C064AE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- lovpålagt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291B6B-627D-4518-8183-CA6F3BA5D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41124"/>
            <a:ext cx="10651067" cy="4787757"/>
          </a:xfrm>
        </p:spPr>
        <p:txBody>
          <a:bodyPr>
            <a:normAutofit fontScale="92500"/>
          </a:bodyPr>
          <a:lstStyle/>
          <a:p>
            <a:r>
              <a:rPr lang="nb-NO" sz="3600" dirty="0"/>
              <a:t>Helse- og omsorgstjenesten skal legge til rette for samarbeid med brukergruppenes organisasjoner og med frivillige organisasjoner som arbeider med de samme oppgaver som helse- og omsorgstjenesten.</a:t>
            </a:r>
          </a:p>
          <a:p>
            <a:r>
              <a:rPr lang="nb-NO" sz="3600" dirty="0"/>
              <a:t>Samiske pasienters eller brukeres behov for tilrettelagte tjenester blir vektlagt ved utforming av tjenesten.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902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E906A6-FFE5-4D23-B810-BF445DBF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b="1" dirty="0"/>
              <a:t>Interessepolitikk i FFO</a:t>
            </a:r>
            <a:endParaRPr lang="en-US" dirty="0"/>
          </a:p>
        </p:txBody>
      </p:sp>
      <p:pic>
        <p:nvPicPr>
          <p:cNvPr id="3" name="Bilde 2" descr="Et bilde som inneholder person, snø, gå på ski, gruppe&#10;&#10;Automatisk generert beskrivelse">
            <a:extLst>
              <a:ext uri="{FF2B5EF4-FFF2-40B4-BE49-F238E27FC236}">
                <a16:creationId xmlns:a16="http://schemas.microsoft.com/office/drawing/2014/main" id="{37BA857B-A03F-4CE9-A612-50DA957F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8" y="2271934"/>
            <a:ext cx="5693742" cy="3691985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6EC8C38-945C-4FCD-9BD9-B1712A198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360" y="2346959"/>
            <a:ext cx="4536440" cy="3830003"/>
          </a:xfrm>
        </p:spPr>
        <p:txBody>
          <a:bodyPr>
            <a:normAutofit/>
          </a:bodyPr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det? </a:t>
            </a:r>
          </a:p>
          <a:p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vi det?</a:t>
            </a:r>
          </a:p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vi det?</a:t>
            </a:r>
          </a:p>
          <a:p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det?</a:t>
            </a:r>
          </a:p>
        </p:txBody>
      </p:sp>
    </p:spTree>
    <p:extLst>
      <p:ext uri="{BB962C8B-B14F-4D97-AF65-F5344CB8AC3E}">
        <p14:creationId xmlns:p14="http://schemas.microsoft.com/office/powerpoint/2010/main" val="137935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71963-7124-4317-AC27-D4C064AE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2021 -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291B6B-627D-4518-8183-CA6F3BA5D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7067"/>
            <a:ext cx="10651067" cy="498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1" dirty="0"/>
              <a:t>Overordnede tema vi har diskutert: </a:t>
            </a:r>
          </a:p>
          <a:p>
            <a:pPr marL="0" indent="0">
              <a:buNone/>
            </a:pPr>
            <a:r>
              <a:rPr lang="nb-NO" sz="3200" dirty="0"/>
              <a:t>Kampen for velferdsstaten – må vi ta den?</a:t>
            </a:r>
          </a:p>
          <a:p>
            <a:pPr marL="0" indent="0">
              <a:buNone/>
            </a:pPr>
            <a:r>
              <a:rPr lang="nb-NO" sz="3200" dirty="0"/>
              <a:t>Velferdsstatens betydning for likestilling, bærekraft og ressursutnyttelse (ta i bruk funksjonshemmedes ressurser)</a:t>
            </a:r>
          </a:p>
          <a:p>
            <a:pPr marL="0" indent="0">
              <a:buNone/>
            </a:pPr>
            <a:r>
              <a:rPr lang="nb-NO" sz="3200" dirty="0"/>
              <a:t>Utenforskap/inkludering, ulikhet (likt og ulikt).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99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30C2DE-258E-42B7-B235-EF064683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2021 -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A8820F-9257-4864-B31B-0043FD07E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81667"/>
            <a:ext cx="10515599" cy="5011208"/>
          </a:xfrm>
        </p:spPr>
        <p:txBody>
          <a:bodyPr>
            <a:normAutofit/>
          </a:bodyPr>
          <a:lstStyle/>
          <a:p>
            <a:r>
              <a:rPr lang="nb-NO" dirty="0"/>
              <a:t>«Kostnadene ved ulikhet er enorme» (Menon). </a:t>
            </a:r>
          </a:p>
          <a:p>
            <a:r>
              <a:rPr lang="nb-NO" dirty="0"/>
              <a:t>Å unngå utenforskap/ulikhet er det mest lønnsomme og bærekraftige man kan gjøre. </a:t>
            </a:r>
          </a:p>
          <a:p>
            <a:r>
              <a:rPr lang="nb-NO" dirty="0"/>
              <a:t>Da er det naturlig å sette fokus på </a:t>
            </a:r>
            <a:r>
              <a:rPr lang="nb-NO" b="1" dirty="0"/>
              <a:t>skole</a:t>
            </a:r>
            <a:r>
              <a:rPr lang="nb-NO" dirty="0"/>
              <a:t> og </a:t>
            </a:r>
            <a:r>
              <a:rPr lang="nb-NO" b="1" dirty="0"/>
              <a:t>arbeid</a:t>
            </a:r>
            <a:r>
              <a:rPr lang="nb-NO" dirty="0"/>
              <a:t> – argumentere for viktigheten for samfunnets og velferdssamfunnets bærekraft, å ta i bruk ressursene (og at den enkelte får ta i bruk sine ressurser), og for likestilling, mot ulikhet og utenforskap.  </a:t>
            </a:r>
          </a:p>
        </p:txBody>
      </p:sp>
    </p:spTree>
    <p:extLst>
      <p:ext uri="{BB962C8B-B14F-4D97-AF65-F5344CB8AC3E}">
        <p14:creationId xmlns:p14="http://schemas.microsoft.com/office/powerpoint/2010/main" val="263167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61524A-B9F8-4CDC-8230-CBB8EFE5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E4894A-F05B-4FB4-A786-64FF55154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57867"/>
            <a:ext cx="10515599" cy="4851400"/>
          </a:xfrm>
        </p:spPr>
        <p:txBody>
          <a:bodyPr>
            <a:normAutofit fontScale="55000" lnSpcReduction="20000"/>
          </a:bodyPr>
          <a:lstStyle/>
          <a:p>
            <a:r>
              <a:rPr lang="nb-NO" sz="5100" dirty="0"/>
              <a:t>Ingen ulempe at det henger godt sammen med planene våre for prosjektet «Ikke tilgjengelig» (markere funksjonshemmede under merkedager), som har tema arbeid (1. mai) og skole (skolestart i august/Arendalsuka).</a:t>
            </a:r>
          </a:p>
          <a:p>
            <a:r>
              <a:rPr lang="nb-NO" sz="5100" dirty="0"/>
              <a:t>Også se på overgangen skole/arbeid.</a:t>
            </a:r>
          </a:p>
          <a:p>
            <a:r>
              <a:rPr lang="nb-NO" sz="5100" dirty="0"/>
              <a:t>Det er også mye som henger sammen under disse temaene, f eks henger både skole og arbeid tett sammen med helse/rehabilitering og universell utforming.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82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C6182-5C41-4F19-B372-9FF45873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855134"/>
          </a:xfrm>
        </p:spPr>
        <p:txBody>
          <a:bodyPr/>
          <a:lstStyle/>
          <a:p>
            <a:r>
              <a:rPr lang="nb-NO" dirty="0"/>
              <a:t>Mål (felles)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640E30-EBEE-4F8E-8849-774B22E3F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4733"/>
            <a:ext cx="10515600" cy="4712230"/>
          </a:xfrm>
        </p:spPr>
        <p:txBody>
          <a:bodyPr>
            <a:noAutofit/>
          </a:bodyPr>
          <a:lstStyle/>
          <a:p>
            <a:r>
              <a:rPr lang="nb-NO" sz="3600" dirty="0"/>
              <a:t>Være synlige i valgkampen. Dere er viktige her – nasjonalt</a:t>
            </a:r>
          </a:p>
          <a:p>
            <a:r>
              <a:rPr lang="nb-NO" sz="3600" dirty="0"/>
              <a:t>Være synlige i Arendalsuka</a:t>
            </a:r>
          </a:p>
          <a:p>
            <a:r>
              <a:rPr lang="nb-NO" sz="3600" dirty="0"/>
              <a:t>Få på våre saker - sette dagsorden lokalt og nasjonalt</a:t>
            </a:r>
          </a:p>
          <a:p>
            <a:pPr marL="0" indent="0">
              <a:buNone/>
            </a:pPr>
            <a:r>
              <a:rPr lang="nb-NO" sz="3600" dirty="0"/>
              <a:t>Målgrupper: Politikere, media, velgerne, organisasjoner.</a:t>
            </a:r>
          </a:p>
        </p:txBody>
      </p:sp>
    </p:spTree>
    <p:extLst>
      <p:ext uri="{BB962C8B-B14F-4D97-AF65-F5344CB8AC3E}">
        <p14:creationId xmlns:p14="http://schemas.microsoft.com/office/powerpoint/2010/main" val="429428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D18D36-DFF3-40FA-A7D9-3A0A4D08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ferdig</a:t>
            </a:r>
            <a:r>
              <a:rPr lang="en-US" dirty="0"/>
              <a:t> </a:t>
            </a:r>
            <a:r>
              <a:rPr lang="en-US" dirty="0" err="1"/>
              <a:t>opplegg</a:t>
            </a:r>
            <a:r>
              <a:rPr lang="en-US" dirty="0"/>
              <a:t>, men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F13977-FB99-4BC7-A2A8-77E7E98A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753939"/>
          </a:xfrm>
        </p:spPr>
        <p:txBody>
          <a:bodyPr>
            <a:normAutofit/>
          </a:bodyPr>
          <a:lstStyle/>
          <a:p>
            <a:r>
              <a:rPr lang="nb-NO" dirty="0"/>
              <a:t>Vi kan ikke styre deres jobbing i fylkene, men ønsker oss oppslutning om kampanjene i mai og august. Deling, egen posting/lokal touch.</a:t>
            </a:r>
          </a:p>
          <a:p>
            <a:r>
              <a:rPr lang="nb-NO" dirty="0"/>
              <a:t>Vi planlegger «valgpakke» til dere; profileringsmateriell, brosjyrer, veileder for valgmøter med tema skole/arbeid, elementer til bruk på nettside/sosiale medier, leserinnlegg.</a:t>
            </a:r>
          </a:p>
        </p:txBody>
      </p:sp>
    </p:spTree>
    <p:extLst>
      <p:ext uri="{BB962C8B-B14F-4D97-AF65-F5344CB8AC3E}">
        <p14:creationId xmlns:p14="http://schemas.microsoft.com/office/powerpoint/2010/main" val="77528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B3B295-E489-4556-8323-600B774E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5A1F9B-8576-4630-B44E-9E7032C7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/>
              <a:t>Valgmøter i fylkene – digitalt? Vi kan tilby debattledelse, paneldeltagelse.</a:t>
            </a:r>
          </a:p>
          <a:p>
            <a:r>
              <a:rPr lang="nb-NO" sz="3600" dirty="0"/>
              <a:t>Søke midler fra </a:t>
            </a:r>
            <a:r>
              <a:rPr lang="nb-NO" sz="3600" dirty="0" err="1"/>
              <a:t>Extrastiftelsen</a:t>
            </a:r>
            <a:r>
              <a:rPr lang="nb-NO" sz="3600" dirty="0"/>
              <a:t> – «fylkespotten»?</a:t>
            </a:r>
          </a:p>
          <a:p>
            <a:r>
              <a:rPr lang="nb-NO" sz="3600" dirty="0"/>
              <a:t>Planlegg gjerne egne </a:t>
            </a:r>
            <a:r>
              <a:rPr lang="nb-NO" sz="3600"/>
              <a:t>lokale aktiviteter </a:t>
            </a:r>
            <a:r>
              <a:rPr lang="nb-NO" sz="3600">
                <a:sym typeface="Wingdings" panose="05000000000000000000" pitchFamily="2" charset="2"/>
              </a:rPr>
              <a:t></a:t>
            </a:r>
            <a:endParaRPr lang="en-US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89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962F84-D827-4C98-B28F-2135B23D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Neste påfyllsmøte: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C3408-FEC5-4620-8272-E34EAAE2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9600" dirty="0">
                <a:solidFill>
                  <a:srgbClr val="C00000"/>
                </a:solidFill>
              </a:rPr>
              <a:t>    Arbeid</a:t>
            </a:r>
          </a:p>
          <a:p>
            <a:pPr marL="0" indent="0" algn="ctr">
              <a:buNone/>
            </a:pPr>
            <a:r>
              <a:rPr lang="nb-NO" dirty="0">
                <a:solidFill>
                  <a:srgbClr val="C00000"/>
                </a:solidFill>
              </a:rPr>
              <a:t>Følg oss på: </a:t>
            </a:r>
            <a:r>
              <a:rPr lang="nb-NO" dirty="0" err="1">
                <a:solidFill>
                  <a:srgbClr val="C00000"/>
                </a:solidFill>
              </a:rPr>
              <a:t>Twitter</a:t>
            </a:r>
            <a:r>
              <a:rPr lang="nb-NO" dirty="0">
                <a:solidFill>
                  <a:srgbClr val="C00000"/>
                </a:solidFill>
              </a:rPr>
              <a:t> (@</a:t>
            </a:r>
            <a:r>
              <a:rPr lang="nb-NO" dirty="0" err="1">
                <a:solidFill>
                  <a:srgbClr val="C00000"/>
                </a:solidFill>
              </a:rPr>
              <a:t>ffotweet</a:t>
            </a:r>
            <a:r>
              <a:rPr lang="nb-NO" dirty="0">
                <a:solidFill>
                  <a:srgbClr val="C00000"/>
                </a:solidFill>
              </a:rPr>
              <a:t>), Facebook, </a:t>
            </a:r>
            <a:r>
              <a:rPr lang="nb-NO" dirty="0" err="1">
                <a:solidFill>
                  <a:srgbClr val="C00000"/>
                </a:solidFill>
              </a:rPr>
              <a:t>instagram</a:t>
            </a:r>
            <a:r>
              <a:rPr lang="nb-NO" sz="96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8B93A5-0FC2-42D0-BF7E-34E6A7C3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09" y="2284404"/>
            <a:ext cx="2508846" cy="25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5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CCE633-9FA5-4F1F-A814-DE3A9E0A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det?</a:t>
            </a:r>
          </a:p>
        </p:txBody>
      </p:sp>
      <p:pic>
        <p:nvPicPr>
          <p:cNvPr id="5" name="Picture 2" descr="Folkehelsemeldinga er presentert for Stortinget">
            <a:extLst>
              <a:ext uri="{FF2B5EF4-FFF2-40B4-BE49-F238E27FC236}">
                <a16:creationId xmlns:a16="http://schemas.microsoft.com/office/drawing/2014/main" id="{59605078-5D76-434E-9A97-083456AAF9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2967" b="1"/>
          <a:stretch/>
        </p:blipFill>
        <p:spPr bwMode="auto">
          <a:xfrm>
            <a:off x="508000" y="737054"/>
            <a:ext cx="4800600" cy="40313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72849E-026B-487C-81DB-EDA3A670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nb-NO" sz="2600"/>
              <a:t>Politikk handler om fordeling av goder og byrder i et samfunn, om prioriteringer, verdier og virkemidler.</a:t>
            </a:r>
          </a:p>
          <a:p>
            <a:pPr>
              <a:lnSpc>
                <a:spcPct val="140000"/>
              </a:lnSpc>
            </a:pPr>
            <a:r>
              <a:rPr lang="en-US" sz="2600" err="1"/>
              <a:t>Interessepolitikk</a:t>
            </a:r>
            <a:r>
              <a:rPr lang="en-US" sz="2600"/>
              <a:t> handler om å </a:t>
            </a:r>
            <a:r>
              <a:rPr lang="en-US" sz="2600" err="1"/>
              <a:t>påvirke</a:t>
            </a:r>
            <a:r>
              <a:rPr lang="en-US" sz="2600"/>
              <a:t> </a:t>
            </a:r>
            <a:r>
              <a:rPr lang="en-US" sz="2600" err="1"/>
              <a:t>dette</a:t>
            </a:r>
            <a:r>
              <a:rPr lang="en-US" sz="2600"/>
              <a:t> </a:t>
            </a:r>
            <a:r>
              <a:rPr lang="en-US" sz="2600" err="1"/>
              <a:t>på</a:t>
            </a:r>
            <a:r>
              <a:rPr lang="en-US" sz="2600"/>
              <a:t> </a:t>
            </a:r>
            <a:r>
              <a:rPr lang="en-US" sz="2600" err="1"/>
              <a:t>vegne</a:t>
            </a:r>
            <a:r>
              <a:rPr lang="en-US" sz="2600"/>
              <a:t> av de </a:t>
            </a:r>
            <a:r>
              <a:rPr lang="en-US" sz="2600" err="1"/>
              <a:t>gruppene</a:t>
            </a:r>
            <a:r>
              <a:rPr lang="en-US" sz="2600"/>
              <a:t> vi </a:t>
            </a:r>
            <a:r>
              <a:rPr lang="en-US" sz="2600" err="1"/>
              <a:t>representerer</a:t>
            </a:r>
            <a:r>
              <a:rPr lang="en-US" sz="2600"/>
              <a:t>.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600"/>
          </a:p>
        </p:txBody>
      </p:sp>
      <p:pic>
        <p:nvPicPr>
          <p:cNvPr id="8" name="Picture 2" descr="Haugesund rådhus – Wikipedia">
            <a:extLst>
              <a:ext uri="{FF2B5EF4-FFF2-40B4-BE49-F238E27FC236}">
                <a16:creationId xmlns:a16="http://schemas.microsoft.com/office/drawing/2014/main" id="{63CB720F-0908-4AE4-B4AF-CB9D270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34" y="3960681"/>
            <a:ext cx="3798291" cy="253219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8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E906A6-FFE5-4D23-B810-BF445DBF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Det handler om </a:t>
            </a:r>
            <a:r>
              <a:rPr lang="en-US" dirty="0" err="1"/>
              <a:t>enkeltmennesket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6EC8C38-945C-4FCD-9BD9-B1712A198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Det handler om å </a:t>
            </a:r>
            <a:r>
              <a:rPr lang="en-US" dirty="0" err="1"/>
              <a:t>jobbe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vegne</a:t>
            </a:r>
            <a:r>
              <a:rPr lang="en-US" dirty="0"/>
              <a:t> av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medlemmer</a:t>
            </a:r>
            <a:r>
              <a:rPr lang="en-US" dirty="0"/>
              <a:t>, for like </a:t>
            </a:r>
            <a:r>
              <a:rPr lang="en-US" dirty="0" err="1"/>
              <a:t>rettigheter</a:t>
            </a:r>
            <a:r>
              <a:rPr lang="en-US" dirty="0"/>
              <a:t> og </a:t>
            </a:r>
            <a:r>
              <a:rPr lang="en-US" dirty="0" err="1"/>
              <a:t>muligheter</a:t>
            </a:r>
            <a:r>
              <a:rPr lang="en-US" dirty="0"/>
              <a:t>, og full </a:t>
            </a:r>
            <a:r>
              <a:rPr lang="en-US" dirty="0" err="1"/>
              <a:t>likestilling</a:t>
            </a:r>
            <a:r>
              <a:rPr lang="en-US" dirty="0"/>
              <a:t> i </a:t>
            </a:r>
            <a:r>
              <a:rPr lang="en-US" dirty="0" err="1"/>
              <a:t>samfunnet</a:t>
            </a:r>
            <a:r>
              <a:rPr lang="en-US" dirty="0"/>
              <a:t>.</a:t>
            </a:r>
          </a:p>
          <a:p>
            <a:r>
              <a:rPr lang="en-US" dirty="0"/>
              <a:t>Men </a:t>
            </a:r>
            <a:r>
              <a:rPr lang="en-US" dirty="0" err="1"/>
              <a:t>alltid</a:t>
            </a:r>
            <a:r>
              <a:rPr lang="en-US" dirty="0"/>
              <a:t> husk: det handler om </a:t>
            </a:r>
            <a:r>
              <a:rPr lang="en-US" dirty="0" err="1"/>
              <a:t>enkeltmenneskers</a:t>
            </a:r>
            <a:r>
              <a:rPr lang="en-US" dirty="0"/>
              <a:t> liv,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, </a:t>
            </a:r>
            <a:r>
              <a:rPr lang="en-US" dirty="0" err="1"/>
              <a:t>verdier</a:t>
            </a:r>
            <a:r>
              <a:rPr lang="en-US" dirty="0"/>
              <a:t>, </a:t>
            </a:r>
            <a:r>
              <a:rPr lang="en-US" dirty="0" err="1"/>
              <a:t>håp</a:t>
            </a:r>
            <a:r>
              <a:rPr lang="en-US" dirty="0"/>
              <a:t> og </a:t>
            </a:r>
            <a:r>
              <a:rPr lang="en-US" dirty="0" err="1"/>
              <a:t>muligheter</a:t>
            </a:r>
            <a:r>
              <a:rPr lang="en-US" dirty="0"/>
              <a:t>.</a:t>
            </a:r>
          </a:p>
        </p:txBody>
      </p:sp>
      <p:pic>
        <p:nvPicPr>
          <p:cNvPr id="1026" name="Picture 2" descr="Leonard og Lise Udklit">
            <a:extLst>
              <a:ext uri="{FF2B5EF4-FFF2-40B4-BE49-F238E27FC236}">
                <a16:creationId xmlns:a16="http://schemas.microsoft.com/office/drawing/2014/main" id="{04DC8CC4-9E96-428C-A5D6-8EB4DB44E2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6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3E3243-BD60-44FB-A6CB-69AA86CD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Jeg ser for meg Troy og mammaen hans</a:t>
            </a:r>
          </a:p>
        </p:txBody>
      </p:sp>
      <p:pic>
        <p:nvPicPr>
          <p:cNvPr id="5" name="Bilde 1">
            <a:extLst>
              <a:ext uri="{FF2B5EF4-FFF2-40B4-BE49-F238E27FC236}">
                <a16:creationId xmlns:a16="http://schemas.microsoft.com/office/drawing/2014/main" id="{D6F9AD13-97EC-47A1-A2C7-188E579B85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" b="3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5EC548-1966-411F-8075-845453C91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nb-NO" altLang="nb-NO" sz="1300" dirty="0"/>
              <a:t>En av sakene jeg har vært involvert i: Troy (3) som for noen år siden kjempet en </a:t>
            </a:r>
            <a:r>
              <a:rPr lang="nb-NO" sz="1300" dirty="0"/>
              <a:t>intens kamp mot å flytte på institusjon. </a:t>
            </a:r>
          </a:p>
          <a:p>
            <a:pPr>
              <a:lnSpc>
                <a:spcPct val="140000"/>
              </a:lnSpc>
              <a:defRPr/>
            </a:pPr>
            <a:r>
              <a:rPr lang="nb-NO" sz="1300" dirty="0"/>
              <a:t>Bodø kommune hadde tilbydd Troy plass på institusjon - til tross for at moren ønsket å beholde familien samlet under ett tak. Kommunen mente boligen hennes ikke var tilpasset for assistentene i BPA-tjenesten som familien hadde. </a:t>
            </a:r>
          </a:p>
          <a:p>
            <a:pPr>
              <a:lnSpc>
                <a:spcPct val="140000"/>
              </a:lnSpc>
              <a:defRPr/>
            </a:pPr>
            <a:r>
              <a:rPr lang="nb-NO" sz="1300" dirty="0"/>
              <a:t>FFO i Nordland og nasjonalt ble trukket inn. Vi mente en slik løsning hører hjemme på 50-tallet. Ingen barn skal plasseres på institusjon mot familiens vilje. Det bryter også med CRPD (man skal selv kunne velge hvor og med hvem man vil bo og Barnekonvensjonen (barns beste). </a:t>
            </a:r>
          </a:p>
          <a:p>
            <a:pPr>
              <a:lnSpc>
                <a:spcPct val="140000"/>
              </a:lnSpc>
              <a:defRPr/>
            </a:pPr>
            <a:r>
              <a:rPr lang="nb-NO" sz="1300" dirty="0"/>
              <a:t>Det endte heldigvis godt - kommunen snudde, familien fikk tilbud om ny og egnet leilighet, moren til Troy fikk nødvendige tjenester - og Troy fikk fortsette å bo hjemme sammen med henne og sine tre søsken.</a:t>
            </a:r>
          </a:p>
        </p:txBody>
      </p:sp>
    </p:spTree>
    <p:extLst>
      <p:ext uri="{BB962C8B-B14F-4D97-AF65-F5344CB8AC3E}">
        <p14:creationId xmlns:p14="http://schemas.microsoft.com/office/powerpoint/2010/main" val="10876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357016-9AD3-47FE-9590-B93A3BB8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muligheter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kreve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r>
              <a:rPr lang="en-US" dirty="0"/>
              <a:t> </a:t>
            </a:r>
            <a:r>
              <a:rPr lang="en-US" dirty="0" err="1"/>
              <a:t>tiltak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1DE9042-196E-4069-84FA-8D917D1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1" y="1873436"/>
            <a:ext cx="7872986" cy="4684427"/>
          </a:xfrm>
          <a:noFill/>
        </p:spPr>
      </p:pic>
    </p:spTree>
    <p:extLst>
      <p:ext uri="{BB962C8B-B14F-4D97-AF65-F5344CB8AC3E}">
        <p14:creationId xmlns:p14="http://schemas.microsoft.com/office/powerpoint/2010/main" val="774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5E7AF-80D5-428B-88A0-E66CB416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/>
              <a:t>Vi må jobbe for å påvirke at dette skjer</a:t>
            </a:r>
            <a:r>
              <a:rPr lang="nb-NO" kern="12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85F6F5-E3E4-4863-AEEE-7D3EBF67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46" y="3987478"/>
            <a:ext cx="6397971" cy="24887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indent="0">
              <a:buNone/>
              <a:defRPr/>
            </a:pPr>
            <a:r>
              <a:rPr lang="nb-NO" sz="9600" dirty="0"/>
              <a:t>Mot regjering, storting, fylker og kommuner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8196" name="Picture 5" descr="Her er den nye regjeringen til Erna Solberg - adressa.no">
            <a:extLst>
              <a:ext uri="{FF2B5EF4-FFF2-40B4-BE49-F238E27FC236}">
                <a16:creationId xmlns:a16="http://schemas.microsoft.com/office/drawing/2014/main" id="{1A7AD136-B42D-4F0C-B208-587A068E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10" y="1874743"/>
            <a:ext cx="4989513" cy="3319462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B354E3-A116-470B-801A-46700444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7" y="1663794"/>
            <a:ext cx="4796917" cy="319950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51345F6-7FF7-46C0-A505-CA71F820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66" y="3919040"/>
            <a:ext cx="4868323" cy="2550331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D1A88-DB3F-4F4B-8C4D-CA09B4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Grunnlagsdokumenter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990F-6740-4D45-BE36-5CDC7C0A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56257" cy="4351338"/>
          </a:xfrm>
        </p:spPr>
        <p:txBody>
          <a:bodyPr>
            <a:normAutofit/>
          </a:bodyPr>
          <a:lstStyle/>
          <a:p>
            <a:r>
              <a:rPr lang="en-US" dirty="0"/>
              <a:t>FFOs program, </a:t>
            </a:r>
            <a:r>
              <a:rPr lang="en-US" dirty="0" err="1"/>
              <a:t>strategi</a:t>
            </a:r>
            <a:r>
              <a:rPr lang="en-US" dirty="0"/>
              <a:t> og </a:t>
            </a:r>
            <a:r>
              <a:rPr lang="en-US" dirty="0" err="1"/>
              <a:t>vedtekter</a:t>
            </a:r>
            <a:endParaRPr lang="en-US" dirty="0"/>
          </a:p>
          <a:p>
            <a:r>
              <a:rPr lang="en-US" dirty="0" err="1"/>
              <a:t>Politiske</a:t>
            </a:r>
            <a:r>
              <a:rPr lang="en-US" dirty="0"/>
              <a:t> </a:t>
            </a:r>
            <a:r>
              <a:rPr lang="en-US" dirty="0" err="1"/>
              <a:t>notater</a:t>
            </a:r>
            <a:endParaRPr lang="en-US" dirty="0"/>
          </a:p>
          <a:p>
            <a:r>
              <a:rPr lang="en-US" dirty="0" err="1"/>
              <a:t>Rapporter</a:t>
            </a:r>
            <a:r>
              <a:rPr lang="en-US" dirty="0"/>
              <a:t>, </a:t>
            </a:r>
            <a:r>
              <a:rPr lang="en-US" dirty="0" err="1"/>
              <a:t>undersøkelser</a:t>
            </a:r>
            <a:r>
              <a:rPr lang="en-US" dirty="0"/>
              <a:t> mv</a:t>
            </a:r>
          </a:p>
          <a:p>
            <a:r>
              <a:rPr lang="en-US" dirty="0"/>
              <a:t>FFOs </a:t>
            </a:r>
            <a:r>
              <a:rPr lang="en-US" dirty="0" err="1"/>
              <a:t>nettside</a:t>
            </a:r>
            <a:r>
              <a:rPr lang="en-US" dirty="0"/>
              <a:t> og </a:t>
            </a:r>
            <a:r>
              <a:rPr lang="en-US" dirty="0" err="1"/>
              <a:t>Facebookside</a:t>
            </a:r>
            <a:endParaRPr lang="en-US" dirty="0"/>
          </a:p>
          <a:p>
            <a:r>
              <a:rPr lang="en-US" dirty="0"/>
              <a:t>Twitter og </a:t>
            </a:r>
            <a:r>
              <a:rPr lang="en-US" dirty="0" err="1"/>
              <a:t>instagram</a:t>
            </a:r>
            <a:endParaRPr lang="en-US" dirty="0"/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DDC088D6-1F8D-4261-BE58-49E4FABA45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7174" y="4308593"/>
            <a:ext cx="1679569" cy="16662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B9CDE79-844C-4AF1-BBA3-AF5B719D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76" y="4409636"/>
            <a:ext cx="1869252" cy="14641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66B3C93-A46D-47A2-865F-F35BB79E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32" y="1755182"/>
            <a:ext cx="1735128" cy="2262425"/>
          </a:xfrm>
          <a:prstGeom prst="rect">
            <a:avLst/>
          </a:prstGeom>
          <a:effectLst>
            <a:softEdge rad="762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lassholder for innhold 3">
            <a:extLst>
              <a:ext uri="{FF2B5EF4-FFF2-40B4-BE49-F238E27FC236}">
                <a16:creationId xmlns:a16="http://schemas.microsoft.com/office/drawing/2014/main" id="{D363FECD-D165-4BD6-94AE-0D5E9F833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37">
            <a:off x="9323176" y="1946175"/>
            <a:ext cx="1572588" cy="19939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FDA1D-9ECC-43B3-A4FB-A188CFAE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/>
              <a:t>O</a:t>
            </a:r>
            <a:r>
              <a:rPr lang="nb-NO" kern="1200" dirty="0"/>
              <a:t>mråder/tema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44083-1A9C-46A3-9AF2-22E946C7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495213"/>
            <a:ext cx="10515600" cy="512233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nb-NO" sz="3600" dirty="0"/>
              <a:t>Arbeid og økonomiske levekår (Grete)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nb-NO" sz="3600" dirty="0"/>
              <a:t>Helse, habilitering og rehabilitering (Arnfinn) 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nb-NO" sz="3600" dirty="0"/>
              <a:t>Omsorgstjenester (Berit, Live),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nb-NO" sz="3600" dirty="0"/>
              <a:t>BPA (Ingunn) , 		  	Hjelpemidler (Heidi) </a:t>
            </a:r>
          </a:p>
          <a:p>
            <a:pPr marL="0" indent="0">
              <a:buNone/>
              <a:defRPr/>
            </a:pPr>
            <a:endParaRPr lang="nb-NO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90131D-6FD3-4EF1-8E1C-3440AB51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93" y="1045927"/>
            <a:ext cx="1599259" cy="15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165B46-8513-4190-837C-E479EBC2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37" y="1941913"/>
            <a:ext cx="1693768" cy="16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8D6FD1-3072-42F6-91FE-F096B11E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4" y="4643041"/>
            <a:ext cx="1439492" cy="14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ve Kroknes Berg">
            <a:extLst>
              <a:ext uri="{FF2B5EF4-FFF2-40B4-BE49-F238E27FC236}">
                <a16:creationId xmlns:a16="http://schemas.microsoft.com/office/drawing/2014/main" id="{E3B607EC-659E-47AE-8EFE-BDB9D783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3" y="3344543"/>
            <a:ext cx="1599258" cy="15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F4EBDBC-EECA-4085-83F8-647843BE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56" y="4479290"/>
            <a:ext cx="1766993" cy="17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ønn-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2.0" id="{0F518221-7D00-4503-8459-4BF98B210486}" vid="{FBE78B5A-8976-43D0-A0CE-E0ECF08F8311}"/>
    </a:ext>
  </a:extLst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899950C039946BAA58CB65E0870F0" ma:contentTypeVersion="4" ma:contentTypeDescription="Create a new document." ma:contentTypeScope="" ma:versionID="13b8f5bc71a43543a6c9cf2655b746b2">
  <xsd:schema xmlns:xsd="http://www.w3.org/2001/XMLSchema" xmlns:xs="http://www.w3.org/2001/XMLSchema" xmlns:p="http://schemas.microsoft.com/office/2006/metadata/properties" xmlns:ns3="cc8081d0-11c6-4ce2-a00a-665f5386b694" targetNamespace="http://schemas.microsoft.com/office/2006/metadata/properties" ma:root="true" ma:fieldsID="d946443d04e76f2dbb241710e5befe6b" ns3:_="">
    <xsd:import namespace="cc8081d0-11c6-4ce2-a00a-665f5386b6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081d0-11c6-4ce2-a00a-665f5386b6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38EDF-7625-4930-8275-B956CAF78A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cc8081d0-11c6-4ce2-a00a-665f5386b69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05FCBB-47CB-4375-B600-56E2E95FB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815719-4AF4-407E-A05E-F281ED34F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081d0-11c6-4ce2-a00a-665f5386b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1293</Words>
  <Application>Microsoft Office PowerPoint</Application>
  <PresentationFormat>Widescreen</PresentationFormat>
  <Paragraphs>114</Paragraphs>
  <Slides>26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Office-tema</vt:lpstr>
      <vt:lpstr>1_Egendefinert utforming</vt:lpstr>
      <vt:lpstr>Egendefinert utforming</vt:lpstr>
      <vt:lpstr>Interessepolitikk</vt:lpstr>
      <vt:lpstr>Interessepolitikk i FFO</vt:lpstr>
      <vt:lpstr>Hva er det?</vt:lpstr>
      <vt:lpstr>Det handler om enkeltmennesket</vt:lpstr>
      <vt:lpstr>Jeg ser for meg Troy og mammaen hans</vt:lpstr>
      <vt:lpstr>Like muligheter kan kreve individuelle tiltak</vt:lpstr>
      <vt:lpstr>Vi må jobbe for å påvirke at dette skjer </vt:lpstr>
      <vt:lpstr>Grunnlagsdokumenter</vt:lpstr>
      <vt:lpstr>Områder/tema</vt:lpstr>
      <vt:lpstr>Områder/tema</vt:lpstr>
      <vt:lpstr>Områder/tema</vt:lpstr>
      <vt:lpstr>Hvordan?</vt:lpstr>
      <vt:lpstr>Hvordan?</vt:lpstr>
      <vt:lpstr>Interessepolitikk og brukermedvirkning - hånd i hånd </vt:lpstr>
      <vt:lpstr>Brukermedvirkning er påvirkning</vt:lpstr>
      <vt:lpstr>Brukermedvirkning er påvirkning</vt:lpstr>
      <vt:lpstr>Påvirkning i fylker og kommuner</vt:lpstr>
      <vt:lpstr>Helse- og omsorgstjenesteloven  § 3-10</vt:lpstr>
      <vt:lpstr>Brukermedvirkning - lovpålagt</vt:lpstr>
      <vt:lpstr>Valg 2021 - tema</vt:lpstr>
      <vt:lpstr>Valg 2021 - tema</vt:lpstr>
      <vt:lpstr>Valg 2021</vt:lpstr>
      <vt:lpstr>Mål (felles)</vt:lpstr>
      <vt:lpstr>Ikke ferdig opplegg, men</vt:lpstr>
      <vt:lpstr>PowerPoint-presentasjon</vt:lpstr>
      <vt:lpstr>Neste påfyllsmøte: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Interessepolitikk</dc:title>
  <dc:creator>Berit Therese Larsen</dc:creator>
  <cp:lastModifiedBy>Vigdis Endal</cp:lastModifiedBy>
  <cp:revision>2</cp:revision>
  <dcterms:created xsi:type="dcterms:W3CDTF">2021-01-18T13:10:52Z</dcterms:created>
  <dcterms:modified xsi:type="dcterms:W3CDTF">2021-01-19T19:52:46Z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0x01010096D899950C039946BAA58CB65E0870F0</vt:lpwstr>
  </property>
</Properties>
</file>