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4"/>
  </p:sldMasterIdLst>
  <p:notesMasterIdLst>
    <p:notesMasterId r:id="rId54"/>
  </p:notesMasterIdLst>
  <p:handoutMasterIdLst>
    <p:handoutMasterId r:id="rId55"/>
  </p:handoutMasterIdLst>
  <p:sldIdLst>
    <p:sldId id="258" r:id="rId5"/>
    <p:sldId id="259" r:id="rId6"/>
    <p:sldId id="496" r:id="rId7"/>
    <p:sldId id="261" r:id="rId8"/>
    <p:sldId id="262" r:id="rId9"/>
    <p:sldId id="482" r:id="rId10"/>
    <p:sldId id="513" r:id="rId11"/>
    <p:sldId id="423" r:id="rId12"/>
    <p:sldId id="514" r:id="rId13"/>
    <p:sldId id="260" r:id="rId14"/>
    <p:sldId id="506" r:id="rId15"/>
    <p:sldId id="297" r:id="rId16"/>
    <p:sldId id="508" r:id="rId17"/>
    <p:sldId id="509" r:id="rId18"/>
    <p:sldId id="511" r:id="rId19"/>
    <p:sldId id="510" r:id="rId20"/>
    <p:sldId id="505" r:id="rId21"/>
    <p:sldId id="304" r:id="rId22"/>
    <p:sldId id="497" r:id="rId23"/>
    <p:sldId id="492" r:id="rId24"/>
    <p:sldId id="483" r:id="rId25"/>
    <p:sldId id="284" r:id="rId26"/>
    <p:sldId id="286" r:id="rId27"/>
    <p:sldId id="484" r:id="rId28"/>
    <p:sldId id="264" r:id="rId29"/>
    <p:sldId id="485" r:id="rId30"/>
    <p:sldId id="489" r:id="rId31"/>
    <p:sldId id="277" r:id="rId32"/>
    <p:sldId id="486" r:id="rId33"/>
    <p:sldId id="493" r:id="rId34"/>
    <p:sldId id="481" r:id="rId35"/>
    <p:sldId id="498" r:id="rId36"/>
    <p:sldId id="478" r:id="rId37"/>
    <p:sldId id="499" r:id="rId38"/>
    <p:sldId id="500" r:id="rId39"/>
    <p:sldId id="502" r:id="rId40"/>
    <p:sldId id="512" r:id="rId41"/>
    <p:sldId id="490" r:id="rId42"/>
    <p:sldId id="269" r:id="rId43"/>
    <p:sldId id="507" r:id="rId44"/>
    <p:sldId id="276" r:id="rId45"/>
    <p:sldId id="263" r:id="rId46"/>
    <p:sldId id="278" r:id="rId47"/>
    <p:sldId id="280" r:id="rId48"/>
    <p:sldId id="281" r:id="rId49"/>
    <p:sldId id="265" r:id="rId50"/>
    <p:sldId id="503" r:id="rId51"/>
    <p:sldId id="504" r:id="rId52"/>
    <p:sldId id="494" r:id="rId53"/>
  </p:sldIdLst>
  <p:sldSz cx="9144000" cy="6858000" type="screen4x3"/>
  <p:notesSz cx="6735763" cy="9866313"/>
  <p:defaultTextStyle>
    <a:defPPr>
      <a:defRPr lang="nb-NO"/>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5EA"/>
    <a:srgbClr val="000000"/>
    <a:srgbClr val="CCECFF"/>
    <a:srgbClr val="CCCCFF"/>
    <a:srgbClr val="DFE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8BCB6-6463-466E-887F-6E8661CB420B}" v="16" dt="2021-05-07T08:21:34.680"/>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napToGrid="0">
      <p:cViewPr varScale="1">
        <p:scale>
          <a:sx n="108" d="100"/>
          <a:sy n="108" d="100"/>
        </p:scale>
        <p:origin x="1842"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1"/>
            <a:ext cx="2919565" cy="493789"/>
          </a:xfrm>
          <a:prstGeom prst="rect">
            <a:avLst/>
          </a:prstGeom>
        </p:spPr>
        <p:txBody>
          <a:bodyPr vert="horz" lIns="90752" tIns="45376" rIns="90752" bIns="45376" rtlCol="0"/>
          <a:lstStyle>
            <a:lvl1pPr algn="l">
              <a:defRPr sz="1200"/>
            </a:lvl1pPr>
          </a:lstStyle>
          <a:p>
            <a:endParaRPr lang="nb-NO"/>
          </a:p>
        </p:txBody>
      </p:sp>
      <p:sp>
        <p:nvSpPr>
          <p:cNvPr id="3" name="Plassholder for dato 2"/>
          <p:cNvSpPr>
            <a:spLocks noGrp="1"/>
          </p:cNvSpPr>
          <p:nvPr>
            <p:ph type="dt" sz="quarter" idx="1"/>
          </p:nvPr>
        </p:nvSpPr>
        <p:spPr>
          <a:xfrm>
            <a:off x="3814627" y="1"/>
            <a:ext cx="2919565" cy="493789"/>
          </a:xfrm>
          <a:prstGeom prst="rect">
            <a:avLst/>
          </a:prstGeom>
        </p:spPr>
        <p:txBody>
          <a:bodyPr vert="horz" lIns="90752" tIns="45376" rIns="90752" bIns="45376" rtlCol="0"/>
          <a:lstStyle>
            <a:lvl1pPr algn="r">
              <a:defRPr sz="1200"/>
            </a:lvl1pPr>
          </a:lstStyle>
          <a:p>
            <a:fld id="{91965766-AC52-45AF-83EE-568737C93849}" type="datetimeFigureOut">
              <a:rPr lang="nb-NO" smtClean="0"/>
              <a:t>12.10.2021</a:t>
            </a:fld>
            <a:endParaRPr lang="nb-NO"/>
          </a:p>
        </p:txBody>
      </p:sp>
      <p:sp>
        <p:nvSpPr>
          <p:cNvPr id="4" name="Plassholder for bunntekst 3"/>
          <p:cNvSpPr>
            <a:spLocks noGrp="1"/>
          </p:cNvSpPr>
          <p:nvPr>
            <p:ph type="ftr" sz="quarter" idx="2"/>
          </p:nvPr>
        </p:nvSpPr>
        <p:spPr>
          <a:xfrm>
            <a:off x="2" y="9370947"/>
            <a:ext cx="2919565" cy="493789"/>
          </a:xfrm>
          <a:prstGeom prst="rect">
            <a:avLst/>
          </a:prstGeom>
        </p:spPr>
        <p:txBody>
          <a:bodyPr vert="horz" lIns="90752" tIns="45376" rIns="90752" bIns="45376"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4627" y="9370947"/>
            <a:ext cx="2919565" cy="493789"/>
          </a:xfrm>
          <a:prstGeom prst="rect">
            <a:avLst/>
          </a:prstGeom>
        </p:spPr>
        <p:txBody>
          <a:bodyPr vert="horz" lIns="90752" tIns="45376" rIns="90752" bIns="45376" rtlCol="0" anchor="b"/>
          <a:lstStyle>
            <a:lvl1pPr algn="r">
              <a:defRPr sz="1200"/>
            </a:lvl1pPr>
          </a:lstStyle>
          <a:p>
            <a:fld id="{9BEB39A3-4910-4B73-A8A4-9993ED9EBD32}" type="slidenum">
              <a:rPr lang="nb-NO" smtClean="0"/>
              <a:t>‹#›</a:t>
            </a:fld>
            <a:endParaRPr lang="nb-NO"/>
          </a:p>
        </p:txBody>
      </p:sp>
    </p:spTree>
    <p:extLst>
      <p:ext uri="{BB962C8B-B14F-4D97-AF65-F5344CB8AC3E}">
        <p14:creationId xmlns:p14="http://schemas.microsoft.com/office/powerpoint/2010/main" val="119573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1"/>
            <a:ext cx="2919565" cy="493789"/>
          </a:xfrm>
          <a:prstGeom prst="rect">
            <a:avLst/>
          </a:prstGeom>
        </p:spPr>
        <p:txBody>
          <a:bodyPr vert="horz" lIns="90752" tIns="45376" rIns="90752" bIns="45376" rtlCol="0"/>
          <a:lstStyle>
            <a:lvl1pPr algn="l">
              <a:defRPr sz="1200"/>
            </a:lvl1pPr>
          </a:lstStyle>
          <a:p>
            <a:endParaRPr lang="nb-NO"/>
          </a:p>
        </p:txBody>
      </p:sp>
      <p:sp>
        <p:nvSpPr>
          <p:cNvPr id="3" name="Plassholder for dato 2"/>
          <p:cNvSpPr>
            <a:spLocks noGrp="1"/>
          </p:cNvSpPr>
          <p:nvPr>
            <p:ph type="dt" idx="1"/>
          </p:nvPr>
        </p:nvSpPr>
        <p:spPr>
          <a:xfrm>
            <a:off x="3814627" y="1"/>
            <a:ext cx="2919565" cy="493789"/>
          </a:xfrm>
          <a:prstGeom prst="rect">
            <a:avLst/>
          </a:prstGeom>
        </p:spPr>
        <p:txBody>
          <a:bodyPr vert="horz" lIns="90752" tIns="45376" rIns="90752" bIns="45376" rtlCol="0"/>
          <a:lstStyle>
            <a:lvl1pPr algn="r">
              <a:defRPr sz="1200"/>
            </a:lvl1pPr>
          </a:lstStyle>
          <a:p>
            <a:fld id="{4C13C5C4-4EF5-43D3-B14E-4810C136478C}" type="datetimeFigureOut">
              <a:rPr lang="nb-NO" smtClean="0"/>
              <a:t>12.10.2021</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52" tIns="45376" rIns="90752" bIns="45376" rtlCol="0" anchor="ctr"/>
          <a:lstStyle/>
          <a:p>
            <a:endParaRPr lang="nb-NO"/>
          </a:p>
        </p:txBody>
      </p:sp>
      <p:sp>
        <p:nvSpPr>
          <p:cNvPr id="5" name="Plassholder for notater 4"/>
          <p:cNvSpPr>
            <a:spLocks noGrp="1"/>
          </p:cNvSpPr>
          <p:nvPr>
            <p:ph type="body" sz="quarter" idx="3"/>
          </p:nvPr>
        </p:nvSpPr>
        <p:spPr>
          <a:xfrm>
            <a:off x="673264" y="4687054"/>
            <a:ext cx="5389240" cy="4439368"/>
          </a:xfrm>
          <a:prstGeom prst="rect">
            <a:avLst/>
          </a:prstGeom>
        </p:spPr>
        <p:txBody>
          <a:bodyPr vert="horz" lIns="90752" tIns="45376" rIns="90752" bIns="45376"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370947"/>
            <a:ext cx="2919565" cy="493789"/>
          </a:xfrm>
          <a:prstGeom prst="rect">
            <a:avLst/>
          </a:prstGeom>
        </p:spPr>
        <p:txBody>
          <a:bodyPr vert="horz" lIns="90752" tIns="45376" rIns="90752" bIns="45376"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4627" y="9370947"/>
            <a:ext cx="2919565" cy="493789"/>
          </a:xfrm>
          <a:prstGeom prst="rect">
            <a:avLst/>
          </a:prstGeom>
        </p:spPr>
        <p:txBody>
          <a:bodyPr vert="horz" lIns="90752" tIns="45376" rIns="90752" bIns="45376" rtlCol="0" anchor="b"/>
          <a:lstStyle>
            <a:lvl1pPr algn="r">
              <a:defRPr sz="1200"/>
            </a:lvl1pPr>
          </a:lstStyle>
          <a:p>
            <a:fld id="{B13A408B-EB35-48D5-BED4-94090410A203}" type="slidenum">
              <a:rPr lang="nb-NO" smtClean="0"/>
              <a:t>‹#›</a:t>
            </a:fld>
            <a:endParaRPr lang="nb-NO"/>
          </a:p>
        </p:txBody>
      </p:sp>
    </p:spTree>
    <p:extLst>
      <p:ext uri="{BB962C8B-B14F-4D97-AF65-F5344CB8AC3E}">
        <p14:creationId xmlns:p14="http://schemas.microsoft.com/office/powerpoint/2010/main" val="348120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251" indent="-283558" eaLnBrk="0" hangingPunct="0">
              <a:defRPr sz="2400">
                <a:solidFill>
                  <a:schemeClr val="tx1"/>
                </a:solidFill>
                <a:latin typeface="Times New Roman" pitchFamily="18" charset="0"/>
              </a:defRPr>
            </a:lvl2pPr>
            <a:lvl3pPr marL="1134230" indent="-226846" eaLnBrk="0" hangingPunct="0">
              <a:defRPr sz="2400">
                <a:solidFill>
                  <a:schemeClr val="tx1"/>
                </a:solidFill>
                <a:latin typeface="Times New Roman" pitchFamily="18" charset="0"/>
              </a:defRPr>
            </a:lvl3pPr>
            <a:lvl4pPr marL="1587923" indent="-226846" eaLnBrk="0" hangingPunct="0">
              <a:defRPr sz="2400">
                <a:solidFill>
                  <a:schemeClr val="tx1"/>
                </a:solidFill>
                <a:latin typeface="Times New Roman" pitchFamily="18" charset="0"/>
              </a:defRPr>
            </a:lvl4pPr>
            <a:lvl5pPr marL="2041613" indent="-226846" eaLnBrk="0" hangingPunct="0">
              <a:defRPr sz="2400">
                <a:solidFill>
                  <a:schemeClr val="tx1"/>
                </a:solidFill>
                <a:latin typeface="Times New Roman" pitchFamily="18" charset="0"/>
              </a:defRPr>
            </a:lvl5pPr>
            <a:lvl6pPr marL="2495305" indent="-226846" eaLnBrk="0" fontAlgn="base" hangingPunct="0">
              <a:spcBef>
                <a:spcPct val="0"/>
              </a:spcBef>
              <a:spcAft>
                <a:spcPct val="0"/>
              </a:spcAft>
              <a:defRPr sz="2400">
                <a:solidFill>
                  <a:schemeClr val="tx1"/>
                </a:solidFill>
                <a:latin typeface="Times New Roman" pitchFamily="18" charset="0"/>
              </a:defRPr>
            </a:lvl6pPr>
            <a:lvl7pPr marL="2948997" indent="-226846" eaLnBrk="0" fontAlgn="base" hangingPunct="0">
              <a:spcBef>
                <a:spcPct val="0"/>
              </a:spcBef>
              <a:spcAft>
                <a:spcPct val="0"/>
              </a:spcAft>
              <a:defRPr sz="2400">
                <a:solidFill>
                  <a:schemeClr val="tx1"/>
                </a:solidFill>
                <a:latin typeface="Times New Roman" pitchFamily="18" charset="0"/>
              </a:defRPr>
            </a:lvl7pPr>
            <a:lvl8pPr marL="3402688" indent="-226846" eaLnBrk="0" fontAlgn="base" hangingPunct="0">
              <a:spcBef>
                <a:spcPct val="0"/>
              </a:spcBef>
              <a:spcAft>
                <a:spcPct val="0"/>
              </a:spcAft>
              <a:defRPr sz="2400">
                <a:solidFill>
                  <a:schemeClr val="tx1"/>
                </a:solidFill>
                <a:latin typeface="Times New Roman" pitchFamily="18" charset="0"/>
              </a:defRPr>
            </a:lvl8pPr>
            <a:lvl9pPr marL="3856382" indent="-2268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97A14FD-59B3-4203-8B80-5A42A16AED8C}" type="slidenum">
              <a:rPr lang="nb-NO" sz="1200"/>
              <a:pPr eaLnBrk="1" hangingPunct="1">
                <a:defRPr/>
              </a:pPr>
              <a:t>1</a:t>
            </a:fld>
            <a:endParaRPr lang="nb-NO" sz="1200"/>
          </a:p>
        </p:txBody>
      </p:sp>
      <p:sp>
        <p:nvSpPr>
          <p:cNvPr id="62467" name="Rectangle 2"/>
          <p:cNvSpPr>
            <a:spLocks noGrp="1" noRot="1" noChangeAspect="1" noChangeArrowheads="1" noTextEdit="1"/>
          </p:cNvSpPr>
          <p:nvPr>
            <p:ph type="sldImg"/>
          </p:nvPr>
        </p:nvSpPr>
        <p:spPr>
          <a:xfrm>
            <a:off x="901700" y="739775"/>
            <a:ext cx="4932363" cy="3700463"/>
          </a:xfrm>
          <a:ln/>
        </p:spPr>
      </p:sp>
      <p:sp>
        <p:nvSpPr>
          <p:cNvPr id="62468" name="Rectangle 3"/>
          <p:cNvSpPr>
            <a:spLocks noGrp="1" noChangeArrowheads="1"/>
          </p:cNvSpPr>
          <p:nvPr>
            <p:ph type="body" idx="1"/>
          </p:nvPr>
        </p:nvSpPr>
        <p:spPr>
          <a:noFill/>
        </p:spPr>
        <p:txBody>
          <a:bodyPr/>
          <a:lstStyle/>
          <a:p>
            <a:pPr eaLnBrk="1" hangingPunct="1"/>
            <a:endParaRPr lang="nb-NO"/>
          </a:p>
          <a:p>
            <a:pPr eaLnBrk="1" hangingPunct="1"/>
            <a:endParaRPr lang="nb-NO"/>
          </a:p>
        </p:txBody>
      </p:sp>
    </p:spTree>
    <p:extLst>
      <p:ext uri="{BB962C8B-B14F-4D97-AF65-F5344CB8AC3E}">
        <p14:creationId xmlns:p14="http://schemas.microsoft.com/office/powerpoint/2010/main" val="37479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251" indent="-283558" eaLnBrk="0" hangingPunct="0">
              <a:defRPr sz="2400">
                <a:solidFill>
                  <a:schemeClr val="tx1"/>
                </a:solidFill>
                <a:latin typeface="Times New Roman" pitchFamily="18" charset="0"/>
              </a:defRPr>
            </a:lvl2pPr>
            <a:lvl3pPr marL="1134230" indent="-226846" eaLnBrk="0" hangingPunct="0">
              <a:defRPr sz="2400">
                <a:solidFill>
                  <a:schemeClr val="tx1"/>
                </a:solidFill>
                <a:latin typeface="Times New Roman" pitchFamily="18" charset="0"/>
              </a:defRPr>
            </a:lvl3pPr>
            <a:lvl4pPr marL="1587923" indent="-226846" eaLnBrk="0" hangingPunct="0">
              <a:defRPr sz="2400">
                <a:solidFill>
                  <a:schemeClr val="tx1"/>
                </a:solidFill>
                <a:latin typeface="Times New Roman" pitchFamily="18" charset="0"/>
              </a:defRPr>
            </a:lvl4pPr>
            <a:lvl5pPr marL="2041613" indent="-226846" eaLnBrk="0" hangingPunct="0">
              <a:defRPr sz="2400">
                <a:solidFill>
                  <a:schemeClr val="tx1"/>
                </a:solidFill>
                <a:latin typeface="Times New Roman" pitchFamily="18" charset="0"/>
              </a:defRPr>
            </a:lvl5pPr>
            <a:lvl6pPr marL="2495305" indent="-226846" eaLnBrk="0" fontAlgn="base" hangingPunct="0">
              <a:spcBef>
                <a:spcPct val="0"/>
              </a:spcBef>
              <a:spcAft>
                <a:spcPct val="0"/>
              </a:spcAft>
              <a:defRPr sz="2400">
                <a:solidFill>
                  <a:schemeClr val="tx1"/>
                </a:solidFill>
                <a:latin typeface="Times New Roman" pitchFamily="18" charset="0"/>
              </a:defRPr>
            </a:lvl6pPr>
            <a:lvl7pPr marL="2948997" indent="-226846" eaLnBrk="0" fontAlgn="base" hangingPunct="0">
              <a:spcBef>
                <a:spcPct val="0"/>
              </a:spcBef>
              <a:spcAft>
                <a:spcPct val="0"/>
              </a:spcAft>
              <a:defRPr sz="2400">
                <a:solidFill>
                  <a:schemeClr val="tx1"/>
                </a:solidFill>
                <a:latin typeface="Times New Roman" pitchFamily="18" charset="0"/>
              </a:defRPr>
            </a:lvl7pPr>
            <a:lvl8pPr marL="3402688" indent="-226846" eaLnBrk="0" fontAlgn="base" hangingPunct="0">
              <a:spcBef>
                <a:spcPct val="0"/>
              </a:spcBef>
              <a:spcAft>
                <a:spcPct val="0"/>
              </a:spcAft>
              <a:defRPr sz="2400">
                <a:solidFill>
                  <a:schemeClr val="tx1"/>
                </a:solidFill>
                <a:latin typeface="Times New Roman" pitchFamily="18" charset="0"/>
              </a:defRPr>
            </a:lvl8pPr>
            <a:lvl9pPr marL="3856382" indent="-2268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B9FBB83-48FA-45ED-9095-EF63BEF6334F}" type="slidenum">
              <a:rPr lang="nb-NO" sz="1200"/>
              <a:pPr eaLnBrk="1" hangingPunct="1">
                <a:defRPr/>
              </a:pPr>
              <a:t>2</a:t>
            </a:fld>
            <a:endParaRPr lang="nb-NO" sz="1200"/>
          </a:p>
        </p:txBody>
      </p:sp>
      <p:sp>
        <p:nvSpPr>
          <p:cNvPr id="63491" name="Rectangle 2"/>
          <p:cNvSpPr>
            <a:spLocks noGrp="1" noRot="1" noChangeAspect="1" noChangeArrowheads="1" noTextEdit="1"/>
          </p:cNvSpPr>
          <p:nvPr>
            <p:ph type="sldImg"/>
          </p:nvPr>
        </p:nvSpPr>
        <p:spPr>
          <a:xfrm>
            <a:off x="901700" y="739775"/>
            <a:ext cx="4932363" cy="3700463"/>
          </a:xfrm>
          <a:ln/>
        </p:spPr>
      </p:sp>
      <p:sp>
        <p:nvSpPr>
          <p:cNvPr id="63492" name="Rectangle 3"/>
          <p:cNvSpPr>
            <a:spLocks noGrp="1" noChangeArrowheads="1"/>
          </p:cNvSpPr>
          <p:nvPr>
            <p:ph type="body" idx="1"/>
          </p:nvPr>
        </p:nvSpPr>
        <p:spPr>
          <a:noFill/>
        </p:spPr>
        <p:txBody>
          <a:bodyPr/>
          <a:lstStyle/>
          <a:p>
            <a:r>
              <a:rPr lang="nb-NO"/>
              <a:t>UTFYLLENDE</a:t>
            </a:r>
            <a:r>
              <a:rPr lang="nb-NO" baseline="0"/>
              <a:t> INFORMASJON:</a:t>
            </a:r>
          </a:p>
          <a:p>
            <a:endParaRPr lang="nb-NO"/>
          </a:p>
          <a:p>
            <a:r>
              <a:rPr lang="nb-NO" baseline="0"/>
              <a:t>Funksjonshemmedes Fellesorganisasjon (FFO) nasjonalt jobber først og fremst med interessepolitikk, men har også et rettshjelptiltak som heter Rettighetssenteret. Rettighetssenteret er en del av FFOs sekretariat og holder til i Oslo.</a:t>
            </a:r>
          </a:p>
          <a:p>
            <a:endParaRPr lang="nb-NO" baseline="0"/>
          </a:p>
          <a:p>
            <a:r>
              <a:rPr lang="nb-NO" baseline="0"/>
              <a:t>Bakgrunnen for at rettighetssenteret ble opprettet var at FFO lenge hadde sett at det var et stort og udekket rettshjelpsbehov blant funksjonshemmede. Funksjonshemmede hadde stort behov for informasjon og behov for veiledning om juridiske rettigheter. Det var et behov som ikke ble dekket godt nok fra det offentlige eller andre steder. Og slik er det dessverre fortsatt. Det offentlige har veiledningsplikt, men den enkelte etat/sektor bare innenfor sitt eget ansvarsområde. Det er ingen steder å gå for å få full oversikt over ulike rettigheter. Selv om mange kjenner rettighetene sine, er det dessuten stor forskjell på å ha rett og å få gjennomført sine rettigheter i praksis.</a:t>
            </a:r>
          </a:p>
          <a:p>
            <a:endParaRPr lang="nb-NO" baseline="0"/>
          </a:p>
          <a:p>
            <a:endParaRPr lang="nb-NO" baseline="0"/>
          </a:p>
        </p:txBody>
      </p:sp>
    </p:spTree>
    <p:extLst>
      <p:ext uri="{BB962C8B-B14F-4D97-AF65-F5344CB8AC3E}">
        <p14:creationId xmlns:p14="http://schemas.microsoft.com/office/powerpoint/2010/main" val="209092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251" indent="-283558" eaLnBrk="0" hangingPunct="0">
              <a:defRPr sz="2400">
                <a:solidFill>
                  <a:schemeClr val="tx1"/>
                </a:solidFill>
                <a:latin typeface="Times New Roman" pitchFamily="18" charset="0"/>
              </a:defRPr>
            </a:lvl2pPr>
            <a:lvl3pPr marL="1134230" indent="-226846" eaLnBrk="0" hangingPunct="0">
              <a:defRPr sz="2400">
                <a:solidFill>
                  <a:schemeClr val="tx1"/>
                </a:solidFill>
                <a:latin typeface="Times New Roman" pitchFamily="18" charset="0"/>
              </a:defRPr>
            </a:lvl3pPr>
            <a:lvl4pPr marL="1587923" indent="-226846" eaLnBrk="0" hangingPunct="0">
              <a:defRPr sz="2400">
                <a:solidFill>
                  <a:schemeClr val="tx1"/>
                </a:solidFill>
                <a:latin typeface="Times New Roman" pitchFamily="18" charset="0"/>
              </a:defRPr>
            </a:lvl4pPr>
            <a:lvl5pPr marL="2041613" indent="-226846" eaLnBrk="0" hangingPunct="0">
              <a:defRPr sz="2400">
                <a:solidFill>
                  <a:schemeClr val="tx1"/>
                </a:solidFill>
                <a:latin typeface="Times New Roman" pitchFamily="18" charset="0"/>
              </a:defRPr>
            </a:lvl5pPr>
            <a:lvl6pPr marL="2495305" indent="-226846" eaLnBrk="0" fontAlgn="base" hangingPunct="0">
              <a:spcBef>
                <a:spcPct val="0"/>
              </a:spcBef>
              <a:spcAft>
                <a:spcPct val="0"/>
              </a:spcAft>
              <a:defRPr sz="2400">
                <a:solidFill>
                  <a:schemeClr val="tx1"/>
                </a:solidFill>
                <a:latin typeface="Times New Roman" pitchFamily="18" charset="0"/>
              </a:defRPr>
            </a:lvl6pPr>
            <a:lvl7pPr marL="2948997" indent="-226846" eaLnBrk="0" fontAlgn="base" hangingPunct="0">
              <a:spcBef>
                <a:spcPct val="0"/>
              </a:spcBef>
              <a:spcAft>
                <a:spcPct val="0"/>
              </a:spcAft>
              <a:defRPr sz="2400">
                <a:solidFill>
                  <a:schemeClr val="tx1"/>
                </a:solidFill>
                <a:latin typeface="Times New Roman" pitchFamily="18" charset="0"/>
              </a:defRPr>
            </a:lvl7pPr>
            <a:lvl8pPr marL="3402688" indent="-226846" eaLnBrk="0" fontAlgn="base" hangingPunct="0">
              <a:spcBef>
                <a:spcPct val="0"/>
              </a:spcBef>
              <a:spcAft>
                <a:spcPct val="0"/>
              </a:spcAft>
              <a:defRPr sz="2400">
                <a:solidFill>
                  <a:schemeClr val="tx1"/>
                </a:solidFill>
                <a:latin typeface="Times New Roman" pitchFamily="18" charset="0"/>
              </a:defRPr>
            </a:lvl8pPr>
            <a:lvl9pPr marL="3856382" indent="-2268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A562488C-467F-4A21-9768-FBB4BC74C79B}" type="slidenum">
              <a:rPr lang="nb-NO" sz="1200"/>
              <a:pPr eaLnBrk="1" hangingPunct="1">
                <a:defRPr/>
              </a:pPr>
              <a:t>3</a:t>
            </a:fld>
            <a:endParaRPr lang="nb-NO" sz="1200"/>
          </a:p>
        </p:txBody>
      </p:sp>
      <p:sp>
        <p:nvSpPr>
          <p:cNvPr id="64515" name="Rectangle 2"/>
          <p:cNvSpPr>
            <a:spLocks noGrp="1" noRot="1" noChangeAspect="1" noChangeArrowheads="1" noTextEdit="1"/>
          </p:cNvSpPr>
          <p:nvPr>
            <p:ph type="sldImg"/>
          </p:nvPr>
        </p:nvSpPr>
        <p:spPr>
          <a:xfrm>
            <a:off x="901700" y="739775"/>
            <a:ext cx="4932363" cy="3700463"/>
          </a:xfrm>
          <a:ln/>
        </p:spPr>
      </p:sp>
      <p:sp>
        <p:nvSpPr>
          <p:cNvPr id="64516" name="Rectangle 3"/>
          <p:cNvSpPr>
            <a:spLocks noGrp="1" noChangeArrowheads="1"/>
          </p:cNvSpPr>
          <p:nvPr>
            <p:ph type="body" idx="1"/>
          </p:nvPr>
        </p:nvSpPr>
        <p:spPr>
          <a:noFill/>
        </p:spPr>
        <p:txBody>
          <a:bodyPr/>
          <a:lstStyle/>
          <a:p>
            <a:r>
              <a:rPr lang="nb-NO"/>
              <a:t>UTFYLLENDE</a:t>
            </a:r>
            <a:r>
              <a:rPr lang="nb-NO" baseline="0"/>
              <a:t> INFORMASJON:</a:t>
            </a:r>
          </a:p>
          <a:p>
            <a:endParaRPr lang="nb-NO"/>
          </a:p>
          <a:p>
            <a:r>
              <a:rPr lang="nb-NO"/>
              <a:t>Vi er for</a:t>
            </a:r>
            <a:r>
              <a:rPr lang="nb-NO" baseline="0"/>
              <a:t> tiden (mars 2016) tre</a:t>
            </a:r>
            <a:r>
              <a:rPr lang="nb-NO"/>
              <a:t> jurister som jobber ved RS,</a:t>
            </a:r>
            <a:r>
              <a:rPr lang="nb-NO" baseline="0"/>
              <a:t> men vi utgjør bare 1,5 stillinger. </a:t>
            </a:r>
          </a:p>
          <a:p>
            <a:r>
              <a:rPr lang="nb-NO" baseline="0"/>
              <a:t>I tillegg har vi nylig knyttet til oss en jusstudent som skal jobbe på Rettighetssenteret i 20 % stilling.</a:t>
            </a:r>
          </a:p>
          <a:p>
            <a:endParaRPr lang="nb-NO" baseline="0"/>
          </a:p>
          <a:p>
            <a:r>
              <a:rPr lang="nb-NO" baseline="0"/>
              <a:t>(F.om. midten av mai 2016 går Anne Therese ut i foreldrepermisjon og blir borte i </a:t>
            </a:r>
            <a:r>
              <a:rPr lang="nb-NO" baseline="0" err="1"/>
              <a:t>ca</a:t>
            </a:r>
            <a:r>
              <a:rPr lang="nb-NO" baseline="0"/>
              <a:t> ett år. Vi kommer til å få på plass en vikar og Heidi vil fungere som faglig leder)</a:t>
            </a:r>
            <a:endParaRPr lang="nb-NO"/>
          </a:p>
          <a:p>
            <a:endParaRPr lang="nb-NO"/>
          </a:p>
          <a:p>
            <a:endParaRPr lang="nb-NO"/>
          </a:p>
        </p:txBody>
      </p:sp>
    </p:spTree>
    <p:extLst>
      <p:ext uri="{BB962C8B-B14F-4D97-AF65-F5344CB8AC3E}">
        <p14:creationId xmlns:p14="http://schemas.microsoft.com/office/powerpoint/2010/main" val="30414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251" indent="-283558" eaLnBrk="0" hangingPunct="0">
              <a:defRPr sz="2400">
                <a:solidFill>
                  <a:schemeClr val="tx1"/>
                </a:solidFill>
                <a:latin typeface="Times New Roman" pitchFamily="18" charset="0"/>
              </a:defRPr>
            </a:lvl2pPr>
            <a:lvl3pPr marL="1134230" indent="-226846" eaLnBrk="0" hangingPunct="0">
              <a:defRPr sz="2400">
                <a:solidFill>
                  <a:schemeClr val="tx1"/>
                </a:solidFill>
                <a:latin typeface="Times New Roman" pitchFamily="18" charset="0"/>
              </a:defRPr>
            </a:lvl3pPr>
            <a:lvl4pPr marL="1587923" indent="-226846" eaLnBrk="0" hangingPunct="0">
              <a:defRPr sz="2400">
                <a:solidFill>
                  <a:schemeClr val="tx1"/>
                </a:solidFill>
                <a:latin typeface="Times New Roman" pitchFamily="18" charset="0"/>
              </a:defRPr>
            </a:lvl4pPr>
            <a:lvl5pPr marL="2041613" indent="-226846" eaLnBrk="0" hangingPunct="0">
              <a:defRPr sz="2400">
                <a:solidFill>
                  <a:schemeClr val="tx1"/>
                </a:solidFill>
                <a:latin typeface="Times New Roman" pitchFamily="18" charset="0"/>
              </a:defRPr>
            </a:lvl5pPr>
            <a:lvl6pPr marL="2495305" indent="-226846" eaLnBrk="0" fontAlgn="base" hangingPunct="0">
              <a:spcBef>
                <a:spcPct val="0"/>
              </a:spcBef>
              <a:spcAft>
                <a:spcPct val="0"/>
              </a:spcAft>
              <a:defRPr sz="2400">
                <a:solidFill>
                  <a:schemeClr val="tx1"/>
                </a:solidFill>
                <a:latin typeface="Times New Roman" pitchFamily="18" charset="0"/>
              </a:defRPr>
            </a:lvl6pPr>
            <a:lvl7pPr marL="2948997" indent="-226846" eaLnBrk="0" fontAlgn="base" hangingPunct="0">
              <a:spcBef>
                <a:spcPct val="0"/>
              </a:spcBef>
              <a:spcAft>
                <a:spcPct val="0"/>
              </a:spcAft>
              <a:defRPr sz="2400">
                <a:solidFill>
                  <a:schemeClr val="tx1"/>
                </a:solidFill>
                <a:latin typeface="Times New Roman" pitchFamily="18" charset="0"/>
              </a:defRPr>
            </a:lvl7pPr>
            <a:lvl8pPr marL="3402688" indent="-226846" eaLnBrk="0" fontAlgn="base" hangingPunct="0">
              <a:spcBef>
                <a:spcPct val="0"/>
              </a:spcBef>
              <a:spcAft>
                <a:spcPct val="0"/>
              </a:spcAft>
              <a:defRPr sz="2400">
                <a:solidFill>
                  <a:schemeClr val="tx1"/>
                </a:solidFill>
                <a:latin typeface="Times New Roman" pitchFamily="18" charset="0"/>
              </a:defRPr>
            </a:lvl8pPr>
            <a:lvl9pPr marL="3856382" indent="-2268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66C15CC-EA09-47EF-BA20-23A37FFAC1B9}" type="slidenum">
              <a:rPr lang="nb-NO" sz="1200"/>
              <a:pPr eaLnBrk="1" hangingPunct="1">
                <a:defRPr/>
              </a:pPr>
              <a:t>4</a:t>
            </a:fld>
            <a:endParaRPr lang="nb-NO" sz="1200"/>
          </a:p>
        </p:txBody>
      </p:sp>
      <p:sp>
        <p:nvSpPr>
          <p:cNvPr id="65539" name="Rectangle 2"/>
          <p:cNvSpPr>
            <a:spLocks noGrp="1" noRot="1" noChangeAspect="1" noChangeArrowheads="1" noTextEdit="1"/>
          </p:cNvSpPr>
          <p:nvPr>
            <p:ph type="sldImg"/>
          </p:nvPr>
        </p:nvSpPr>
        <p:spPr>
          <a:xfrm>
            <a:off x="901700" y="739775"/>
            <a:ext cx="4932363" cy="3700463"/>
          </a:xfrm>
          <a:ln/>
        </p:spPr>
      </p:sp>
      <p:sp>
        <p:nvSpPr>
          <p:cNvPr id="65540" name="Rectangle 3"/>
          <p:cNvSpPr>
            <a:spLocks noGrp="1" noChangeArrowheads="1"/>
          </p:cNvSpPr>
          <p:nvPr>
            <p:ph type="body" idx="1"/>
          </p:nvPr>
        </p:nvSpPr>
        <p:spPr>
          <a:xfrm>
            <a:off x="673265" y="4687802"/>
            <a:ext cx="5548117" cy="4754070"/>
          </a:xfrm>
          <a:noFill/>
        </p:spPr>
        <p:txBody>
          <a:bodyPr/>
          <a:lstStyle/>
          <a:p>
            <a:pPr>
              <a:lnSpc>
                <a:spcPct val="90000"/>
              </a:lnSpc>
            </a:pPr>
            <a:r>
              <a:rPr lang="nb-NO"/>
              <a:t>UTFYLLENDE INFORMASJON</a:t>
            </a:r>
          </a:p>
          <a:p>
            <a:pPr defTabSz="907493">
              <a:lnSpc>
                <a:spcPct val="90000"/>
              </a:lnSpc>
              <a:defRPr/>
            </a:pPr>
            <a:r>
              <a:rPr lang="nb-NO"/>
              <a:t>Rettighetssenteret</a:t>
            </a:r>
            <a:r>
              <a:rPr lang="nb-NO" baseline="0"/>
              <a:t> gir</a:t>
            </a:r>
            <a:r>
              <a:rPr lang="nb-NO"/>
              <a:t> rettshjelp i enkeltsaker. Vi har en telefontjeneste og svarer på henvendelser</a:t>
            </a:r>
            <a:r>
              <a:rPr lang="nb-NO" baseline="0"/>
              <a:t> på e-post eller brev.  </a:t>
            </a:r>
            <a:endParaRPr lang="nb-NO"/>
          </a:p>
          <a:p>
            <a:pPr defTabSz="907493">
              <a:lnSpc>
                <a:spcPct val="90000"/>
              </a:lnSpc>
              <a:defRPr/>
            </a:pPr>
            <a:r>
              <a:rPr lang="nb-NO" baseline="0"/>
              <a:t>Vanligvis er det åpent fire dager i uka, men unntak kan forekomme. Det  men det er bare én som har telefonvakt av gangen</a:t>
            </a:r>
            <a:r>
              <a:rPr lang="nb-NO"/>
              <a:t>, så hvis man</a:t>
            </a:r>
            <a:r>
              <a:rPr lang="nb-NO" baseline="0"/>
              <a:t> ikke kommer gjennom når man ringer, må man ha litt tålmodighet og forsøke på nytt litt senere.</a:t>
            </a:r>
            <a:endParaRPr lang="nb-NO"/>
          </a:p>
          <a:p>
            <a:pPr defTabSz="907493">
              <a:lnSpc>
                <a:spcPct val="90000"/>
              </a:lnSpc>
              <a:defRPr/>
            </a:pPr>
            <a:endParaRPr lang="nb-NO" baseline="0"/>
          </a:p>
          <a:p>
            <a:pPr defTabSz="907493">
              <a:lnSpc>
                <a:spcPct val="90000"/>
              </a:lnSpc>
              <a:defRPr/>
            </a:pPr>
            <a:r>
              <a:rPr lang="nb-NO" baseline="0"/>
              <a:t>Fram til nå har FFO og Rettighetssenteret gitt ut Jungelhåndboka som ga oversikt over mange ulike rettigheter funksjonshemmede og kronisk syke kan ha. Boka blir dessverre ikke gitt ut mer. For den som ønsker det, er det mulig å bestille 2015-boka til redusert pris.</a:t>
            </a:r>
          </a:p>
          <a:p>
            <a:pPr defTabSz="907493">
              <a:lnSpc>
                <a:spcPct val="90000"/>
              </a:lnSpc>
              <a:defRPr/>
            </a:pPr>
            <a:endParaRPr lang="nb-NO" baseline="0"/>
          </a:p>
          <a:p>
            <a:pPr defTabSz="907493">
              <a:lnSpc>
                <a:spcPct val="90000"/>
              </a:lnSpc>
              <a:defRPr/>
            </a:pPr>
            <a:r>
              <a:rPr lang="nb-NO" baseline="0"/>
              <a:t>Rettighetssenteret bruker også mye tid på påvirkningsarbeid, skrive høringer, delta på møter og annet interessepolitisk arbeid. </a:t>
            </a:r>
            <a:r>
              <a:rPr lang="nb-NO"/>
              <a:t>FFOs </a:t>
            </a:r>
            <a:r>
              <a:rPr lang="nb-NO" err="1"/>
              <a:t>sekreteriat</a:t>
            </a:r>
            <a:r>
              <a:rPr lang="nb-NO"/>
              <a:t> har rådgivere som jobber på ulike interesseområder, helse, hjelpemidler, oppvekst og utdanning, samferdsel,</a:t>
            </a:r>
            <a:r>
              <a:rPr lang="nb-NO" baseline="0"/>
              <a:t> levekår, og Rettighetssenteret blir brukt av de andre fagpolitiske rådgiverne når de har behov for juridisk bistand inn i det øvrige interessepolitiske arbeidet.</a:t>
            </a:r>
          </a:p>
          <a:p>
            <a:pPr defTabSz="907493">
              <a:lnSpc>
                <a:spcPct val="90000"/>
              </a:lnSpc>
              <a:defRPr/>
            </a:pPr>
            <a:endParaRPr lang="nb-NO"/>
          </a:p>
          <a:p>
            <a:pPr defTabSz="907493">
              <a:lnSpc>
                <a:spcPct val="90000"/>
              </a:lnSpc>
              <a:defRPr/>
            </a:pPr>
            <a:r>
              <a:rPr lang="nb-NO" baseline="0"/>
              <a:t>Vi bruker kunnskapen fra sakene vi får inn til Rettighetssenteret i de</a:t>
            </a:r>
            <a:r>
              <a:rPr lang="nb-NO"/>
              <a:t>t fagpolitiske arbeidet og i egne rapporter for å synliggjøre hvor «skoen trykker». </a:t>
            </a:r>
            <a:r>
              <a:rPr lang="nb-NO" baseline="0"/>
              <a:t>Vi mener det har større tyngde det vi hevder </a:t>
            </a:r>
            <a:r>
              <a:rPr lang="nb-NO"/>
              <a:t>når vi faktisk kan vise til statistikk og konkrete eksempler. </a:t>
            </a:r>
          </a:p>
          <a:p>
            <a:pPr>
              <a:lnSpc>
                <a:spcPct val="90000"/>
              </a:lnSpc>
            </a:pPr>
            <a:endParaRPr lang="nb-NO"/>
          </a:p>
          <a:p>
            <a:pPr>
              <a:lnSpc>
                <a:spcPct val="90000"/>
              </a:lnSpc>
            </a:pPr>
            <a:r>
              <a:rPr lang="nb-NO"/>
              <a:t>Rettighetssentere</a:t>
            </a:r>
            <a:r>
              <a:rPr lang="nb-NO" baseline="0"/>
              <a:t>t er registrert hos Datatilsynet og har derfor lov til å</a:t>
            </a:r>
            <a:r>
              <a:rPr lang="nb-NO"/>
              <a:t> registrere</a:t>
            </a:r>
            <a:r>
              <a:rPr lang="nb-NO" baseline="0"/>
              <a:t> alle henvendelser, og prøver å hente ut dokumentasjon som kan brukes i påvirkningsarbeidet vårt. Alle eksempler på problemstillinger som brukes utad er ALLTID anonymisert.</a:t>
            </a:r>
            <a:endParaRPr lang="nb-NO"/>
          </a:p>
        </p:txBody>
      </p:sp>
    </p:spTree>
    <p:extLst>
      <p:ext uri="{BB962C8B-B14F-4D97-AF65-F5344CB8AC3E}">
        <p14:creationId xmlns:p14="http://schemas.microsoft.com/office/powerpoint/2010/main" val="343337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251" indent="-283558" eaLnBrk="0" hangingPunct="0">
              <a:defRPr sz="2400">
                <a:solidFill>
                  <a:schemeClr val="tx1"/>
                </a:solidFill>
                <a:latin typeface="Times New Roman" pitchFamily="18" charset="0"/>
              </a:defRPr>
            </a:lvl2pPr>
            <a:lvl3pPr marL="1134230" indent="-226846" eaLnBrk="0" hangingPunct="0">
              <a:defRPr sz="2400">
                <a:solidFill>
                  <a:schemeClr val="tx1"/>
                </a:solidFill>
                <a:latin typeface="Times New Roman" pitchFamily="18" charset="0"/>
              </a:defRPr>
            </a:lvl3pPr>
            <a:lvl4pPr marL="1587923" indent="-226846" eaLnBrk="0" hangingPunct="0">
              <a:defRPr sz="2400">
                <a:solidFill>
                  <a:schemeClr val="tx1"/>
                </a:solidFill>
                <a:latin typeface="Times New Roman" pitchFamily="18" charset="0"/>
              </a:defRPr>
            </a:lvl4pPr>
            <a:lvl5pPr marL="2041613" indent="-226846" eaLnBrk="0" hangingPunct="0">
              <a:defRPr sz="2400">
                <a:solidFill>
                  <a:schemeClr val="tx1"/>
                </a:solidFill>
                <a:latin typeface="Times New Roman" pitchFamily="18" charset="0"/>
              </a:defRPr>
            </a:lvl5pPr>
            <a:lvl6pPr marL="2495305" indent="-226846" eaLnBrk="0" fontAlgn="base" hangingPunct="0">
              <a:spcBef>
                <a:spcPct val="0"/>
              </a:spcBef>
              <a:spcAft>
                <a:spcPct val="0"/>
              </a:spcAft>
              <a:defRPr sz="2400">
                <a:solidFill>
                  <a:schemeClr val="tx1"/>
                </a:solidFill>
                <a:latin typeface="Times New Roman" pitchFamily="18" charset="0"/>
              </a:defRPr>
            </a:lvl6pPr>
            <a:lvl7pPr marL="2948997" indent="-226846" eaLnBrk="0" fontAlgn="base" hangingPunct="0">
              <a:spcBef>
                <a:spcPct val="0"/>
              </a:spcBef>
              <a:spcAft>
                <a:spcPct val="0"/>
              </a:spcAft>
              <a:defRPr sz="2400">
                <a:solidFill>
                  <a:schemeClr val="tx1"/>
                </a:solidFill>
                <a:latin typeface="Times New Roman" pitchFamily="18" charset="0"/>
              </a:defRPr>
            </a:lvl7pPr>
            <a:lvl8pPr marL="3402688" indent="-226846" eaLnBrk="0" fontAlgn="base" hangingPunct="0">
              <a:spcBef>
                <a:spcPct val="0"/>
              </a:spcBef>
              <a:spcAft>
                <a:spcPct val="0"/>
              </a:spcAft>
              <a:defRPr sz="2400">
                <a:solidFill>
                  <a:schemeClr val="tx1"/>
                </a:solidFill>
                <a:latin typeface="Times New Roman" pitchFamily="18" charset="0"/>
              </a:defRPr>
            </a:lvl8pPr>
            <a:lvl9pPr marL="3856382" indent="-22684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E234278-A7BA-4379-BD86-D7086F968E8F}" type="slidenum">
              <a:rPr lang="nb-NO" sz="1200"/>
              <a:pPr eaLnBrk="1" hangingPunct="1">
                <a:defRPr/>
              </a:pPr>
              <a:t>5</a:t>
            </a:fld>
            <a:endParaRPr lang="nb-NO" sz="1200"/>
          </a:p>
        </p:txBody>
      </p:sp>
      <p:sp>
        <p:nvSpPr>
          <p:cNvPr id="66563" name="Rectangle 2"/>
          <p:cNvSpPr>
            <a:spLocks noGrp="1" noRot="1" noChangeAspect="1" noChangeArrowheads="1" noTextEdit="1"/>
          </p:cNvSpPr>
          <p:nvPr>
            <p:ph type="sldImg"/>
          </p:nvPr>
        </p:nvSpPr>
        <p:spPr>
          <a:xfrm>
            <a:off x="901700" y="739775"/>
            <a:ext cx="4932363" cy="3700463"/>
          </a:xfrm>
          <a:ln/>
        </p:spPr>
      </p:sp>
      <p:sp>
        <p:nvSpPr>
          <p:cNvPr id="66564" name="Rectangle 3"/>
          <p:cNvSpPr>
            <a:spLocks noGrp="1" noChangeArrowheads="1"/>
          </p:cNvSpPr>
          <p:nvPr>
            <p:ph type="body" idx="1"/>
          </p:nvPr>
        </p:nvSpPr>
        <p:spPr>
          <a:xfrm>
            <a:off x="673265" y="4503734"/>
            <a:ext cx="5389240" cy="4938358"/>
          </a:xfrm>
          <a:noFill/>
        </p:spPr>
        <p:txBody>
          <a:bodyPr/>
          <a:lstStyle/>
          <a:p>
            <a:pPr defTabSz="907493">
              <a:lnSpc>
                <a:spcPct val="90000"/>
              </a:lnSpc>
              <a:defRPr/>
            </a:pPr>
            <a:r>
              <a:rPr lang="nb-NO"/>
              <a:t>UTFYLLENDE</a:t>
            </a:r>
            <a:r>
              <a:rPr lang="nb-NO" baseline="0"/>
              <a:t> INFORMASJON:</a:t>
            </a:r>
          </a:p>
          <a:p>
            <a:pPr defTabSz="907493">
              <a:lnSpc>
                <a:spcPct val="90000"/>
              </a:lnSpc>
              <a:defRPr/>
            </a:pPr>
            <a:r>
              <a:rPr lang="nb-NO" baseline="0"/>
              <a:t>Alle kan ta kontakt, enten det gjelder egen sak eller på vegne av andre.</a:t>
            </a:r>
          </a:p>
          <a:p>
            <a:pPr defTabSz="907493">
              <a:lnSpc>
                <a:spcPct val="90000"/>
              </a:lnSpc>
              <a:defRPr/>
            </a:pPr>
            <a:endParaRPr lang="nb-NO" sz="500"/>
          </a:p>
          <a:p>
            <a:pPr defTabSz="907493">
              <a:lnSpc>
                <a:spcPct val="90000"/>
              </a:lnSpc>
              <a:defRPr/>
            </a:pPr>
            <a:r>
              <a:rPr lang="nb-NO" baseline="0"/>
              <a:t>Ikke krav om medlemskap i FFOs organisasjoner.</a:t>
            </a:r>
          </a:p>
          <a:p>
            <a:pPr defTabSz="907493">
              <a:lnSpc>
                <a:spcPct val="90000"/>
              </a:lnSpc>
              <a:defRPr/>
            </a:pPr>
            <a:endParaRPr lang="nb-NO" sz="500"/>
          </a:p>
          <a:p>
            <a:pPr defTabSz="907493">
              <a:lnSpc>
                <a:spcPct val="90000"/>
              </a:lnSpc>
              <a:defRPr/>
            </a:pPr>
            <a:r>
              <a:rPr lang="nb-NO" baseline="0"/>
              <a:t>Det er gratis i den forstand at vi ikke tar betalt for hjelpen vi gir, men tellerskrittene må du betale for.</a:t>
            </a:r>
          </a:p>
          <a:p>
            <a:pPr defTabSz="907493">
              <a:lnSpc>
                <a:spcPct val="90000"/>
              </a:lnSpc>
              <a:defRPr/>
            </a:pPr>
            <a:endParaRPr lang="nb-NO" sz="500"/>
          </a:p>
          <a:p>
            <a:pPr defTabSz="907493">
              <a:lnSpc>
                <a:spcPct val="90000"/>
              </a:lnSpc>
              <a:defRPr/>
            </a:pPr>
            <a:r>
              <a:rPr lang="nb-NO"/>
              <a:t>Det er greit å henvende</a:t>
            </a:r>
            <a:r>
              <a:rPr lang="nb-NO" baseline="0"/>
              <a:t> seg anonymt hvis man ønsker det, men vi vil gjerne vite hvilket fylke man ringer fra. Det bruker vi i statistikken vår.</a:t>
            </a:r>
          </a:p>
          <a:p>
            <a:pPr defTabSz="907493">
              <a:lnSpc>
                <a:spcPct val="90000"/>
              </a:lnSpc>
              <a:defRPr/>
            </a:pPr>
            <a:endParaRPr lang="nb-NO" sz="500"/>
          </a:p>
          <a:p>
            <a:pPr defTabSz="907493">
              <a:lnSpc>
                <a:spcPct val="90000"/>
              </a:lnSpc>
              <a:defRPr/>
            </a:pPr>
            <a:r>
              <a:rPr lang="nb-NO" baseline="0"/>
              <a:t>Tverrfaglighet er vår styrke. Vi forsøker å veilede på hele velferdsrettens område. Alt fra trygd, oppvekst og utdanning, helsetjenester, omsorgstjenester og bolig, og også diskriminering.  Vi kan generelt om rettigheter knyttet til det å ha en funksjonshemming. Den som ringer, trenger ikke være redd for å har ringt feil. Vi gir råd så lagt vi kan og hvis det er noe s om faller utenfor vårt område, sier vi ifra.</a:t>
            </a:r>
          </a:p>
          <a:p>
            <a:pPr defTabSz="907493">
              <a:lnSpc>
                <a:spcPct val="90000"/>
              </a:lnSpc>
              <a:defRPr/>
            </a:pPr>
            <a:endParaRPr lang="nb-NO" sz="500"/>
          </a:p>
          <a:p>
            <a:pPr defTabSz="907493">
              <a:lnSpc>
                <a:spcPct val="90000"/>
              </a:lnSpc>
              <a:defRPr/>
            </a:pPr>
            <a:r>
              <a:rPr lang="nb-NO" baseline="0"/>
              <a:t>Avgrensing mot saker som ikke gjelder velferdsrett, svarer for eksempel ikke på saker som gjelder skifte, arv, ekteskapsrett, strafferett, nabotvister osv. </a:t>
            </a:r>
          </a:p>
          <a:p>
            <a:pPr defTabSz="907493">
              <a:lnSpc>
                <a:spcPct val="90000"/>
              </a:lnSpc>
              <a:defRPr/>
            </a:pPr>
            <a:endParaRPr lang="nb-NO" sz="500"/>
          </a:p>
          <a:p>
            <a:pPr defTabSz="907493">
              <a:lnSpc>
                <a:spcPct val="90000"/>
              </a:lnSpc>
              <a:defRPr/>
            </a:pPr>
            <a:r>
              <a:rPr lang="nb-NO" baseline="0"/>
              <a:t>Vi har ikke kapasitet til å gå  inn som fullmektig, men gir råd og veiledning slik at den enkelte i størst mulig grad blir i stand til å ivareta egne rettigheter på egenhånd.</a:t>
            </a:r>
            <a:r>
              <a:rPr lang="nb-NO"/>
              <a:t> </a:t>
            </a:r>
            <a:r>
              <a:rPr lang="nb-NO" baseline="0"/>
              <a:t>Vi kan gi generell informasjon, vi kan lese gjennom søknader eller klager, vi kan komme med tips om en bør klage på et vedtak, og vi komme med momenter til for eksempel klagesak. </a:t>
            </a:r>
          </a:p>
          <a:p>
            <a:pPr defTabSz="907493">
              <a:defRPr/>
            </a:pPr>
            <a:endParaRPr lang="nb-NO" sz="500"/>
          </a:p>
          <a:p>
            <a:pPr defTabSz="907493">
              <a:defRPr/>
            </a:pPr>
            <a:r>
              <a:rPr lang="nb-NO" baseline="0"/>
              <a:t>Noen ganger trenger folk mer hjelp enn vi har kapasitet til å gi.</a:t>
            </a:r>
            <a:r>
              <a:rPr lang="nb-NO"/>
              <a:t> Rettighetssenteret henviser</a:t>
            </a:r>
            <a:r>
              <a:rPr lang="nb-NO" baseline="0"/>
              <a:t> til andre instanser hvis vi vet at de kan gi mer hjelp, </a:t>
            </a:r>
            <a:r>
              <a:rPr lang="nb-NO" baseline="0" err="1"/>
              <a:t>f.eks</a:t>
            </a:r>
            <a:r>
              <a:rPr lang="nb-NO" baseline="0"/>
              <a:t> Pasient- og brukerombudene.</a:t>
            </a:r>
          </a:p>
          <a:p>
            <a:pPr defTabSz="907493">
              <a:defRPr/>
            </a:pPr>
            <a:endParaRPr lang="nb-NO" baseline="0"/>
          </a:p>
        </p:txBody>
      </p:sp>
    </p:spTree>
    <p:extLst>
      <p:ext uri="{BB962C8B-B14F-4D97-AF65-F5344CB8AC3E}">
        <p14:creationId xmlns:p14="http://schemas.microsoft.com/office/powerpoint/2010/main" val="419417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37364" indent="-283602" eaLnBrk="0" hangingPunct="0">
              <a:defRPr sz="2400">
                <a:solidFill>
                  <a:schemeClr val="tx1"/>
                </a:solidFill>
                <a:latin typeface="Times New Roman" pitchFamily="18" charset="0"/>
              </a:defRPr>
            </a:lvl2pPr>
            <a:lvl3pPr marL="1134405" indent="-226881" eaLnBrk="0" hangingPunct="0">
              <a:defRPr sz="2400">
                <a:solidFill>
                  <a:schemeClr val="tx1"/>
                </a:solidFill>
                <a:latin typeface="Times New Roman" pitchFamily="18" charset="0"/>
              </a:defRPr>
            </a:lvl3pPr>
            <a:lvl4pPr marL="1588167" indent="-226881" eaLnBrk="0" hangingPunct="0">
              <a:defRPr sz="2400">
                <a:solidFill>
                  <a:schemeClr val="tx1"/>
                </a:solidFill>
                <a:latin typeface="Times New Roman" pitchFamily="18" charset="0"/>
              </a:defRPr>
            </a:lvl4pPr>
            <a:lvl5pPr marL="2041928" indent="-226881" eaLnBrk="0" hangingPunct="0">
              <a:defRPr sz="2400">
                <a:solidFill>
                  <a:schemeClr val="tx1"/>
                </a:solidFill>
                <a:latin typeface="Times New Roman" pitchFamily="18" charset="0"/>
              </a:defRPr>
            </a:lvl5pPr>
            <a:lvl6pPr marL="2495689" indent="-226881" eaLnBrk="0" fontAlgn="base" hangingPunct="0">
              <a:spcBef>
                <a:spcPct val="0"/>
              </a:spcBef>
              <a:spcAft>
                <a:spcPct val="0"/>
              </a:spcAft>
              <a:defRPr sz="2400">
                <a:solidFill>
                  <a:schemeClr val="tx1"/>
                </a:solidFill>
                <a:latin typeface="Times New Roman" pitchFamily="18" charset="0"/>
              </a:defRPr>
            </a:lvl6pPr>
            <a:lvl7pPr marL="2949451" indent="-226881" eaLnBrk="0" fontAlgn="base" hangingPunct="0">
              <a:spcBef>
                <a:spcPct val="0"/>
              </a:spcBef>
              <a:spcAft>
                <a:spcPct val="0"/>
              </a:spcAft>
              <a:defRPr sz="2400">
                <a:solidFill>
                  <a:schemeClr val="tx1"/>
                </a:solidFill>
                <a:latin typeface="Times New Roman" pitchFamily="18" charset="0"/>
              </a:defRPr>
            </a:lvl7pPr>
            <a:lvl8pPr marL="3403213" indent="-226881" eaLnBrk="0" fontAlgn="base" hangingPunct="0">
              <a:spcBef>
                <a:spcPct val="0"/>
              </a:spcBef>
              <a:spcAft>
                <a:spcPct val="0"/>
              </a:spcAft>
              <a:defRPr sz="2400">
                <a:solidFill>
                  <a:schemeClr val="tx1"/>
                </a:solidFill>
                <a:latin typeface="Times New Roman" pitchFamily="18" charset="0"/>
              </a:defRPr>
            </a:lvl8pPr>
            <a:lvl9pPr marL="3856976" indent="-226881"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97A14FD-59B3-4203-8B80-5A42A16AED8C}" type="slidenum">
              <a:rPr lang="nb-NO" sz="1200"/>
              <a:pPr eaLnBrk="1" hangingPunct="1">
                <a:defRPr/>
              </a:pPr>
              <a:t>9</a:t>
            </a:fld>
            <a:endParaRPr lang="nb-NO" sz="1200"/>
          </a:p>
        </p:txBody>
      </p:sp>
      <p:sp>
        <p:nvSpPr>
          <p:cNvPr id="62467" name="Rectangle 2"/>
          <p:cNvSpPr>
            <a:spLocks noGrp="1" noRot="1" noChangeAspect="1" noChangeArrowheads="1" noTextEdit="1"/>
          </p:cNvSpPr>
          <p:nvPr>
            <p:ph type="sldImg"/>
          </p:nvPr>
        </p:nvSpPr>
        <p:spPr>
          <a:xfrm>
            <a:off x="901700" y="739775"/>
            <a:ext cx="4932363" cy="3700463"/>
          </a:xfrm>
          <a:ln/>
        </p:spPr>
      </p:sp>
      <p:sp>
        <p:nvSpPr>
          <p:cNvPr id="62468" name="Rectangle 3"/>
          <p:cNvSpPr>
            <a:spLocks noGrp="1" noChangeArrowheads="1"/>
          </p:cNvSpPr>
          <p:nvPr>
            <p:ph type="body" idx="1"/>
          </p:nvPr>
        </p:nvSpPr>
        <p:spPr>
          <a:noFill/>
        </p:spPr>
        <p:txBody>
          <a:bodyPr/>
          <a:lstStyle/>
          <a:p>
            <a:pPr eaLnBrk="1" hangingPunct="1"/>
            <a:endParaRPr lang="nb-NO" dirty="0"/>
          </a:p>
          <a:p>
            <a:pPr eaLnBrk="1" hangingPunct="1"/>
            <a:endParaRPr lang="nb-NO" dirty="0"/>
          </a:p>
        </p:txBody>
      </p:sp>
    </p:spTree>
    <p:extLst>
      <p:ext uri="{BB962C8B-B14F-4D97-AF65-F5344CB8AC3E}">
        <p14:creationId xmlns:p14="http://schemas.microsoft.com/office/powerpoint/2010/main" val="411692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13A408B-EB35-48D5-BED4-94090410A203}" type="slidenum">
              <a:rPr lang="nb-NO" smtClean="0"/>
              <a:t>29</a:t>
            </a:fld>
            <a:endParaRPr lang="nb-NO"/>
          </a:p>
        </p:txBody>
      </p:sp>
    </p:spTree>
    <p:extLst>
      <p:ext uri="{BB962C8B-B14F-4D97-AF65-F5344CB8AC3E}">
        <p14:creationId xmlns:p14="http://schemas.microsoft.com/office/powerpoint/2010/main" val="11449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7"/>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60440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3087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96090" y="476250"/>
            <a:ext cx="1989137" cy="57610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27088" y="476250"/>
            <a:ext cx="5816600" cy="57610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0667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5085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83571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27089" y="1844677"/>
            <a:ext cx="3902075"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881565" y="1844677"/>
            <a:ext cx="3903663"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249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7362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96137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71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7059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1"/>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26742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827090" y="1844677"/>
            <a:ext cx="7958137"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3077" name="Rectangle 5"/>
          <p:cNvSpPr>
            <a:spLocks noGrp="1" noChangeArrowheads="1"/>
          </p:cNvSpPr>
          <p:nvPr>
            <p:ph type="title"/>
          </p:nvPr>
        </p:nvSpPr>
        <p:spPr bwMode="auto">
          <a:xfrm>
            <a:off x="827088" y="476252"/>
            <a:ext cx="7848600" cy="93662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t>Klikk for å redigere tittelstil i malen</a:t>
            </a:r>
          </a:p>
        </p:txBody>
      </p:sp>
      <p:grpSp>
        <p:nvGrpSpPr>
          <p:cNvPr id="3078" name="Group 6"/>
          <p:cNvGrpSpPr>
            <a:grpSpLocks/>
          </p:cNvGrpSpPr>
          <p:nvPr/>
        </p:nvGrpSpPr>
        <p:grpSpPr bwMode="auto">
          <a:xfrm>
            <a:off x="827089" y="1412876"/>
            <a:ext cx="7777163" cy="142875"/>
            <a:chOff x="476" y="845"/>
            <a:chExt cx="4899" cy="90"/>
          </a:xfrm>
        </p:grpSpPr>
        <p:sp>
          <p:nvSpPr>
            <p:cNvPr id="3079" name="Line 7"/>
            <p:cNvSpPr>
              <a:spLocks noChangeShapeType="1"/>
            </p:cNvSpPr>
            <p:nvPr userDrawn="1"/>
          </p:nvSpPr>
          <p:spPr bwMode="auto">
            <a:xfrm>
              <a:off x="476" y="845"/>
              <a:ext cx="4899" cy="0"/>
            </a:xfrm>
            <a:prstGeom prst="line">
              <a:avLst/>
            </a:prstGeom>
            <a:noFill/>
            <a:ln w="1270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p>
          </p:txBody>
        </p:sp>
        <p:sp>
          <p:nvSpPr>
            <p:cNvPr id="3080" name="Line 8"/>
            <p:cNvSpPr>
              <a:spLocks noChangeShapeType="1"/>
            </p:cNvSpPr>
            <p:nvPr userDrawn="1"/>
          </p:nvSpPr>
          <p:spPr bwMode="auto">
            <a:xfrm>
              <a:off x="476" y="935"/>
              <a:ext cx="4899" cy="0"/>
            </a:xfrm>
            <a:prstGeom prst="line">
              <a:avLst/>
            </a:prstGeom>
            <a:noFill/>
            <a:ln w="5715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p>
          </p:txBody>
        </p:sp>
      </p:grpSp>
      <p:pic>
        <p:nvPicPr>
          <p:cNvPr id="3081" name="Picture 9" descr="Untitled art 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2113" y="5410200"/>
            <a:ext cx="727075" cy="990600"/>
          </a:xfrm>
          <a:prstGeom prst="rect">
            <a:avLst/>
          </a:prstGeom>
          <a:noFill/>
          <a:extLst>
            <a:ext uri="{909E8E84-426E-40DD-AFC4-6F175D3DCCD1}">
              <a14:hiddenFill xmlns:a14="http://schemas.microsoft.com/office/drawing/2010/main">
                <a:solidFill>
                  <a:srgbClr val="FFFFFF"/>
                </a:solidFill>
              </a14:hiddenFill>
            </a:ext>
          </a:extLst>
        </p:spPr>
      </p:pic>
      <p:sp>
        <p:nvSpPr>
          <p:cNvPr id="3082" name="Text Box 10"/>
          <p:cNvSpPr txBox="1">
            <a:spLocks noChangeArrowheads="1"/>
          </p:cNvSpPr>
          <p:nvPr/>
        </p:nvSpPr>
        <p:spPr bwMode="auto">
          <a:xfrm>
            <a:off x="827089" y="6381750"/>
            <a:ext cx="69135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nb-NO" sz="1200" dirty="0" err="1">
                <a:solidFill>
                  <a:srgbClr val="000000"/>
                </a:solidFill>
                <a:latin typeface="Arial" charset="0"/>
              </a:rPr>
              <a:t>FFOs</a:t>
            </a:r>
            <a:r>
              <a:rPr lang="nb-NO" sz="1200" dirty="0">
                <a:solidFill>
                  <a:srgbClr val="000000"/>
                </a:solidFill>
                <a:latin typeface="Arial" charset="0"/>
              </a:rPr>
              <a:t> Rettighetssenter						</a:t>
            </a:r>
            <a:fld id="{00CDFE1D-C926-47BD-BE3D-47B203EE5FD7}" type="slidenum">
              <a:rPr lang="nb-NO" sz="1200" smtClean="0">
                <a:solidFill>
                  <a:srgbClr val="000000"/>
                </a:solidFill>
                <a:latin typeface="Arial" charset="0"/>
              </a:rPr>
              <a:pPr eaLnBrk="0" hangingPunct="0"/>
              <a:t>‹#›</a:t>
            </a:fld>
            <a:endParaRPr lang="nb-NO" sz="1200" dirty="0">
              <a:solidFill>
                <a:srgbClr val="000000"/>
              </a:solidFill>
              <a:latin typeface="Arial" charset="0"/>
            </a:endParaRPr>
          </a:p>
        </p:txBody>
      </p:sp>
      <p:sp>
        <p:nvSpPr>
          <p:cNvPr id="3083" name="Line 11"/>
          <p:cNvSpPr>
            <a:spLocks noChangeShapeType="1"/>
          </p:cNvSpPr>
          <p:nvPr/>
        </p:nvSpPr>
        <p:spPr bwMode="auto">
          <a:xfrm>
            <a:off x="827089" y="6381750"/>
            <a:ext cx="69135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lnSpc>
          <a:spcPct val="85000"/>
        </a:lnSpc>
        <a:spcBef>
          <a:spcPct val="0"/>
        </a:spcBef>
        <a:spcAft>
          <a:spcPct val="0"/>
        </a:spcAft>
        <a:defRPr sz="3600">
          <a:solidFill>
            <a:srgbClr val="000000"/>
          </a:solidFill>
          <a:latin typeface="+mj-lt"/>
          <a:ea typeface="+mj-ea"/>
          <a:cs typeface="+mj-cs"/>
        </a:defRPr>
      </a:lvl1pPr>
      <a:lvl2pPr algn="l" rtl="0" fontAlgn="base">
        <a:lnSpc>
          <a:spcPct val="85000"/>
        </a:lnSpc>
        <a:spcBef>
          <a:spcPct val="0"/>
        </a:spcBef>
        <a:spcAft>
          <a:spcPct val="0"/>
        </a:spcAft>
        <a:defRPr sz="3600">
          <a:solidFill>
            <a:srgbClr val="000000"/>
          </a:solidFill>
          <a:latin typeface="Arial" charset="0"/>
        </a:defRPr>
      </a:lvl2pPr>
      <a:lvl3pPr algn="l" rtl="0" fontAlgn="base">
        <a:lnSpc>
          <a:spcPct val="85000"/>
        </a:lnSpc>
        <a:spcBef>
          <a:spcPct val="0"/>
        </a:spcBef>
        <a:spcAft>
          <a:spcPct val="0"/>
        </a:spcAft>
        <a:defRPr sz="3600">
          <a:solidFill>
            <a:srgbClr val="000000"/>
          </a:solidFill>
          <a:latin typeface="Arial" charset="0"/>
        </a:defRPr>
      </a:lvl3pPr>
      <a:lvl4pPr algn="l" rtl="0" fontAlgn="base">
        <a:lnSpc>
          <a:spcPct val="85000"/>
        </a:lnSpc>
        <a:spcBef>
          <a:spcPct val="0"/>
        </a:spcBef>
        <a:spcAft>
          <a:spcPct val="0"/>
        </a:spcAft>
        <a:defRPr sz="3600">
          <a:solidFill>
            <a:srgbClr val="000000"/>
          </a:solidFill>
          <a:latin typeface="Arial" charset="0"/>
        </a:defRPr>
      </a:lvl4pPr>
      <a:lvl5pPr algn="l" rtl="0" fontAlgn="base">
        <a:lnSpc>
          <a:spcPct val="85000"/>
        </a:lnSpc>
        <a:spcBef>
          <a:spcPct val="0"/>
        </a:spcBef>
        <a:spcAft>
          <a:spcPct val="0"/>
        </a:spcAft>
        <a:defRPr sz="3600">
          <a:solidFill>
            <a:srgbClr val="000000"/>
          </a:solidFill>
          <a:latin typeface="Arial" charset="0"/>
        </a:defRPr>
      </a:lvl5pPr>
      <a:lvl6pPr marL="457200" algn="l" rtl="0" fontAlgn="base">
        <a:lnSpc>
          <a:spcPct val="85000"/>
        </a:lnSpc>
        <a:spcBef>
          <a:spcPct val="0"/>
        </a:spcBef>
        <a:spcAft>
          <a:spcPct val="0"/>
        </a:spcAft>
        <a:defRPr sz="3600">
          <a:solidFill>
            <a:srgbClr val="000000"/>
          </a:solidFill>
          <a:latin typeface="Arial" charset="0"/>
        </a:defRPr>
      </a:lvl6pPr>
      <a:lvl7pPr marL="914400" algn="l" rtl="0" fontAlgn="base">
        <a:lnSpc>
          <a:spcPct val="85000"/>
        </a:lnSpc>
        <a:spcBef>
          <a:spcPct val="0"/>
        </a:spcBef>
        <a:spcAft>
          <a:spcPct val="0"/>
        </a:spcAft>
        <a:defRPr sz="3600">
          <a:solidFill>
            <a:srgbClr val="000000"/>
          </a:solidFill>
          <a:latin typeface="Arial" charset="0"/>
        </a:defRPr>
      </a:lvl7pPr>
      <a:lvl8pPr marL="1371600" algn="l" rtl="0" fontAlgn="base">
        <a:lnSpc>
          <a:spcPct val="85000"/>
        </a:lnSpc>
        <a:spcBef>
          <a:spcPct val="0"/>
        </a:spcBef>
        <a:spcAft>
          <a:spcPct val="0"/>
        </a:spcAft>
        <a:defRPr sz="3600">
          <a:solidFill>
            <a:srgbClr val="000000"/>
          </a:solidFill>
          <a:latin typeface="Arial" charset="0"/>
        </a:defRPr>
      </a:lvl8pPr>
      <a:lvl9pPr marL="1828800" algn="l" rtl="0" fontAlgn="base">
        <a:lnSpc>
          <a:spcPct val="85000"/>
        </a:lnSpc>
        <a:spcBef>
          <a:spcPct val="0"/>
        </a:spcBef>
        <a:spcAft>
          <a:spcPct val="0"/>
        </a:spcAft>
        <a:defRPr sz="3600">
          <a:solidFill>
            <a:srgbClr val="000000"/>
          </a:solidFill>
          <a:latin typeface="Arial" charset="0"/>
        </a:defRPr>
      </a:lvl9pPr>
    </p:titleStyle>
    <p:bodyStyle>
      <a:lvl1pPr marL="342900" indent="-342900" algn="l" rtl="0" fontAlgn="base">
        <a:spcBef>
          <a:spcPct val="20000"/>
        </a:spcBef>
        <a:spcAft>
          <a:spcPct val="0"/>
        </a:spcAft>
        <a:buClr>
          <a:srgbClr val="000000"/>
        </a:buClr>
        <a:buFont typeface="Wingdings" pitchFamily="2" charset="2"/>
        <a:buChar char="w"/>
        <a:defRPr sz="2800">
          <a:solidFill>
            <a:srgbClr val="000000"/>
          </a:solidFill>
          <a:latin typeface="+mn-lt"/>
          <a:ea typeface="+mn-ea"/>
          <a:cs typeface="+mn-cs"/>
        </a:defRPr>
      </a:lvl1pPr>
      <a:lvl2pPr marL="742950" indent="-285750" algn="l" rtl="0" fontAlgn="base">
        <a:spcBef>
          <a:spcPct val="20000"/>
        </a:spcBef>
        <a:spcAft>
          <a:spcPct val="0"/>
        </a:spcAft>
        <a:buClr>
          <a:srgbClr val="000000"/>
        </a:buClr>
        <a:buFont typeface="Wingdings" pitchFamily="2" charset="2"/>
        <a:buChar char="n"/>
        <a:defRPr sz="2400">
          <a:solidFill>
            <a:srgbClr val="000000"/>
          </a:solidFill>
          <a:latin typeface="+mn-lt"/>
        </a:defRPr>
      </a:lvl2pPr>
      <a:lvl3pPr marL="1085850" indent="-228600" algn="l" rtl="0" fontAlgn="base">
        <a:spcBef>
          <a:spcPct val="20000"/>
        </a:spcBef>
        <a:spcAft>
          <a:spcPct val="0"/>
        </a:spcAft>
        <a:buClr>
          <a:srgbClr val="00000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0000"/>
        </a:buClr>
        <a:buFont typeface="Wingdings" pitchFamily="2" charset="2"/>
        <a:buChar char="w"/>
        <a:defRPr>
          <a:solidFill>
            <a:srgbClr val="000000"/>
          </a:solidFill>
          <a:latin typeface="+mn-lt"/>
        </a:defRPr>
      </a:lvl4pPr>
      <a:lvl5pPr marL="17716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rgbClr val="000000"/>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kommunikasjon.ntb.no/pressemelding/fns-baerekraftsmal-pa-samisk?publisherId=8945636&amp;releaseId=1787314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ternationaldisabilityalliance.org/sites/default/files/documents/2030_agenda_comprehensive_guide_for_persons_with_disabilities_comp.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cid:86d3202e-abb7-48e4-827a-d2499254bf65@eurprd04.prod.outlook.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obinlund.no/stikkord/norges-lov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lovdata.no/pro/#reference/forarbeid/otprp-79-19919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regjeringen.no/contentassets/26633b70910a44049dc065af217cb201/crpd-2019-avsluttende-bemerkninger-til-norges-forste-rapport-nor-09092019-finale.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277870" y="2474762"/>
            <a:ext cx="8182562" cy="5904656"/>
          </a:xfrm>
        </p:spPr>
        <p:txBody>
          <a:bodyPr/>
          <a:lstStyle/>
          <a:p>
            <a:pPr algn="ctr" eaLnBrk="1" hangingPunct="1">
              <a:lnSpc>
                <a:spcPct val="90000"/>
              </a:lnSpc>
              <a:buFont typeface="Wingdings" pitchFamily="2" charset="2"/>
              <a:buNone/>
            </a:pPr>
            <a:r>
              <a:rPr lang="nb-NO" dirty="0"/>
              <a:t>			</a:t>
            </a:r>
          </a:p>
          <a:p>
            <a:pPr algn="ctr" eaLnBrk="1" hangingPunct="1">
              <a:lnSpc>
                <a:spcPct val="90000"/>
              </a:lnSpc>
              <a:buFont typeface="Wingdings" pitchFamily="2" charset="2"/>
              <a:buNone/>
            </a:pPr>
            <a:endParaRPr lang="nb-NO" sz="3200" dirty="0"/>
          </a:p>
          <a:p>
            <a:pPr algn="ctr">
              <a:lnSpc>
                <a:spcPct val="90000"/>
              </a:lnSpc>
              <a:buNone/>
            </a:pPr>
            <a:r>
              <a:rPr lang="nb-NO" sz="3400" dirty="0"/>
              <a:t> </a:t>
            </a:r>
          </a:p>
          <a:p>
            <a:pPr algn="ctr">
              <a:lnSpc>
                <a:spcPct val="90000"/>
              </a:lnSpc>
              <a:buNone/>
            </a:pPr>
            <a:r>
              <a:rPr lang="nb-NO" sz="6900" b="1" dirty="0" err="1">
                <a:latin typeface="Bahnschrift Condensed" panose="020B0502040204020203" pitchFamily="34" charset="0"/>
              </a:rPr>
              <a:t>FFOs</a:t>
            </a:r>
            <a:r>
              <a:rPr lang="nb-NO" sz="6000" b="1" dirty="0">
                <a:latin typeface="Bahnschrift Condensed" panose="020B0502040204020203" pitchFamily="34" charset="0"/>
              </a:rPr>
              <a:t> rettighetssenter</a:t>
            </a:r>
          </a:p>
          <a:p>
            <a:pPr algn="ctr">
              <a:lnSpc>
                <a:spcPct val="90000"/>
              </a:lnSpc>
              <a:buNone/>
            </a:pPr>
            <a:endParaRPr lang="nb-NO" sz="3400" dirty="0"/>
          </a:p>
        </p:txBody>
      </p:sp>
      <p:pic>
        <p:nvPicPr>
          <p:cNvPr id="11" name="Bilde 10" descr="Et bilde som inneholder leke, dukke&#10;&#10;Automatisk generert beskrivelse">
            <a:extLst>
              <a:ext uri="{FF2B5EF4-FFF2-40B4-BE49-F238E27FC236}">
                <a16:creationId xmlns:a16="http://schemas.microsoft.com/office/drawing/2014/main" id="{2811AA9D-7FF4-4CC7-8B5C-E8D62281A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630"/>
            <a:ext cx="8182562" cy="3553944"/>
          </a:xfrm>
          <a:prstGeom prst="rect">
            <a:avLst/>
          </a:prstGeom>
        </p:spPr>
      </p:pic>
    </p:spTree>
    <p:extLst>
      <p:ext uri="{BB962C8B-B14F-4D97-AF65-F5344CB8AC3E}">
        <p14:creationId xmlns:p14="http://schemas.microsoft.com/office/powerpoint/2010/main" val="175525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8E74F7-162C-4827-8C93-974504037E11}"/>
              </a:ext>
            </a:extLst>
          </p:cNvPr>
          <p:cNvSpPr>
            <a:spLocks noGrp="1"/>
          </p:cNvSpPr>
          <p:nvPr>
            <p:ph type="title"/>
          </p:nvPr>
        </p:nvSpPr>
        <p:spPr>
          <a:xfrm>
            <a:off x="827088" y="476252"/>
            <a:ext cx="7688262" cy="795957"/>
          </a:xfrm>
        </p:spPr>
        <p:txBody>
          <a:bodyPr/>
          <a:lstStyle/>
          <a:p>
            <a:r>
              <a:rPr lang="nb-NO" sz="3500" dirty="0"/>
              <a:t>Funksjonshemmedes menneskerettigheter neglisjeres </a:t>
            </a:r>
          </a:p>
        </p:txBody>
      </p:sp>
      <p:sp>
        <p:nvSpPr>
          <p:cNvPr id="3" name="Plassholder for innhold 2">
            <a:extLst>
              <a:ext uri="{FF2B5EF4-FFF2-40B4-BE49-F238E27FC236}">
                <a16:creationId xmlns:a16="http://schemas.microsoft.com/office/drawing/2014/main" id="{939AE85A-B726-4204-AB10-3F6B41F304AA}"/>
              </a:ext>
            </a:extLst>
          </p:cNvPr>
          <p:cNvSpPr>
            <a:spLocks noGrp="1"/>
          </p:cNvSpPr>
          <p:nvPr>
            <p:ph idx="1"/>
          </p:nvPr>
        </p:nvSpPr>
        <p:spPr>
          <a:xfrm>
            <a:off x="604375" y="1813906"/>
            <a:ext cx="8133687" cy="4567842"/>
          </a:xfrm>
        </p:spPr>
        <p:txBody>
          <a:bodyPr>
            <a:normAutofit lnSpcReduction="10000"/>
          </a:bodyPr>
          <a:lstStyle/>
          <a:p>
            <a:r>
              <a:rPr lang="nb-NO" dirty="0"/>
              <a:t>Kun 9 % av folk flest mener at det er knyttet større utfordringer til menneskerettighetene til funksjonshemmede </a:t>
            </a:r>
          </a:p>
          <a:p>
            <a:r>
              <a:rPr lang="nb-NO" dirty="0"/>
              <a:t>Det er dokumentert at funksjonshemmede i større grad er utsatt for mer alvorlige og mer omfattende menneskerettighetsbrudd.</a:t>
            </a:r>
          </a:p>
          <a:p>
            <a:r>
              <a:rPr lang="nb-NO" dirty="0"/>
              <a:t>Ofte marginalisert og uteglemt i samfunnsplanlegging og politikk.</a:t>
            </a:r>
          </a:p>
          <a:p>
            <a:r>
              <a:rPr lang="nb-NO" dirty="0"/>
              <a:t>Forbindes med velferd og helsepolitikk, ikke med likestilling og MR-brudd.</a:t>
            </a:r>
          </a:p>
        </p:txBody>
      </p:sp>
      <p:sp>
        <p:nvSpPr>
          <p:cNvPr id="4" name="Plassholder for dato 3">
            <a:extLst>
              <a:ext uri="{FF2B5EF4-FFF2-40B4-BE49-F238E27FC236}">
                <a16:creationId xmlns:a16="http://schemas.microsoft.com/office/drawing/2014/main" id="{DA836A77-335A-4312-8046-EF7B3166A12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a:p>
        </p:txBody>
      </p:sp>
      <p:sp>
        <p:nvSpPr>
          <p:cNvPr id="5" name="Plassholder for bunntekst 4">
            <a:extLst>
              <a:ext uri="{FF2B5EF4-FFF2-40B4-BE49-F238E27FC236}">
                <a16:creationId xmlns:a16="http://schemas.microsoft.com/office/drawing/2014/main" id="{E7879D21-EEB0-4E49-8C62-862BCCD6AAD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B2A97B9D-6FD4-40E1-9B3C-795C5C8A0E8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10</a:t>
            </a:fld>
            <a:endParaRPr lang="nb-NO"/>
          </a:p>
        </p:txBody>
      </p:sp>
    </p:spTree>
    <p:extLst>
      <p:ext uri="{BB962C8B-B14F-4D97-AF65-F5344CB8AC3E}">
        <p14:creationId xmlns:p14="http://schemas.microsoft.com/office/powerpoint/2010/main" val="346040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B315F6-F369-4D18-B437-E0DBBA1498CF}"/>
              </a:ext>
            </a:extLst>
          </p:cNvPr>
          <p:cNvSpPr>
            <a:spLocks noGrp="1"/>
          </p:cNvSpPr>
          <p:nvPr>
            <p:ph type="title"/>
          </p:nvPr>
        </p:nvSpPr>
        <p:spPr/>
        <p:txBody>
          <a:bodyPr/>
          <a:lstStyle/>
          <a:p>
            <a:r>
              <a:rPr lang="nb-NO" dirty="0"/>
              <a:t>CRPD</a:t>
            </a:r>
          </a:p>
        </p:txBody>
      </p:sp>
      <p:sp>
        <p:nvSpPr>
          <p:cNvPr id="3" name="Plassholder for innhold 2">
            <a:extLst>
              <a:ext uri="{FF2B5EF4-FFF2-40B4-BE49-F238E27FC236}">
                <a16:creationId xmlns:a16="http://schemas.microsoft.com/office/drawing/2014/main" id="{D8D6B4EF-C729-4DAF-B6AD-6DB4CBEF1C8F}"/>
              </a:ext>
            </a:extLst>
          </p:cNvPr>
          <p:cNvSpPr>
            <a:spLocks noGrp="1"/>
          </p:cNvSpPr>
          <p:nvPr>
            <p:ph idx="1"/>
          </p:nvPr>
        </p:nvSpPr>
        <p:spPr/>
        <p:txBody>
          <a:bodyPr/>
          <a:lstStyle/>
          <a:p>
            <a:r>
              <a:rPr lang="nb-NO" dirty="0"/>
              <a:t>Ratifisert i Norge i 2013</a:t>
            </a:r>
          </a:p>
          <a:p>
            <a:r>
              <a:rPr lang="nb-NO" dirty="0"/>
              <a:t>Representerer et paradigmeskifte og gjennombrudd for funksjonshemmedes menneskerettigheter</a:t>
            </a:r>
          </a:p>
          <a:p>
            <a:pPr lvl="1"/>
            <a:r>
              <a:rPr lang="nb-NO" dirty="0"/>
              <a:t>Utfordrer tradisjonell forståelse og krever samfunnsendringer </a:t>
            </a:r>
          </a:p>
          <a:p>
            <a:r>
              <a:rPr lang="nb-NO" dirty="0"/>
              <a:t>Relativt ny konvensjon sml. andre FN-konvensjoner</a:t>
            </a:r>
          </a:p>
        </p:txBody>
      </p:sp>
    </p:spTree>
    <p:extLst>
      <p:ext uri="{BB962C8B-B14F-4D97-AF65-F5344CB8AC3E}">
        <p14:creationId xmlns:p14="http://schemas.microsoft.com/office/powerpoint/2010/main" val="76310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5982F0-B6DB-4E93-98DF-DCCB71B79190}"/>
              </a:ext>
            </a:extLst>
          </p:cNvPr>
          <p:cNvSpPr>
            <a:spLocks noGrp="1"/>
          </p:cNvSpPr>
          <p:nvPr>
            <p:ph type="title"/>
          </p:nvPr>
        </p:nvSpPr>
        <p:spPr/>
        <p:txBody>
          <a:bodyPr/>
          <a:lstStyle/>
          <a:p>
            <a:r>
              <a:rPr lang="nb-NO" b="1" dirty="0"/>
              <a:t>Åtte generelle prinsipper	</a:t>
            </a:r>
          </a:p>
        </p:txBody>
      </p:sp>
      <p:sp>
        <p:nvSpPr>
          <p:cNvPr id="3" name="Plassholder for innhold 2">
            <a:extLst>
              <a:ext uri="{FF2B5EF4-FFF2-40B4-BE49-F238E27FC236}">
                <a16:creationId xmlns:a16="http://schemas.microsoft.com/office/drawing/2014/main" id="{9095732C-447C-432A-8912-2E364E058861}"/>
              </a:ext>
            </a:extLst>
          </p:cNvPr>
          <p:cNvSpPr>
            <a:spLocks noGrp="1"/>
          </p:cNvSpPr>
          <p:nvPr>
            <p:ph idx="1"/>
          </p:nvPr>
        </p:nvSpPr>
        <p:spPr>
          <a:xfrm>
            <a:off x="827091" y="1844677"/>
            <a:ext cx="7848598" cy="4301681"/>
          </a:xfrm>
        </p:spPr>
        <p:txBody>
          <a:bodyPr/>
          <a:lstStyle/>
          <a:p>
            <a:pPr marL="385763" indent="-385763">
              <a:buAutoNum type="arabicParenR"/>
            </a:pPr>
            <a:r>
              <a:rPr lang="nb-NO" sz="2600" dirty="0"/>
              <a:t>Iboende verdighet og selvbestemmelse</a:t>
            </a:r>
          </a:p>
          <a:p>
            <a:pPr marL="385763" indent="-385763">
              <a:buAutoNum type="arabicParenR"/>
            </a:pPr>
            <a:r>
              <a:rPr lang="nb-NO" sz="2600" dirty="0"/>
              <a:t>Ikke-diskriminering</a:t>
            </a:r>
          </a:p>
          <a:p>
            <a:pPr marL="385763" indent="-385763">
              <a:buAutoNum type="arabicParenR"/>
            </a:pPr>
            <a:r>
              <a:rPr lang="nb-NO" sz="2600" dirty="0"/>
              <a:t>Deltagelse og inkludering</a:t>
            </a:r>
          </a:p>
          <a:p>
            <a:pPr marL="385763" indent="-385763">
              <a:buAutoNum type="arabicParenR"/>
            </a:pPr>
            <a:r>
              <a:rPr lang="nb-NO" sz="2600" dirty="0"/>
              <a:t>Respekt for forskjeller</a:t>
            </a:r>
          </a:p>
          <a:p>
            <a:pPr marL="385763" indent="-385763">
              <a:buAutoNum type="arabicParenR"/>
            </a:pPr>
            <a:r>
              <a:rPr lang="nb-NO" sz="2600" dirty="0"/>
              <a:t>Like muligheter</a:t>
            </a:r>
          </a:p>
          <a:p>
            <a:pPr marL="385763" indent="-385763">
              <a:buAutoNum type="arabicParenR"/>
            </a:pPr>
            <a:r>
              <a:rPr lang="nb-NO" sz="2600" dirty="0"/>
              <a:t>Tilgjengelighet</a:t>
            </a:r>
          </a:p>
          <a:p>
            <a:pPr marL="385763" indent="-385763">
              <a:buAutoNum type="arabicParenR"/>
            </a:pPr>
            <a:r>
              <a:rPr lang="nb-NO" sz="2600" dirty="0"/>
              <a:t>Likestilling mellom kvinner og menn </a:t>
            </a:r>
          </a:p>
          <a:p>
            <a:pPr marL="385763" indent="-385763">
              <a:buAutoNum type="arabicParenR"/>
            </a:pPr>
            <a:r>
              <a:rPr lang="nb-NO" sz="2600" dirty="0"/>
              <a:t>Respekt for utviklingsmulighetene og identiteten til barn </a:t>
            </a:r>
          </a:p>
          <a:p>
            <a:endParaRPr lang="nb-NO" dirty="0"/>
          </a:p>
        </p:txBody>
      </p:sp>
    </p:spTree>
    <p:extLst>
      <p:ext uri="{BB962C8B-B14F-4D97-AF65-F5344CB8AC3E}">
        <p14:creationId xmlns:p14="http://schemas.microsoft.com/office/powerpoint/2010/main" val="36757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3DFBDC-1F1F-40AE-95FA-E2E925163F81}"/>
              </a:ext>
            </a:extLst>
          </p:cNvPr>
          <p:cNvSpPr>
            <a:spLocks noGrp="1"/>
          </p:cNvSpPr>
          <p:nvPr>
            <p:ph type="title"/>
          </p:nvPr>
        </p:nvSpPr>
        <p:spPr/>
        <p:txBody>
          <a:bodyPr/>
          <a:lstStyle/>
          <a:p>
            <a:r>
              <a:rPr lang="nb-NO" dirty="0"/>
              <a:t>FNs </a:t>
            </a:r>
            <a:r>
              <a:rPr lang="nb-NO" dirty="0" err="1"/>
              <a:t>bærekraftsmål</a:t>
            </a:r>
            <a:r>
              <a:rPr lang="nb-NO" dirty="0"/>
              <a:t> (Agenda 2030)</a:t>
            </a:r>
          </a:p>
        </p:txBody>
      </p:sp>
      <p:sp>
        <p:nvSpPr>
          <p:cNvPr id="3" name="Plassholder for innhold 2">
            <a:extLst>
              <a:ext uri="{FF2B5EF4-FFF2-40B4-BE49-F238E27FC236}">
                <a16:creationId xmlns:a16="http://schemas.microsoft.com/office/drawing/2014/main" id="{ADAE70BE-66FD-49BD-9C82-A8CAD1FDB3D5}"/>
              </a:ext>
            </a:extLst>
          </p:cNvPr>
          <p:cNvSpPr>
            <a:spLocks noGrp="1"/>
          </p:cNvSpPr>
          <p:nvPr>
            <p:ph idx="1"/>
          </p:nvPr>
        </p:nvSpPr>
        <p:spPr>
          <a:xfrm>
            <a:off x="745435" y="5923721"/>
            <a:ext cx="4134524" cy="615718"/>
          </a:xfrm>
        </p:spPr>
        <p:txBody>
          <a:bodyPr/>
          <a:lstStyle/>
          <a:p>
            <a:pPr marL="0" indent="0">
              <a:buNone/>
            </a:pPr>
            <a:r>
              <a:rPr lang="nb-NO" sz="1000" dirty="0"/>
              <a:t>Bildet er hentet fra: </a:t>
            </a:r>
            <a:r>
              <a:rPr lang="nb-NO" sz="1000" dirty="0">
                <a:hlinkClick r:id="rId2"/>
              </a:rPr>
              <a:t>https://kommunikasjon.ntb.no/pressemelding/fns-baerekraftsmal-pa-samisk?publisherId=8945636&amp;releaseId=17873148</a:t>
            </a:r>
            <a:endParaRPr lang="nb-NO" sz="1000" dirty="0"/>
          </a:p>
          <a:p>
            <a:pPr marL="0" indent="0">
              <a:buNone/>
            </a:pPr>
            <a:endParaRPr lang="nb-NO" sz="1000" dirty="0"/>
          </a:p>
        </p:txBody>
      </p:sp>
      <p:pic>
        <p:nvPicPr>
          <p:cNvPr id="1026" name="Picture 2" descr="FNs bærekraftsmål på samisk | FN-sambandet">
            <a:extLst>
              <a:ext uri="{FF2B5EF4-FFF2-40B4-BE49-F238E27FC236}">
                <a16:creationId xmlns:a16="http://schemas.microsoft.com/office/drawing/2014/main" id="{A45250FD-D9D8-477E-8B29-AA83CB7D9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35" y="1944274"/>
            <a:ext cx="68580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2CEE3F-2EEF-4966-8997-E04F1507E31E}"/>
              </a:ext>
            </a:extLst>
          </p:cNvPr>
          <p:cNvSpPr>
            <a:spLocks noGrp="1"/>
          </p:cNvSpPr>
          <p:nvPr>
            <p:ph type="title"/>
          </p:nvPr>
        </p:nvSpPr>
        <p:spPr/>
        <p:txBody>
          <a:bodyPr/>
          <a:lstStyle/>
          <a:p>
            <a:r>
              <a:rPr lang="nb-NO" dirty="0"/>
              <a:t>FNs </a:t>
            </a:r>
            <a:r>
              <a:rPr lang="nb-NO" dirty="0" err="1"/>
              <a:t>bærekraftsmål</a:t>
            </a:r>
            <a:endParaRPr lang="nb-NO" dirty="0"/>
          </a:p>
        </p:txBody>
      </p:sp>
      <p:sp>
        <p:nvSpPr>
          <p:cNvPr id="3" name="Plassholder for innhold 2">
            <a:extLst>
              <a:ext uri="{FF2B5EF4-FFF2-40B4-BE49-F238E27FC236}">
                <a16:creationId xmlns:a16="http://schemas.microsoft.com/office/drawing/2014/main" id="{6F8D6458-53F0-4456-9D78-7E3F484E8EEC}"/>
              </a:ext>
            </a:extLst>
          </p:cNvPr>
          <p:cNvSpPr>
            <a:spLocks noGrp="1"/>
          </p:cNvSpPr>
          <p:nvPr>
            <p:ph idx="1"/>
          </p:nvPr>
        </p:nvSpPr>
        <p:spPr/>
        <p:txBody>
          <a:bodyPr/>
          <a:lstStyle/>
          <a:p>
            <a:r>
              <a:rPr lang="nb-NO" dirty="0"/>
              <a:t>Felles arbeidsplan for å utrydde fattigdom, bekjempe ulikhet og stoppe klimaendringene innen 2030</a:t>
            </a:r>
          </a:p>
          <a:p>
            <a:r>
              <a:rPr lang="nb-NO" dirty="0"/>
              <a:t>17 mål og 169 delmål </a:t>
            </a:r>
          </a:p>
          <a:p>
            <a:r>
              <a:rPr lang="nb-NO" dirty="0"/>
              <a:t>«</a:t>
            </a:r>
            <a:r>
              <a:rPr lang="nb-NO" dirty="0" err="1"/>
              <a:t>Leaving</a:t>
            </a:r>
            <a:r>
              <a:rPr lang="nb-NO" dirty="0"/>
              <a:t> </a:t>
            </a:r>
            <a:r>
              <a:rPr lang="nb-NO" dirty="0" err="1"/>
              <a:t>no</a:t>
            </a:r>
            <a:r>
              <a:rPr lang="nb-NO" dirty="0"/>
              <a:t> </a:t>
            </a:r>
            <a:r>
              <a:rPr lang="nb-NO" dirty="0" err="1"/>
              <a:t>one</a:t>
            </a:r>
            <a:r>
              <a:rPr lang="nb-NO" dirty="0"/>
              <a:t> </a:t>
            </a:r>
            <a:r>
              <a:rPr lang="nb-NO" dirty="0" err="1"/>
              <a:t>behind</a:t>
            </a:r>
            <a:r>
              <a:rPr lang="nb-NO" dirty="0"/>
              <a:t>»</a:t>
            </a:r>
          </a:p>
          <a:p>
            <a:r>
              <a:rPr lang="nb-NO" dirty="0"/>
              <a:t>Tett knyttet til MR-konvensjonene, herunder CRPD </a:t>
            </a:r>
          </a:p>
        </p:txBody>
      </p:sp>
    </p:spTree>
    <p:extLst>
      <p:ext uri="{BB962C8B-B14F-4D97-AF65-F5344CB8AC3E}">
        <p14:creationId xmlns:p14="http://schemas.microsoft.com/office/powerpoint/2010/main" val="243216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A2A677-B6FE-43A8-8EBF-FAAFD8DD4E2A}"/>
              </a:ext>
            </a:extLst>
          </p:cNvPr>
          <p:cNvSpPr>
            <a:spLocks noGrp="1"/>
          </p:cNvSpPr>
          <p:nvPr>
            <p:ph type="title"/>
          </p:nvPr>
        </p:nvSpPr>
        <p:spPr/>
        <p:txBody>
          <a:bodyPr/>
          <a:lstStyle/>
          <a:p>
            <a:r>
              <a:rPr lang="nb-NO" dirty="0"/>
              <a:t>Forholdet mellom </a:t>
            </a:r>
            <a:r>
              <a:rPr lang="nb-NO" dirty="0" err="1"/>
              <a:t>SDGs</a:t>
            </a:r>
            <a:r>
              <a:rPr lang="nb-NO" dirty="0"/>
              <a:t> og CRPD</a:t>
            </a:r>
          </a:p>
        </p:txBody>
      </p:sp>
      <p:sp>
        <p:nvSpPr>
          <p:cNvPr id="3" name="Plassholder for innhold 2">
            <a:extLst>
              <a:ext uri="{FF2B5EF4-FFF2-40B4-BE49-F238E27FC236}">
                <a16:creationId xmlns:a16="http://schemas.microsoft.com/office/drawing/2014/main" id="{78A5E894-E809-436A-9A42-500055327350}"/>
              </a:ext>
            </a:extLst>
          </p:cNvPr>
          <p:cNvSpPr>
            <a:spLocks noGrp="1"/>
          </p:cNvSpPr>
          <p:nvPr>
            <p:ph idx="1"/>
          </p:nvPr>
        </p:nvSpPr>
        <p:spPr/>
        <p:txBody>
          <a:bodyPr/>
          <a:lstStyle/>
          <a:p>
            <a:r>
              <a:rPr lang="nb-NO" dirty="0" err="1"/>
              <a:t>Bærekraftsmålene</a:t>
            </a:r>
            <a:r>
              <a:rPr lang="nb-NO" dirty="0"/>
              <a:t> skal tolkes i lys av eksisterende MR-konvensjoner</a:t>
            </a:r>
          </a:p>
          <a:p>
            <a:r>
              <a:rPr lang="nb-NO" dirty="0"/>
              <a:t>International </a:t>
            </a:r>
            <a:r>
              <a:rPr lang="nb-NO" dirty="0" err="1"/>
              <a:t>Disability</a:t>
            </a:r>
            <a:r>
              <a:rPr lang="nb-NO" dirty="0"/>
              <a:t> Alliance (IDA) har laget en veldig god oppsummering av forholdet mellom </a:t>
            </a:r>
            <a:r>
              <a:rPr lang="nb-NO" dirty="0" err="1"/>
              <a:t>SDGs</a:t>
            </a:r>
            <a:r>
              <a:rPr lang="nb-NO" dirty="0"/>
              <a:t> og CRPD: </a:t>
            </a:r>
            <a:r>
              <a:rPr lang="nb-NO" dirty="0">
                <a:hlinkClick r:id="rId2"/>
              </a:rPr>
              <a:t>https://www.internationaldisabilityalliance.org/sites/default/files/documents/2030_agenda_comprehensive_guide_for_persons_with_disabilities_comp.pdf</a:t>
            </a:r>
            <a:r>
              <a:rPr lang="nb-NO" dirty="0"/>
              <a:t>. </a:t>
            </a:r>
          </a:p>
        </p:txBody>
      </p:sp>
    </p:spTree>
    <p:extLst>
      <p:ext uri="{BB962C8B-B14F-4D97-AF65-F5344CB8AC3E}">
        <p14:creationId xmlns:p14="http://schemas.microsoft.com/office/powerpoint/2010/main" val="184775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572FA4-0CA7-4DCA-9D33-2F70EC04C223}"/>
              </a:ext>
            </a:extLst>
          </p:cNvPr>
          <p:cNvSpPr>
            <a:spLocks noGrp="1"/>
          </p:cNvSpPr>
          <p:nvPr>
            <p:ph type="title"/>
          </p:nvPr>
        </p:nvSpPr>
        <p:spPr/>
        <p:txBody>
          <a:bodyPr/>
          <a:lstStyle/>
          <a:p>
            <a:r>
              <a:rPr lang="nb-NO" sz="3000" dirty="0"/>
              <a:t>7 eksplisitte referanser til funksjonshemmede</a:t>
            </a:r>
          </a:p>
        </p:txBody>
      </p:sp>
      <p:sp>
        <p:nvSpPr>
          <p:cNvPr id="3" name="Plassholder for innhold 2">
            <a:extLst>
              <a:ext uri="{FF2B5EF4-FFF2-40B4-BE49-F238E27FC236}">
                <a16:creationId xmlns:a16="http://schemas.microsoft.com/office/drawing/2014/main" id="{E430C1CB-FEDA-436F-A32B-97DD7303999C}"/>
              </a:ext>
            </a:extLst>
          </p:cNvPr>
          <p:cNvSpPr>
            <a:spLocks noGrp="1"/>
          </p:cNvSpPr>
          <p:nvPr>
            <p:ph idx="1"/>
          </p:nvPr>
        </p:nvSpPr>
        <p:spPr/>
        <p:txBody>
          <a:bodyPr/>
          <a:lstStyle/>
          <a:p>
            <a:r>
              <a:rPr lang="en-US" b="1" dirty="0" err="1"/>
              <a:t>Mål</a:t>
            </a:r>
            <a:r>
              <a:rPr lang="en-US" b="1" dirty="0"/>
              <a:t> 4</a:t>
            </a:r>
            <a:r>
              <a:rPr lang="en-US" dirty="0"/>
              <a:t>: god </a:t>
            </a:r>
            <a:r>
              <a:rPr lang="en-US" dirty="0" err="1"/>
              <a:t>utdanning</a:t>
            </a:r>
            <a:r>
              <a:rPr lang="en-US" dirty="0"/>
              <a:t> – 2 </a:t>
            </a:r>
            <a:r>
              <a:rPr lang="en-US" dirty="0" err="1"/>
              <a:t>referanser</a:t>
            </a:r>
            <a:r>
              <a:rPr lang="en-US" dirty="0"/>
              <a:t>  </a:t>
            </a:r>
          </a:p>
          <a:p>
            <a:r>
              <a:rPr lang="en-US" b="1" dirty="0" err="1"/>
              <a:t>Mål</a:t>
            </a:r>
            <a:r>
              <a:rPr lang="en-US" b="1" dirty="0"/>
              <a:t> 8</a:t>
            </a:r>
            <a:r>
              <a:rPr lang="en-US" dirty="0"/>
              <a:t>: </a:t>
            </a:r>
            <a:r>
              <a:rPr lang="en-US" dirty="0" err="1"/>
              <a:t>anstendig</a:t>
            </a:r>
            <a:r>
              <a:rPr lang="en-US" dirty="0"/>
              <a:t> </a:t>
            </a:r>
            <a:r>
              <a:rPr lang="en-US" dirty="0" err="1"/>
              <a:t>arbeid</a:t>
            </a:r>
            <a:r>
              <a:rPr lang="en-US" dirty="0"/>
              <a:t> og </a:t>
            </a:r>
            <a:r>
              <a:rPr lang="en-US" dirty="0" err="1"/>
              <a:t>økonomisk</a:t>
            </a:r>
            <a:r>
              <a:rPr lang="en-US" dirty="0"/>
              <a:t> </a:t>
            </a:r>
            <a:r>
              <a:rPr lang="en-US" dirty="0" err="1"/>
              <a:t>vekst</a:t>
            </a:r>
            <a:r>
              <a:rPr lang="en-US" dirty="0"/>
              <a:t> – 1 </a:t>
            </a:r>
            <a:r>
              <a:rPr lang="en-US" dirty="0" err="1"/>
              <a:t>referanse</a:t>
            </a:r>
            <a:r>
              <a:rPr lang="en-US" dirty="0"/>
              <a:t>  </a:t>
            </a:r>
          </a:p>
          <a:p>
            <a:r>
              <a:rPr lang="en-US" b="1" dirty="0" err="1"/>
              <a:t>Mål</a:t>
            </a:r>
            <a:r>
              <a:rPr lang="en-US" b="1" dirty="0"/>
              <a:t> 10</a:t>
            </a:r>
            <a:r>
              <a:rPr lang="en-US" dirty="0"/>
              <a:t>: </a:t>
            </a:r>
            <a:r>
              <a:rPr lang="en-US" dirty="0" err="1"/>
              <a:t>mindre</a:t>
            </a:r>
            <a:r>
              <a:rPr lang="en-US" dirty="0"/>
              <a:t> </a:t>
            </a:r>
            <a:r>
              <a:rPr lang="en-US" dirty="0" err="1"/>
              <a:t>ulikhet</a:t>
            </a:r>
            <a:r>
              <a:rPr lang="en-US" dirty="0"/>
              <a:t>– 1 </a:t>
            </a:r>
            <a:r>
              <a:rPr lang="en-US" dirty="0" err="1"/>
              <a:t>referanse</a:t>
            </a:r>
            <a:endParaRPr lang="en-US" dirty="0"/>
          </a:p>
          <a:p>
            <a:r>
              <a:rPr lang="en-US" b="1" dirty="0" err="1"/>
              <a:t>Mål</a:t>
            </a:r>
            <a:r>
              <a:rPr lang="en-US" b="1" dirty="0"/>
              <a:t> 11</a:t>
            </a:r>
            <a:r>
              <a:rPr lang="en-US" dirty="0"/>
              <a:t>: </a:t>
            </a:r>
            <a:r>
              <a:rPr lang="en-US" dirty="0" err="1"/>
              <a:t>bærekraftige</a:t>
            </a:r>
            <a:r>
              <a:rPr lang="en-US" dirty="0"/>
              <a:t> byer og </a:t>
            </a:r>
            <a:r>
              <a:rPr lang="en-US" dirty="0" err="1"/>
              <a:t>lokalsamfunn</a:t>
            </a:r>
            <a:r>
              <a:rPr lang="en-US" dirty="0"/>
              <a:t>– 2 </a:t>
            </a:r>
            <a:r>
              <a:rPr lang="en-US" dirty="0" err="1"/>
              <a:t>referanser</a:t>
            </a:r>
            <a:r>
              <a:rPr lang="en-US" dirty="0"/>
              <a:t> </a:t>
            </a:r>
          </a:p>
          <a:p>
            <a:r>
              <a:rPr lang="en-US" b="1" dirty="0" err="1"/>
              <a:t>Mål</a:t>
            </a:r>
            <a:r>
              <a:rPr lang="en-US" b="1" dirty="0"/>
              <a:t> 17</a:t>
            </a:r>
            <a:r>
              <a:rPr lang="en-US" dirty="0"/>
              <a:t>: </a:t>
            </a:r>
            <a:r>
              <a:rPr lang="en-US" dirty="0" err="1"/>
              <a:t>samarbeid</a:t>
            </a:r>
            <a:r>
              <a:rPr lang="en-US" dirty="0"/>
              <a:t> for å </a:t>
            </a:r>
            <a:r>
              <a:rPr lang="en-US" dirty="0" err="1"/>
              <a:t>nå</a:t>
            </a:r>
            <a:r>
              <a:rPr lang="en-US" dirty="0"/>
              <a:t> </a:t>
            </a:r>
            <a:r>
              <a:rPr lang="en-US" dirty="0" err="1"/>
              <a:t>målene</a:t>
            </a:r>
            <a:r>
              <a:rPr lang="en-US" dirty="0"/>
              <a:t>– 1 </a:t>
            </a:r>
            <a:r>
              <a:rPr lang="en-US" dirty="0" err="1"/>
              <a:t>referanse</a:t>
            </a:r>
            <a:endParaRPr lang="en-US" dirty="0"/>
          </a:p>
        </p:txBody>
      </p:sp>
    </p:spTree>
    <p:extLst>
      <p:ext uri="{BB962C8B-B14F-4D97-AF65-F5344CB8AC3E}">
        <p14:creationId xmlns:p14="http://schemas.microsoft.com/office/powerpoint/2010/main" val="45118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52B772-4605-40F7-95AD-270532CFE7F1}"/>
              </a:ext>
            </a:extLst>
          </p:cNvPr>
          <p:cNvSpPr>
            <a:spLocks noGrp="1"/>
          </p:cNvSpPr>
          <p:nvPr>
            <p:ph type="title"/>
          </p:nvPr>
        </p:nvSpPr>
        <p:spPr>
          <a:xfrm>
            <a:off x="763632" y="760909"/>
            <a:ext cx="7513676" cy="546307"/>
          </a:xfrm>
        </p:spPr>
        <p:txBody>
          <a:bodyPr/>
          <a:lstStyle/>
          <a:p>
            <a:r>
              <a:rPr lang="nb-NO" sz="3400" dirty="0"/>
              <a:t>Organisasjonenes arbeid med CRPD</a:t>
            </a:r>
          </a:p>
        </p:txBody>
      </p:sp>
      <p:sp>
        <p:nvSpPr>
          <p:cNvPr id="3" name="Plassholder for innhold 2">
            <a:extLst>
              <a:ext uri="{FF2B5EF4-FFF2-40B4-BE49-F238E27FC236}">
                <a16:creationId xmlns:a16="http://schemas.microsoft.com/office/drawing/2014/main" id="{EAA39485-1AE7-4609-8549-738284FB4712}"/>
              </a:ext>
            </a:extLst>
          </p:cNvPr>
          <p:cNvSpPr>
            <a:spLocks noGrp="1"/>
          </p:cNvSpPr>
          <p:nvPr>
            <p:ph idx="1"/>
          </p:nvPr>
        </p:nvSpPr>
        <p:spPr/>
        <p:txBody>
          <a:bodyPr/>
          <a:lstStyle/>
          <a:p>
            <a:endParaRPr lang="nb-NO"/>
          </a:p>
        </p:txBody>
      </p:sp>
      <p:pic>
        <p:nvPicPr>
          <p:cNvPr id="1026" name="Picture 2" descr="Bilderesultater for alternativ rapport crpd">
            <a:extLst>
              <a:ext uri="{FF2B5EF4-FFF2-40B4-BE49-F238E27FC236}">
                <a16:creationId xmlns:a16="http://schemas.microsoft.com/office/drawing/2014/main" id="{EC29280A-76AD-40F8-8EBB-EDEFBDB2E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90" y="1757213"/>
            <a:ext cx="5987178" cy="419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07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D3F147-4530-426F-BCEA-48CD50C4DDF4}"/>
              </a:ext>
            </a:extLst>
          </p:cNvPr>
          <p:cNvSpPr>
            <a:spLocks noGrp="1"/>
          </p:cNvSpPr>
          <p:nvPr>
            <p:ph type="title"/>
          </p:nvPr>
        </p:nvSpPr>
        <p:spPr/>
        <p:txBody>
          <a:bodyPr/>
          <a:lstStyle/>
          <a:p>
            <a:r>
              <a:rPr lang="nb-NO" b="1" dirty="0"/>
              <a:t>Hva er en høring?</a:t>
            </a:r>
          </a:p>
        </p:txBody>
      </p:sp>
      <p:sp>
        <p:nvSpPr>
          <p:cNvPr id="3" name="Plassholder for innhold 2">
            <a:extLst>
              <a:ext uri="{FF2B5EF4-FFF2-40B4-BE49-F238E27FC236}">
                <a16:creationId xmlns:a16="http://schemas.microsoft.com/office/drawing/2014/main" id="{09D85549-A26D-4122-A3AA-E359C7BA81BE}"/>
              </a:ext>
            </a:extLst>
          </p:cNvPr>
          <p:cNvSpPr>
            <a:spLocks noGrp="1"/>
          </p:cNvSpPr>
          <p:nvPr>
            <p:ph idx="1"/>
          </p:nvPr>
        </p:nvSpPr>
        <p:spPr>
          <a:xfrm>
            <a:off x="735103" y="1725535"/>
            <a:ext cx="8278268" cy="4782841"/>
          </a:xfrm>
        </p:spPr>
        <p:txBody>
          <a:bodyPr>
            <a:normAutofit fontScale="92500" lnSpcReduction="10000"/>
          </a:bodyPr>
          <a:lstStyle/>
          <a:p>
            <a:r>
              <a:rPr lang="nb-NO" sz="2300" dirty="0"/>
              <a:t>Konvensjoner blir vedtatt i FNs generalforsamling i New York, men overvåkningen av konvensjonen skjer i Genève </a:t>
            </a:r>
          </a:p>
          <a:p>
            <a:r>
              <a:rPr lang="nb-NO" sz="2300" dirty="0"/>
              <a:t>At en konvensjon blir </a:t>
            </a:r>
            <a:r>
              <a:rPr lang="nb-NO" sz="2300" b="1" dirty="0"/>
              <a:t>overvåket</a:t>
            </a:r>
            <a:r>
              <a:rPr lang="nb-NO" sz="2300" dirty="0"/>
              <a:t> betyr at alle land som har ratifisert en konvensjon må rapportere til en komite hvert 4. år om status for arbeidet med å oppfylle konvensjonen.</a:t>
            </a:r>
          </a:p>
          <a:p>
            <a:r>
              <a:rPr lang="nb-NO" sz="2300" dirty="0"/>
              <a:t>Hver konvensjon har sin komite. </a:t>
            </a:r>
          </a:p>
          <a:p>
            <a:pPr lvl="1"/>
            <a:r>
              <a:rPr lang="nb-NO" sz="2300" dirty="0"/>
              <a:t>Kvinnekonvensjonen har Kvinnekomiteen, Barnekonvensjonen har Barnekomiteen, CRPD har CRPD-komiteen.</a:t>
            </a:r>
          </a:p>
          <a:p>
            <a:r>
              <a:rPr lang="nb-NO" sz="2300" dirty="0"/>
              <a:t>FN har imidlertid satt i gang noe som heter «</a:t>
            </a:r>
            <a:r>
              <a:rPr lang="nb-NO" sz="2300" b="1" dirty="0"/>
              <a:t>forenklet rapporteringsprosedyre» </a:t>
            </a:r>
            <a:r>
              <a:rPr lang="nb-NO" sz="2300" dirty="0"/>
              <a:t>i flere komiteer </a:t>
            </a:r>
          </a:p>
          <a:p>
            <a:pPr lvl="1"/>
            <a:r>
              <a:rPr lang="nb-NO" sz="2300" dirty="0"/>
              <a:t>CRPD-komiteen følger denne </a:t>
            </a:r>
          </a:p>
          <a:p>
            <a:pPr lvl="1"/>
            <a:r>
              <a:rPr lang="nb-NO" sz="2300" dirty="0"/>
              <a:t>Dette innebærer at Norge ikke leverer rapport hvert 4. år, men svarer på «list </a:t>
            </a:r>
            <a:r>
              <a:rPr lang="nb-NO" sz="2300" dirty="0" err="1"/>
              <a:t>of</a:t>
            </a:r>
            <a:r>
              <a:rPr lang="nb-NO" sz="2300" dirty="0"/>
              <a:t> </a:t>
            </a:r>
            <a:r>
              <a:rPr lang="nb-NO" sz="2300" dirty="0" err="1"/>
              <a:t>issues</a:t>
            </a:r>
            <a:r>
              <a:rPr lang="nb-NO" sz="2300" dirty="0"/>
              <a:t>» hvert 4. år i stedet</a:t>
            </a:r>
          </a:p>
          <a:p>
            <a:pPr marL="457200" lvl="1" indent="0">
              <a:buNone/>
            </a:pPr>
            <a:endParaRPr lang="nb-NO" sz="3000" dirty="0"/>
          </a:p>
          <a:p>
            <a:endParaRPr lang="nb-NO" dirty="0"/>
          </a:p>
        </p:txBody>
      </p:sp>
    </p:spTree>
    <p:extLst>
      <p:ext uri="{BB962C8B-B14F-4D97-AF65-F5344CB8AC3E}">
        <p14:creationId xmlns:p14="http://schemas.microsoft.com/office/powerpoint/2010/main" val="408386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145A06-926F-464B-943A-D4BF3587162C}"/>
              </a:ext>
            </a:extLst>
          </p:cNvPr>
          <p:cNvSpPr>
            <a:spLocks noGrp="1"/>
          </p:cNvSpPr>
          <p:nvPr>
            <p:ph type="title"/>
          </p:nvPr>
        </p:nvSpPr>
        <p:spPr/>
        <p:txBody>
          <a:bodyPr/>
          <a:lstStyle/>
          <a:p>
            <a:r>
              <a:rPr lang="nb-NO" b="1" dirty="0"/>
              <a:t>CRPD-komiteen</a:t>
            </a:r>
          </a:p>
        </p:txBody>
      </p:sp>
      <p:sp>
        <p:nvSpPr>
          <p:cNvPr id="3" name="Plassholder for innhold 2">
            <a:extLst>
              <a:ext uri="{FF2B5EF4-FFF2-40B4-BE49-F238E27FC236}">
                <a16:creationId xmlns:a16="http://schemas.microsoft.com/office/drawing/2014/main" id="{377207E5-37D4-468C-A706-3D6C152BF3B0}"/>
              </a:ext>
            </a:extLst>
          </p:cNvPr>
          <p:cNvSpPr>
            <a:spLocks noGrp="1"/>
          </p:cNvSpPr>
          <p:nvPr>
            <p:ph idx="1"/>
          </p:nvPr>
        </p:nvSpPr>
        <p:spPr/>
        <p:txBody>
          <a:bodyPr/>
          <a:lstStyle/>
          <a:p>
            <a:r>
              <a:rPr lang="nb-NO" sz="2000" dirty="0"/>
              <a:t>CRPD har </a:t>
            </a:r>
            <a:r>
              <a:rPr lang="nb-NO" sz="2000" b="1" dirty="0"/>
              <a:t>CRPD-komiteen</a:t>
            </a:r>
          </a:p>
          <a:p>
            <a:pPr lvl="1"/>
            <a:r>
              <a:rPr lang="nb-NO" sz="2000" dirty="0"/>
              <a:t>18 medlemmer fra FNs medlemsland</a:t>
            </a:r>
          </a:p>
          <a:p>
            <a:pPr lvl="1"/>
            <a:r>
              <a:rPr lang="nb-NO" sz="2000" dirty="0"/>
              <a:t>Valgt for 4 år av gangen</a:t>
            </a:r>
          </a:p>
          <a:p>
            <a:pPr lvl="1"/>
            <a:r>
              <a:rPr lang="nb-NO" sz="2000" dirty="0"/>
              <a:t>Uavhengige eksperter på området konvensjonen dekker </a:t>
            </a:r>
          </a:p>
          <a:p>
            <a:pPr lvl="1"/>
            <a:r>
              <a:rPr lang="nb-NO" sz="2000" dirty="0"/>
              <a:t>Kommer typisk med konkrete kommentarer og generelle anbefalinger og forslag til det enkelte land</a:t>
            </a:r>
          </a:p>
          <a:p>
            <a:pPr lvl="1"/>
            <a:r>
              <a:rPr lang="nb-NO" sz="2000" dirty="0"/>
              <a:t>Uttaler seg også generelt om hvordan de mener bestemmelsene i konvensjonen skal tolkes </a:t>
            </a:r>
          </a:p>
          <a:p>
            <a:pPr lvl="1"/>
            <a:r>
              <a:rPr lang="nb-NO" sz="2000" dirty="0"/>
              <a:t>Hvert land har en eller to landrapportører </a:t>
            </a:r>
          </a:p>
          <a:p>
            <a:pPr lvl="2"/>
            <a:r>
              <a:rPr lang="nb-NO" dirty="0"/>
              <a:t>Norges landrapportør er </a:t>
            </a:r>
            <a:r>
              <a:rPr lang="nb-NO" dirty="0" err="1"/>
              <a:t>Monthian</a:t>
            </a:r>
            <a:r>
              <a:rPr lang="nb-NO" dirty="0"/>
              <a:t> </a:t>
            </a:r>
            <a:r>
              <a:rPr lang="nb-NO" dirty="0" err="1"/>
              <a:t>Buntan</a:t>
            </a:r>
            <a:r>
              <a:rPr lang="nb-NO" dirty="0"/>
              <a:t> (Thailand)</a:t>
            </a:r>
          </a:p>
          <a:p>
            <a:endParaRPr lang="nb-NO" dirty="0"/>
          </a:p>
        </p:txBody>
      </p:sp>
    </p:spTree>
    <p:extLst>
      <p:ext uri="{BB962C8B-B14F-4D97-AF65-F5344CB8AC3E}">
        <p14:creationId xmlns:p14="http://schemas.microsoft.com/office/powerpoint/2010/main" val="226132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nb-NO" sz="3200"/>
              <a:t>Generelt om FFO og Rettighetssenteret</a:t>
            </a:r>
          </a:p>
        </p:txBody>
      </p:sp>
      <p:sp>
        <p:nvSpPr>
          <p:cNvPr id="3075" name="Rectangle 3"/>
          <p:cNvSpPr>
            <a:spLocks noGrp="1" noChangeArrowheads="1"/>
          </p:cNvSpPr>
          <p:nvPr>
            <p:ph type="body" idx="1"/>
          </p:nvPr>
        </p:nvSpPr>
        <p:spPr>
          <a:xfrm>
            <a:off x="827091" y="1844677"/>
            <a:ext cx="7848598" cy="4818516"/>
          </a:xfrm>
        </p:spPr>
        <p:txBody>
          <a:bodyPr/>
          <a:lstStyle/>
          <a:p>
            <a:pPr>
              <a:lnSpc>
                <a:spcPct val="90000"/>
              </a:lnSpc>
            </a:pPr>
            <a:r>
              <a:rPr lang="nb-NO" sz="2600" dirty="0"/>
              <a:t>FFO eier og finansierer Rettighetssenteret</a:t>
            </a:r>
          </a:p>
          <a:p>
            <a:pPr lvl="1">
              <a:lnSpc>
                <a:spcPct val="90000"/>
              </a:lnSpc>
            </a:pPr>
            <a:r>
              <a:rPr lang="nb-NO" sz="2600" dirty="0"/>
              <a:t>Senteret ble opprettet i 2000.</a:t>
            </a:r>
          </a:p>
          <a:p>
            <a:pPr lvl="1">
              <a:lnSpc>
                <a:spcPct val="90000"/>
              </a:lnSpc>
            </a:pPr>
            <a:r>
              <a:rPr lang="nb-NO" sz="2600" dirty="0"/>
              <a:t>Stort udekket rettshjelpsbehov -  informasjon og veiledning om juridiske rettigheter.</a:t>
            </a:r>
          </a:p>
          <a:p>
            <a:pPr>
              <a:lnSpc>
                <a:spcPct val="90000"/>
              </a:lnSpc>
            </a:pPr>
            <a:r>
              <a:rPr lang="nb-NO" sz="2600" dirty="0"/>
              <a:t>Rettighetssenteret er et rettshjelptiltak</a:t>
            </a:r>
          </a:p>
          <a:p>
            <a:pPr lvl="1">
              <a:lnSpc>
                <a:spcPct val="90000"/>
              </a:lnSpc>
            </a:pPr>
            <a:r>
              <a:rPr lang="nb-NO" sz="2600" dirty="0"/>
              <a:t>Det vil si et rådgivnings- og kompetansesenter i rettigheter for personer med funksjonshemming og kronisk sykdom.</a:t>
            </a:r>
          </a:p>
        </p:txBody>
      </p:sp>
    </p:spTree>
    <p:extLst>
      <p:ext uri="{BB962C8B-B14F-4D97-AF65-F5344CB8AC3E}">
        <p14:creationId xmlns:p14="http://schemas.microsoft.com/office/powerpoint/2010/main" val="4028001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321E44-9A20-4B8A-A99E-B272AF0FAC0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42FDB99C-3E3E-4C5A-BD2C-1900B2E10DCF}"/>
              </a:ext>
            </a:extLst>
          </p:cNvPr>
          <p:cNvSpPr>
            <a:spLocks noGrp="1"/>
          </p:cNvSpPr>
          <p:nvPr>
            <p:ph idx="1"/>
          </p:nvPr>
        </p:nvSpPr>
        <p:spPr/>
        <p:txBody>
          <a:bodyPr/>
          <a:lstStyle/>
          <a:p>
            <a:endParaRPr lang="nb-NO"/>
          </a:p>
        </p:txBody>
      </p:sp>
      <p:pic>
        <p:nvPicPr>
          <p:cNvPr id="2050" name="Picture 2" descr="Bilderesultater for hvit bakgrunn">
            <a:extLst>
              <a:ext uri="{FF2B5EF4-FFF2-40B4-BE49-F238E27FC236}">
                <a16:creationId xmlns:a16="http://schemas.microsoft.com/office/drawing/2014/main" id="{183C5391-DCFB-42C9-9672-1C97E84AD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6" y="0"/>
            <a:ext cx="936691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avrundede hjørner 5">
            <a:extLst>
              <a:ext uri="{FF2B5EF4-FFF2-40B4-BE49-F238E27FC236}">
                <a16:creationId xmlns:a16="http://schemas.microsoft.com/office/drawing/2014/main" id="{31845D2C-AA16-49FF-B41E-18DF57CCC776}"/>
              </a:ext>
            </a:extLst>
          </p:cNvPr>
          <p:cNvSpPr/>
          <p:nvPr/>
        </p:nvSpPr>
        <p:spPr>
          <a:xfrm>
            <a:off x="161903" y="992387"/>
            <a:ext cx="1370152" cy="1175864"/>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Staten leverer rapport </a:t>
            </a:r>
          </a:p>
        </p:txBody>
      </p:sp>
      <p:sp>
        <p:nvSpPr>
          <p:cNvPr id="7" name="Rektangel: avrundede hjørner 6">
            <a:extLst>
              <a:ext uri="{FF2B5EF4-FFF2-40B4-BE49-F238E27FC236}">
                <a16:creationId xmlns:a16="http://schemas.microsoft.com/office/drawing/2014/main" id="{B7CAB7D7-814E-4E93-B23F-C9379E81ED89}"/>
              </a:ext>
            </a:extLst>
          </p:cNvPr>
          <p:cNvSpPr/>
          <p:nvPr/>
        </p:nvSpPr>
        <p:spPr>
          <a:xfrm>
            <a:off x="1989001" y="877721"/>
            <a:ext cx="1419563" cy="1415473"/>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CRPD-komiteen utformer en «list </a:t>
            </a:r>
            <a:r>
              <a:rPr lang="nb-NO" sz="1800" dirty="0" err="1"/>
              <a:t>of</a:t>
            </a:r>
            <a:r>
              <a:rPr lang="nb-NO" sz="1800" dirty="0"/>
              <a:t> </a:t>
            </a:r>
            <a:r>
              <a:rPr lang="nb-NO" sz="1800" dirty="0" err="1"/>
              <a:t>issues</a:t>
            </a:r>
            <a:r>
              <a:rPr lang="nb-NO" sz="1800" dirty="0"/>
              <a:t>»</a:t>
            </a:r>
          </a:p>
        </p:txBody>
      </p:sp>
      <p:sp>
        <p:nvSpPr>
          <p:cNvPr id="8" name="Rektangel: avrundede hjørner 7">
            <a:extLst>
              <a:ext uri="{FF2B5EF4-FFF2-40B4-BE49-F238E27FC236}">
                <a16:creationId xmlns:a16="http://schemas.microsoft.com/office/drawing/2014/main" id="{FBD86DCA-610A-4EA2-B4DB-E213C0826DE8}"/>
              </a:ext>
            </a:extLst>
          </p:cNvPr>
          <p:cNvSpPr/>
          <p:nvPr/>
        </p:nvSpPr>
        <p:spPr>
          <a:xfrm>
            <a:off x="3965221" y="814137"/>
            <a:ext cx="1370152" cy="1415473"/>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Staten svarer på «list </a:t>
            </a:r>
            <a:r>
              <a:rPr lang="nb-NO" sz="1800" dirty="0" err="1"/>
              <a:t>of</a:t>
            </a:r>
            <a:r>
              <a:rPr lang="nb-NO" sz="1800" dirty="0"/>
              <a:t> </a:t>
            </a:r>
            <a:r>
              <a:rPr lang="nb-NO" sz="1800" dirty="0" err="1"/>
              <a:t>issues</a:t>
            </a:r>
            <a:r>
              <a:rPr lang="nb-NO" sz="1800" dirty="0"/>
              <a:t>»</a:t>
            </a:r>
          </a:p>
        </p:txBody>
      </p:sp>
      <p:sp>
        <p:nvSpPr>
          <p:cNvPr id="9" name="Rektangel: avrundede hjørner 8">
            <a:extLst>
              <a:ext uri="{FF2B5EF4-FFF2-40B4-BE49-F238E27FC236}">
                <a16:creationId xmlns:a16="http://schemas.microsoft.com/office/drawing/2014/main" id="{40C117CE-CB81-4211-B0F8-6A63722F10EA}"/>
              </a:ext>
            </a:extLst>
          </p:cNvPr>
          <p:cNvSpPr/>
          <p:nvPr/>
        </p:nvSpPr>
        <p:spPr>
          <a:xfrm>
            <a:off x="5879414" y="1013592"/>
            <a:ext cx="1315495" cy="1089543"/>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Høring i Genève</a:t>
            </a:r>
          </a:p>
        </p:txBody>
      </p:sp>
      <p:sp>
        <p:nvSpPr>
          <p:cNvPr id="11" name="Rektangel: avrundede hjørner 10">
            <a:extLst>
              <a:ext uri="{FF2B5EF4-FFF2-40B4-BE49-F238E27FC236}">
                <a16:creationId xmlns:a16="http://schemas.microsoft.com/office/drawing/2014/main" id="{4AAF7372-D866-4567-955B-6ACB27B1A23E}"/>
              </a:ext>
            </a:extLst>
          </p:cNvPr>
          <p:cNvSpPr/>
          <p:nvPr/>
        </p:nvSpPr>
        <p:spPr>
          <a:xfrm>
            <a:off x="7640506" y="693403"/>
            <a:ext cx="1315495" cy="1536207"/>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Komiteen kommer med anbefalinger</a:t>
            </a:r>
          </a:p>
        </p:txBody>
      </p:sp>
      <p:sp>
        <p:nvSpPr>
          <p:cNvPr id="12" name="Pil: høyre 11">
            <a:extLst>
              <a:ext uri="{FF2B5EF4-FFF2-40B4-BE49-F238E27FC236}">
                <a16:creationId xmlns:a16="http://schemas.microsoft.com/office/drawing/2014/main" id="{6B634B45-C3E5-4C7C-9F95-6C0677AB33D3}"/>
              </a:ext>
            </a:extLst>
          </p:cNvPr>
          <p:cNvSpPr/>
          <p:nvPr/>
        </p:nvSpPr>
        <p:spPr>
          <a:xfrm>
            <a:off x="1571911" y="1551966"/>
            <a:ext cx="424170" cy="292711"/>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3" name="Pil: høyre 12">
            <a:extLst>
              <a:ext uri="{FF2B5EF4-FFF2-40B4-BE49-F238E27FC236}">
                <a16:creationId xmlns:a16="http://schemas.microsoft.com/office/drawing/2014/main" id="{EA591535-F0AA-4697-A9A3-9C7F51C602D8}"/>
              </a:ext>
            </a:extLst>
          </p:cNvPr>
          <p:cNvSpPr/>
          <p:nvPr/>
        </p:nvSpPr>
        <p:spPr>
          <a:xfrm>
            <a:off x="3450102" y="1576876"/>
            <a:ext cx="424170" cy="292711"/>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5" name="Pil: høyre 14">
            <a:extLst>
              <a:ext uri="{FF2B5EF4-FFF2-40B4-BE49-F238E27FC236}">
                <a16:creationId xmlns:a16="http://schemas.microsoft.com/office/drawing/2014/main" id="{75B27849-BD38-4230-8B99-51B521A8D97C}"/>
              </a:ext>
            </a:extLst>
          </p:cNvPr>
          <p:cNvSpPr/>
          <p:nvPr/>
        </p:nvSpPr>
        <p:spPr>
          <a:xfrm>
            <a:off x="5376910" y="1402770"/>
            <a:ext cx="387970" cy="27474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Pil: høyre 15">
            <a:extLst>
              <a:ext uri="{FF2B5EF4-FFF2-40B4-BE49-F238E27FC236}">
                <a16:creationId xmlns:a16="http://schemas.microsoft.com/office/drawing/2014/main" id="{0A2294CE-C007-404A-8C72-B59CF5BDECC4}"/>
              </a:ext>
            </a:extLst>
          </p:cNvPr>
          <p:cNvSpPr/>
          <p:nvPr/>
        </p:nvSpPr>
        <p:spPr>
          <a:xfrm>
            <a:off x="7255527" y="1423183"/>
            <a:ext cx="406904" cy="206845"/>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7" name="Rektangel: avrundede hjørner 16">
            <a:extLst>
              <a:ext uri="{FF2B5EF4-FFF2-40B4-BE49-F238E27FC236}">
                <a16:creationId xmlns:a16="http://schemas.microsoft.com/office/drawing/2014/main" id="{D5A430F7-1F38-485E-B862-0B257CE8E927}"/>
              </a:ext>
            </a:extLst>
          </p:cNvPr>
          <p:cNvSpPr/>
          <p:nvPr/>
        </p:nvSpPr>
        <p:spPr>
          <a:xfrm>
            <a:off x="76821" y="3317580"/>
            <a:ext cx="1424960" cy="1556220"/>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leverer rapport </a:t>
            </a:r>
          </a:p>
        </p:txBody>
      </p:sp>
      <p:sp>
        <p:nvSpPr>
          <p:cNvPr id="18" name="Rektangel: avrundede hjørner 17">
            <a:extLst>
              <a:ext uri="{FF2B5EF4-FFF2-40B4-BE49-F238E27FC236}">
                <a16:creationId xmlns:a16="http://schemas.microsoft.com/office/drawing/2014/main" id="{7A804439-62EA-417B-A8E4-E4203B1CF2D7}"/>
              </a:ext>
            </a:extLst>
          </p:cNvPr>
          <p:cNvSpPr/>
          <p:nvPr/>
        </p:nvSpPr>
        <p:spPr>
          <a:xfrm>
            <a:off x="1875881" y="3292417"/>
            <a:ext cx="1631205" cy="1695997"/>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gir innspill til «list </a:t>
            </a:r>
            <a:r>
              <a:rPr lang="nb-NO" sz="1800" dirty="0" err="1"/>
              <a:t>of</a:t>
            </a:r>
            <a:r>
              <a:rPr lang="nb-NO" sz="1800" dirty="0"/>
              <a:t> </a:t>
            </a:r>
            <a:r>
              <a:rPr lang="nb-NO" sz="1800" dirty="0" err="1"/>
              <a:t>issues</a:t>
            </a:r>
            <a:r>
              <a:rPr lang="nb-NO" sz="1800" dirty="0"/>
              <a:t>» skriftlig</a:t>
            </a:r>
          </a:p>
        </p:txBody>
      </p:sp>
      <p:sp>
        <p:nvSpPr>
          <p:cNvPr id="19" name="Rektangel: avrundede hjørner 18">
            <a:extLst>
              <a:ext uri="{FF2B5EF4-FFF2-40B4-BE49-F238E27FC236}">
                <a16:creationId xmlns:a16="http://schemas.microsoft.com/office/drawing/2014/main" id="{9E55142E-1468-46D0-95BB-C6EF18514CAA}"/>
              </a:ext>
            </a:extLst>
          </p:cNvPr>
          <p:cNvSpPr/>
          <p:nvPr/>
        </p:nvSpPr>
        <p:spPr>
          <a:xfrm>
            <a:off x="3896039" y="3242876"/>
            <a:ext cx="1622555" cy="1705628"/>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gir innspill til «list </a:t>
            </a:r>
            <a:r>
              <a:rPr lang="nb-NO" sz="1800" dirty="0" err="1"/>
              <a:t>of</a:t>
            </a:r>
            <a:r>
              <a:rPr lang="nb-NO" sz="1800" dirty="0"/>
              <a:t> </a:t>
            </a:r>
            <a:r>
              <a:rPr lang="nb-NO" sz="1800" dirty="0" err="1"/>
              <a:t>issues</a:t>
            </a:r>
            <a:r>
              <a:rPr lang="nb-NO" sz="1800" dirty="0"/>
              <a:t>» i </a:t>
            </a:r>
            <a:r>
              <a:rPr lang="nb-NO" sz="1800" dirty="0" err="1"/>
              <a:t>Geneve</a:t>
            </a:r>
            <a:endParaRPr lang="nb-NO" sz="1800" dirty="0"/>
          </a:p>
        </p:txBody>
      </p:sp>
      <p:sp>
        <p:nvSpPr>
          <p:cNvPr id="20" name="Rektangel: avrundede hjørner 19">
            <a:extLst>
              <a:ext uri="{FF2B5EF4-FFF2-40B4-BE49-F238E27FC236}">
                <a16:creationId xmlns:a16="http://schemas.microsoft.com/office/drawing/2014/main" id="{DD7DE8B3-D0AD-4897-A7D6-70E355F75825}"/>
              </a:ext>
            </a:extLst>
          </p:cNvPr>
          <p:cNvSpPr/>
          <p:nvPr/>
        </p:nvSpPr>
        <p:spPr>
          <a:xfrm>
            <a:off x="5830234" y="3187995"/>
            <a:ext cx="1631205" cy="1775229"/>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kan sende svar til statens svar på «</a:t>
            </a:r>
            <a:r>
              <a:rPr lang="nb-NO" sz="1800" dirty="0" err="1"/>
              <a:t>LoI</a:t>
            </a:r>
            <a:r>
              <a:rPr lang="nb-NO" sz="1800" dirty="0"/>
              <a:t>»</a:t>
            </a:r>
          </a:p>
        </p:txBody>
      </p:sp>
      <p:sp>
        <p:nvSpPr>
          <p:cNvPr id="21" name="Rektangel: avrundede hjørner 20">
            <a:extLst>
              <a:ext uri="{FF2B5EF4-FFF2-40B4-BE49-F238E27FC236}">
                <a16:creationId xmlns:a16="http://schemas.microsoft.com/office/drawing/2014/main" id="{F75B3498-5568-4108-86C9-64FE34CDC4E4}"/>
              </a:ext>
            </a:extLst>
          </p:cNvPr>
          <p:cNvSpPr/>
          <p:nvPr/>
        </p:nvSpPr>
        <p:spPr>
          <a:xfrm>
            <a:off x="7647269" y="3187995"/>
            <a:ext cx="1557029" cy="1778127"/>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Sivilt samfunn er tilskuere i Genève under høring</a:t>
            </a:r>
          </a:p>
        </p:txBody>
      </p:sp>
      <p:sp>
        <p:nvSpPr>
          <p:cNvPr id="22" name="Pil: høyre 21">
            <a:extLst>
              <a:ext uri="{FF2B5EF4-FFF2-40B4-BE49-F238E27FC236}">
                <a16:creationId xmlns:a16="http://schemas.microsoft.com/office/drawing/2014/main" id="{770A406A-72C2-4E40-8A71-62EC423A2D40}"/>
              </a:ext>
            </a:extLst>
          </p:cNvPr>
          <p:cNvSpPr/>
          <p:nvPr/>
        </p:nvSpPr>
        <p:spPr>
          <a:xfrm>
            <a:off x="1622205" y="3845104"/>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3" name="Pil: høyre 22">
            <a:extLst>
              <a:ext uri="{FF2B5EF4-FFF2-40B4-BE49-F238E27FC236}">
                <a16:creationId xmlns:a16="http://schemas.microsoft.com/office/drawing/2014/main" id="{109C7271-0DEF-496D-9E0F-794947D4F09F}"/>
              </a:ext>
            </a:extLst>
          </p:cNvPr>
          <p:cNvSpPr/>
          <p:nvPr/>
        </p:nvSpPr>
        <p:spPr>
          <a:xfrm>
            <a:off x="3614653" y="3678014"/>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4" name="Pil: høyre 23">
            <a:extLst>
              <a:ext uri="{FF2B5EF4-FFF2-40B4-BE49-F238E27FC236}">
                <a16:creationId xmlns:a16="http://schemas.microsoft.com/office/drawing/2014/main" id="{F053FB7B-8B90-46D7-816E-1D7A6670479D}"/>
              </a:ext>
            </a:extLst>
          </p:cNvPr>
          <p:cNvSpPr/>
          <p:nvPr/>
        </p:nvSpPr>
        <p:spPr>
          <a:xfrm>
            <a:off x="5559471" y="3753606"/>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5" name="Pil: høyre 24">
            <a:extLst>
              <a:ext uri="{FF2B5EF4-FFF2-40B4-BE49-F238E27FC236}">
                <a16:creationId xmlns:a16="http://schemas.microsoft.com/office/drawing/2014/main" id="{DD126700-CA7C-4050-B3D3-49D300B7CBFF}"/>
              </a:ext>
            </a:extLst>
          </p:cNvPr>
          <p:cNvSpPr/>
          <p:nvPr/>
        </p:nvSpPr>
        <p:spPr>
          <a:xfrm>
            <a:off x="7415752" y="3778140"/>
            <a:ext cx="212085" cy="230506"/>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801195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1C158-0DFE-4539-B913-B4ECDC5F3EF0}"/>
              </a:ext>
            </a:extLst>
          </p:cNvPr>
          <p:cNvSpPr>
            <a:spLocks noGrp="1"/>
          </p:cNvSpPr>
          <p:nvPr>
            <p:ph type="title"/>
          </p:nvPr>
        </p:nvSpPr>
        <p:spPr/>
        <p:txBody>
          <a:bodyPr/>
          <a:lstStyle/>
          <a:p>
            <a:r>
              <a:rPr lang="nb-NO" dirty="0"/>
              <a:t>Sivilt samfunns arbeid med CRPD</a:t>
            </a:r>
          </a:p>
        </p:txBody>
      </p:sp>
      <p:sp>
        <p:nvSpPr>
          <p:cNvPr id="4" name="Plassholder for dato 3">
            <a:extLst>
              <a:ext uri="{FF2B5EF4-FFF2-40B4-BE49-F238E27FC236}">
                <a16:creationId xmlns:a16="http://schemas.microsoft.com/office/drawing/2014/main" id="{D0EBA1DF-06B5-4C53-93CB-8F5CD04D02D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a:p>
        </p:txBody>
      </p:sp>
      <p:sp>
        <p:nvSpPr>
          <p:cNvPr id="5" name="Plassholder for bunntekst 4">
            <a:extLst>
              <a:ext uri="{FF2B5EF4-FFF2-40B4-BE49-F238E27FC236}">
                <a16:creationId xmlns:a16="http://schemas.microsoft.com/office/drawing/2014/main" id="{BEEEC290-464F-4FB1-AC01-8F2FC5BD4F1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0AA8A0F3-8272-4224-96D2-55638022087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21</a:t>
            </a:fld>
            <a:endParaRPr lang="nb-NO"/>
          </a:p>
        </p:txBody>
      </p:sp>
      <p:pic>
        <p:nvPicPr>
          <p:cNvPr id="3074" name="Picture 2" descr="Ingunn Westerheim (FFO) taler til FN om FN-komiteen som overvåker konvensjonen om rettighetene til personer med nedsatt funksjonsevne (CPRD). ">
            <a:extLst>
              <a:ext uri="{FF2B5EF4-FFF2-40B4-BE49-F238E27FC236}">
                <a16:creationId xmlns:a16="http://schemas.microsoft.com/office/drawing/2014/main" id="{DF383D90-CA5C-4C39-8D77-23AA0A6CAF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976923"/>
            <a:ext cx="3998415" cy="3033571"/>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F61EFDE0-4DA2-47B3-A375-3FDF3AA90387}"/>
              </a:ext>
            </a:extLst>
          </p:cNvPr>
          <p:cNvSpPr>
            <a:spLocks noGrp="1"/>
          </p:cNvSpPr>
          <p:nvPr>
            <p:ph idx="1"/>
          </p:nvPr>
        </p:nvSpPr>
        <p:spPr>
          <a:xfrm>
            <a:off x="628650" y="2226469"/>
            <a:ext cx="2849336" cy="1066070"/>
          </a:xfrm>
        </p:spPr>
        <p:txBody>
          <a:bodyPr/>
          <a:lstStyle/>
          <a:p>
            <a:endParaRPr lang="nb-NO" dirty="0"/>
          </a:p>
        </p:txBody>
      </p:sp>
      <p:pic>
        <p:nvPicPr>
          <p:cNvPr id="9" name="Picture 6" descr="Image may contain: 2 people, screen">
            <a:extLst>
              <a:ext uri="{FF2B5EF4-FFF2-40B4-BE49-F238E27FC236}">
                <a16:creationId xmlns:a16="http://schemas.microsoft.com/office/drawing/2014/main" id="{03B22F09-A68A-4349-B47F-4ACBD1FF0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960" y="2020637"/>
            <a:ext cx="4105028" cy="294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7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8B5B02-40E2-4F5F-9EB9-B11FEE95953B}"/>
              </a:ext>
            </a:extLst>
          </p:cNvPr>
          <p:cNvSpPr>
            <a:spLocks noGrp="1"/>
          </p:cNvSpPr>
          <p:nvPr>
            <p:ph type="title"/>
          </p:nvPr>
        </p:nvSpPr>
        <p:spPr/>
        <p:txBody>
          <a:bodyPr/>
          <a:lstStyle/>
          <a:p>
            <a:endParaRPr lang="nb-NO"/>
          </a:p>
        </p:txBody>
      </p:sp>
      <p:pic>
        <p:nvPicPr>
          <p:cNvPr id="4" name="Picture 2" descr="Image may contain: 19 people, people smiling, indoor">
            <a:extLst>
              <a:ext uri="{FF2B5EF4-FFF2-40B4-BE49-F238E27FC236}">
                <a16:creationId xmlns:a16="http://schemas.microsoft.com/office/drawing/2014/main" id="{56DB3E8A-F1BC-42E4-8D80-25CDA1785B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08" y="1123862"/>
            <a:ext cx="7848600" cy="473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1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861D37-2F92-45DF-AD95-85EE6F47C3DC}"/>
              </a:ext>
            </a:extLst>
          </p:cNvPr>
          <p:cNvSpPr>
            <a:spLocks noGrp="1"/>
          </p:cNvSpPr>
          <p:nvPr>
            <p:ph type="title"/>
          </p:nvPr>
        </p:nvSpPr>
        <p:spPr/>
        <p:txBody>
          <a:bodyPr/>
          <a:lstStyle/>
          <a:p>
            <a:endParaRPr lang="nb-NO"/>
          </a:p>
        </p:txBody>
      </p:sp>
      <p:pic>
        <p:nvPicPr>
          <p:cNvPr id="4098" name="Picture 2" descr="Bilde av  den norske delegasjonen til FN høringen om CDPR høsten 2018">
            <a:extLst>
              <a:ext uri="{FF2B5EF4-FFF2-40B4-BE49-F238E27FC236}">
                <a16:creationId xmlns:a16="http://schemas.microsoft.com/office/drawing/2014/main" id="{574986E7-1682-4E11-A2A1-3447399303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33" y="1227178"/>
            <a:ext cx="5342644" cy="3862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86d3202e-abb7-48e4-827a-d2499254bf65@eurprd04.prod.outlook.com">
            <a:extLst>
              <a:ext uri="{FF2B5EF4-FFF2-40B4-BE49-F238E27FC236}">
                <a16:creationId xmlns:a16="http://schemas.microsoft.com/office/drawing/2014/main" id="{82B552CD-94EF-4D72-A8D7-E6C97136EEAA}"/>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5400000">
            <a:off x="5082693" y="1552863"/>
            <a:ext cx="3862204" cy="321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3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7DE3B2-5BC6-4A20-A116-6899B4C42804}"/>
              </a:ext>
            </a:extLst>
          </p:cNvPr>
          <p:cNvSpPr>
            <a:spLocks noGrp="1"/>
          </p:cNvSpPr>
          <p:nvPr>
            <p:ph type="title"/>
          </p:nvPr>
        </p:nvSpPr>
        <p:spPr/>
        <p:txBody>
          <a:bodyPr/>
          <a:lstStyle/>
          <a:p>
            <a:r>
              <a:rPr lang="nb-NO" b="1" dirty="0"/>
              <a:t>Vi oppfordrer regjeringen til å:</a:t>
            </a:r>
            <a:endParaRPr lang="nb-NO" dirty="0"/>
          </a:p>
        </p:txBody>
      </p:sp>
      <p:sp>
        <p:nvSpPr>
          <p:cNvPr id="3" name="Plassholder for innhold 2">
            <a:extLst>
              <a:ext uri="{FF2B5EF4-FFF2-40B4-BE49-F238E27FC236}">
                <a16:creationId xmlns:a16="http://schemas.microsoft.com/office/drawing/2014/main" id="{F0E596F0-C27B-44E3-BB4A-2606BCC667B3}"/>
              </a:ext>
            </a:extLst>
          </p:cNvPr>
          <p:cNvSpPr>
            <a:spLocks noGrp="1"/>
          </p:cNvSpPr>
          <p:nvPr>
            <p:ph idx="1"/>
          </p:nvPr>
        </p:nvSpPr>
        <p:spPr>
          <a:xfrm>
            <a:off x="588026" y="1850500"/>
            <a:ext cx="7848600" cy="4117164"/>
          </a:xfrm>
        </p:spPr>
        <p:txBody>
          <a:bodyPr>
            <a:normAutofit fontScale="77500" lnSpcReduction="20000"/>
          </a:bodyPr>
          <a:lstStyle/>
          <a:p>
            <a:pPr marL="514350" indent="-514350">
              <a:lnSpc>
                <a:spcPct val="120000"/>
              </a:lnSpc>
              <a:buAutoNum type="arabicParenR"/>
            </a:pPr>
            <a:r>
              <a:rPr lang="nb-NO" dirty="0"/>
              <a:t>Iverksette og fremme et nødvendig skifte i forståelsen av begrepet «funksjonshemming». Anerkjenne funksjonshemmede som likestilte borgere som har et fullverdig sett med rettigheter og plikter.</a:t>
            </a:r>
          </a:p>
          <a:p>
            <a:pPr marL="514350" indent="-514350">
              <a:lnSpc>
                <a:spcPct val="120000"/>
              </a:lnSpc>
              <a:buAutoNum type="arabicParenR"/>
            </a:pPr>
            <a:r>
              <a:rPr lang="nb-NO" dirty="0"/>
              <a:t>Sikre den juridiske statusen til CRPD ved å inkorporere konvensjonen i den norske menneskerettsloven.</a:t>
            </a:r>
          </a:p>
          <a:p>
            <a:pPr marL="514350" indent="-514350">
              <a:lnSpc>
                <a:spcPct val="120000"/>
              </a:lnSpc>
              <a:buAutoNum type="arabicParenR"/>
            </a:pPr>
            <a:r>
              <a:rPr lang="nb-NO" dirty="0"/>
              <a:t>Avskaffe diskriminerende tvangslovgivning. Sikre retten til selvbestemmelse og retten til å motta nødvendig støtte til å utøve den rettslige handleevnen. Dette skal omfatte retten til å velge eller velge bort støttealternativer, basert på den enkeltes rett til fritt og informert samtykke.</a:t>
            </a:r>
          </a:p>
          <a:p>
            <a:endParaRPr lang="nb-NO" dirty="0"/>
          </a:p>
        </p:txBody>
      </p:sp>
      <p:sp>
        <p:nvSpPr>
          <p:cNvPr id="4" name="Plassholder for dato 3">
            <a:extLst>
              <a:ext uri="{FF2B5EF4-FFF2-40B4-BE49-F238E27FC236}">
                <a16:creationId xmlns:a16="http://schemas.microsoft.com/office/drawing/2014/main" id="{F6B91341-8968-43CA-8902-4FF2460F055E}"/>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a:p>
        </p:txBody>
      </p:sp>
      <p:sp>
        <p:nvSpPr>
          <p:cNvPr id="5" name="Plassholder for bunntekst 4">
            <a:extLst>
              <a:ext uri="{FF2B5EF4-FFF2-40B4-BE49-F238E27FC236}">
                <a16:creationId xmlns:a16="http://schemas.microsoft.com/office/drawing/2014/main" id="{D64FCD70-EB9A-4656-882D-9CC944BE68F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7AFA46B3-47AD-4404-8429-8851A542FD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24</a:t>
            </a:fld>
            <a:endParaRPr lang="nb-NO"/>
          </a:p>
        </p:txBody>
      </p:sp>
    </p:spTree>
    <p:extLst>
      <p:ext uri="{BB962C8B-B14F-4D97-AF65-F5344CB8AC3E}">
        <p14:creationId xmlns:p14="http://schemas.microsoft.com/office/powerpoint/2010/main" val="339571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139B34-25DB-4959-B2E3-6879491BF8C7}"/>
              </a:ext>
            </a:extLst>
          </p:cNvPr>
          <p:cNvSpPr>
            <a:spLocks noGrp="1"/>
          </p:cNvSpPr>
          <p:nvPr>
            <p:ph type="title"/>
          </p:nvPr>
        </p:nvSpPr>
        <p:spPr>
          <a:xfrm>
            <a:off x="827088" y="476252"/>
            <a:ext cx="8706526" cy="947031"/>
          </a:xfrm>
        </p:spPr>
        <p:txBody>
          <a:bodyPr/>
          <a:lstStyle/>
          <a:p>
            <a:r>
              <a:rPr lang="nb-NO" b="1" dirty="0"/>
              <a:t>1) Behovet for et paradigmeskifte</a:t>
            </a:r>
          </a:p>
        </p:txBody>
      </p:sp>
      <p:sp>
        <p:nvSpPr>
          <p:cNvPr id="3" name="Plassholder for innhold 2">
            <a:extLst>
              <a:ext uri="{FF2B5EF4-FFF2-40B4-BE49-F238E27FC236}">
                <a16:creationId xmlns:a16="http://schemas.microsoft.com/office/drawing/2014/main" id="{C8D9FFCC-2F29-4387-8A90-42C7593A585C}"/>
              </a:ext>
            </a:extLst>
          </p:cNvPr>
          <p:cNvSpPr>
            <a:spLocks noGrp="1"/>
          </p:cNvSpPr>
          <p:nvPr>
            <p:ph idx="1"/>
          </p:nvPr>
        </p:nvSpPr>
        <p:spPr>
          <a:xfrm>
            <a:off x="827090" y="1844677"/>
            <a:ext cx="7505877" cy="3920019"/>
          </a:xfrm>
        </p:spPr>
        <p:txBody>
          <a:bodyPr/>
          <a:lstStyle/>
          <a:p>
            <a:pPr marL="0" indent="0">
              <a:buNone/>
            </a:pPr>
            <a:r>
              <a:rPr lang="nb-NO" sz="3000" dirty="0"/>
              <a:t>Iverksette og fremme et nødvendig skifte i forståelsen av begrepet «funksjonshemming». Anerkjenne funksjonshemmede som likestilte borgere som har et fullverdig sett med rettigheter og plikter.</a:t>
            </a:r>
          </a:p>
          <a:p>
            <a:endParaRPr lang="nb-NO" dirty="0"/>
          </a:p>
        </p:txBody>
      </p:sp>
      <p:sp>
        <p:nvSpPr>
          <p:cNvPr id="4" name="Plassholder for dato 3">
            <a:extLst>
              <a:ext uri="{FF2B5EF4-FFF2-40B4-BE49-F238E27FC236}">
                <a16:creationId xmlns:a16="http://schemas.microsoft.com/office/drawing/2014/main" id="{6F96A10B-1365-42C6-9507-C9D274621B7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a:p>
        </p:txBody>
      </p:sp>
      <p:sp>
        <p:nvSpPr>
          <p:cNvPr id="5" name="Plassholder for bunntekst 4">
            <a:extLst>
              <a:ext uri="{FF2B5EF4-FFF2-40B4-BE49-F238E27FC236}">
                <a16:creationId xmlns:a16="http://schemas.microsoft.com/office/drawing/2014/main" id="{611F7FAE-1F04-4487-96A2-B09403381AC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a:p>
        </p:txBody>
      </p:sp>
      <p:sp>
        <p:nvSpPr>
          <p:cNvPr id="6" name="Plassholder for lysbildenummer 5">
            <a:extLst>
              <a:ext uri="{FF2B5EF4-FFF2-40B4-BE49-F238E27FC236}">
                <a16:creationId xmlns:a16="http://schemas.microsoft.com/office/drawing/2014/main" id="{BBAC6E64-7693-46D3-9EA0-8BEFABBF925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25</a:t>
            </a:fld>
            <a:endParaRPr lang="nb-NO"/>
          </a:p>
        </p:txBody>
      </p:sp>
    </p:spTree>
    <p:extLst>
      <p:ext uri="{BB962C8B-B14F-4D97-AF65-F5344CB8AC3E}">
        <p14:creationId xmlns:p14="http://schemas.microsoft.com/office/powerpoint/2010/main" val="394201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E3CB5E-249D-4526-B499-BAA1EA6A17E9}"/>
              </a:ext>
            </a:extLst>
          </p:cNvPr>
          <p:cNvSpPr>
            <a:spLocks noGrp="1"/>
          </p:cNvSpPr>
          <p:nvPr>
            <p:ph type="title"/>
          </p:nvPr>
        </p:nvSpPr>
        <p:spPr>
          <a:xfrm>
            <a:off x="707705" y="529023"/>
            <a:ext cx="9032641" cy="769706"/>
          </a:xfrm>
        </p:spPr>
        <p:txBody>
          <a:bodyPr/>
          <a:lstStyle/>
          <a:p>
            <a:r>
              <a:rPr lang="nb-NO" dirty="0"/>
              <a:t>Ulike forståelser av funksjonshemming </a:t>
            </a:r>
          </a:p>
        </p:txBody>
      </p:sp>
      <p:sp>
        <p:nvSpPr>
          <p:cNvPr id="3" name="Plassholder for innhold 2">
            <a:extLst>
              <a:ext uri="{FF2B5EF4-FFF2-40B4-BE49-F238E27FC236}">
                <a16:creationId xmlns:a16="http://schemas.microsoft.com/office/drawing/2014/main" id="{FF89FBB9-E370-404D-A3D8-8093FE21406E}"/>
              </a:ext>
            </a:extLst>
          </p:cNvPr>
          <p:cNvSpPr>
            <a:spLocks noGrp="1"/>
          </p:cNvSpPr>
          <p:nvPr>
            <p:ph idx="1"/>
          </p:nvPr>
        </p:nvSpPr>
        <p:spPr>
          <a:xfrm>
            <a:off x="6255566" y="5639297"/>
            <a:ext cx="2844392" cy="304827"/>
          </a:xfrm>
        </p:spPr>
        <p:txBody>
          <a:bodyPr>
            <a:normAutofit fontScale="25000" lnSpcReduction="20000"/>
          </a:bodyPr>
          <a:lstStyle/>
          <a:p>
            <a:pPr marL="0" indent="0">
              <a:buNone/>
            </a:pPr>
            <a:r>
              <a:rPr lang="nb-NO" dirty="0"/>
              <a:t>Inspirasjon til modell er hentet fra Kjersti Skarstad sin bok «Funksjonshemmedes menneskerettigheter»</a:t>
            </a:r>
          </a:p>
        </p:txBody>
      </p:sp>
      <p:sp>
        <p:nvSpPr>
          <p:cNvPr id="4" name="Rektangel 3">
            <a:extLst>
              <a:ext uri="{FF2B5EF4-FFF2-40B4-BE49-F238E27FC236}">
                <a16:creationId xmlns:a16="http://schemas.microsoft.com/office/drawing/2014/main" id="{9F832DB4-D556-49E0-B169-9E1007E5F432}"/>
              </a:ext>
            </a:extLst>
          </p:cNvPr>
          <p:cNvSpPr/>
          <p:nvPr/>
        </p:nvSpPr>
        <p:spPr>
          <a:xfrm>
            <a:off x="204504" y="2165889"/>
            <a:ext cx="2519917" cy="4505253"/>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Funksjonshemming som medisinske feil. </a:t>
            </a:r>
          </a:p>
          <a:p>
            <a:pPr algn="ctr"/>
            <a:endParaRPr lang="nb-NO" sz="1800" dirty="0"/>
          </a:p>
          <a:p>
            <a:pPr marL="214313" indent="-214313" algn="ctr">
              <a:buFont typeface="Wingdings" panose="05000000000000000000" pitchFamily="2" charset="2"/>
              <a:buChar char="à"/>
            </a:pPr>
            <a:r>
              <a:rPr lang="nb-NO" sz="1800" dirty="0">
                <a:sym typeface="Wingdings" panose="05000000000000000000" pitchFamily="2" charset="2"/>
              </a:rPr>
              <a:t>Den funksjonshemmede må fikses og bli tatt vare på av helsepersonell</a:t>
            </a:r>
          </a:p>
          <a:p>
            <a:pPr marL="214313" indent="-214313" algn="ctr">
              <a:buFont typeface="Wingdings" panose="05000000000000000000" pitchFamily="2" charset="2"/>
              <a:buChar char="à"/>
            </a:pPr>
            <a:endParaRPr lang="nb-NO" sz="1800" dirty="0">
              <a:sym typeface="Wingdings" panose="05000000000000000000" pitchFamily="2" charset="2"/>
            </a:endParaRPr>
          </a:p>
          <a:p>
            <a:pPr algn="ctr"/>
            <a:r>
              <a:rPr lang="nb-NO" sz="1800" dirty="0">
                <a:sym typeface="Wingdings" panose="05000000000000000000" pitchFamily="2" charset="2"/>
              </a:rPr>
              <a:t> </a:t>
            </a:r>
            <a:endParaRPr lang="nb-NO" sz="1800" dirty="0"/>
          </a:p>
        </p:txBody>
      </p:sp>
      <p:sp>
        <p:nvSpPr>
          <p:cNvPr id="5" name="Rektangel 4">
            <a:extLst>
              <a:ext uri="{FF2B5EF4-FFF2-40B4-BE49-F238E27FC236}">
                <a16:creationId xmlns:a16="http://schemas.microsoft.com/office/drawing/2014/main" id="{F88232F9-474C-4673-AB9B-30BFFE5F8AFE}"/>
              </a:ext>
            </a:extLst>
          </p:cNvPr>
          <p:cNvSpPr/>
          <p:nvPr/>
        </p:nvSpPr>
        <p:spPr>
          <a:xfrm>
            <a:off x="2968092" y="2158502"/>
            <a:ext cx="2544239" cy="4512640"/>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Funksjonshemming som et resultat av diskriminerende samfunnsstrukturer (samspill funksjonsnedsettelse og samfunn)</a:t>
            </a:r>
          </a:p>
          <a:p>
            <a:pPr algn="ctr"/>
            <a:endParaRPr lang="nb-NO" sz="1800" dirty="0"/>
          </a:p>
          <a:p>
            <a:pPr algn="ctr"/>
            <a:r>
              <a:rPr lang="nb-NO" sz="1800" dirty="0">
                <a:sym typeface="Wingdings" panose="05000000000000000000" pitchFamily="2" charset="2"/>
              </a:rPr>
              <a:t> Samfunnet må endres gjennom fjerning av de barrierene som stenger funksjonshemmede ute fra deltagelse på lik linje med andre </a:t>
            </a:r>
            <a:endParaRPr lang="nb-NO" sz="1800" dirty="0"/>
          </a:p>
        </p:txBody>
      </p:sp>
      <p:sp>
        <p:nvSpPr>
          <p:cNvPr id="6" name="Rektangel 5">
            <a:extLst>
              <a:ext uri="{FF2B5EF4-FFF2-40B4-BE49-F238E27FC236}">
                <a16:creationId xmlns:a16="http://schemas.microsoft.com/office/drawing/2014/main" id="{E89023BF-2E51-404A-989D-833DE4906677}"/>
              </a:ext>
            </a:extLst>
          </p:cNvPr>
          <p:cNvSpPr/>
          <p:nvPr/>
        </p:nvSpPr>
        <p:spPr>
          <a:xfrm>
            <a:off x="5707436" y="2165889"/>
            <a:ext cx="3190193" cy="4505253"/>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Funksjonshemming som et resultat av diskriminerende samfunnsstrukturer (samspill funksjonsnedsettelse og samfunn)</a:t>
            </a:r>
          </a:p>
          <a:p>
            <a:pPr algn="ctr"/>
            <a:endParaRPr lang="nb-NO" sz="1800" dirty="0"/>
          </a:p>
          <a:p>
            <a:pPr algn="ctr"/>
            <a:r>
              <a:rPr lang="nb-NO" sz="1800" dirty="0">
                <a:sym typeface="Wingdings" panose="05000000000000000000" pitchFamily="2" charset="2"/>
              </a:rPr>
              <a:t> Menneskerettslig plikt å sørge for at funksjonshemmede har like menneskerettigheter i praksis. Dette krever både fjerning av samfunnshindre og beskyttelse mot krenkelser og tilrettelegging</a:t>
            </a:r>
            <a:r>
              <a:rPr lang="nb-NO" sz="1800" dirty="0"/>
              <a:t> </a:t>
            </a:r>
          </a:p>
        </p:txBody>
      </p:sp>
      <p:sp>
        <p:nvSpPr>
          <p:cNvPr id="7" name="Rektangel: avrundede hjørner 6">
            <a:extLst>
              <a:ext uri="{FF2B5EF4-FFF2-40B4-BE49-F238E27FC236}">
                <a16:creationId xmlns:a16="http://schemas.microsoft.com/office/drawing/2014/main" id="{3195F127-220A-4225-80DC-0C87DA6FBC52}"/>
              </a:ext>
            </a:extLst>
          </p:cNvPr>
          <p:cNvSpPr/>
          <p:nvPr/>
        </p:nvSpPr>
        <p:spPr>
          <a:xfrm>
            <a:off x="246372" y="1768046"/>
            <a:ext cx="2425032" cy="273281"/>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Medisinsk modell</a:t>
            </a:r>
          </a:p>
        </p:txBody>
      </p:sp>
      <p:sp>
        <p:nvSpPr>
          <p:cNvPr id="8" name="Rektangel: avrundede hjørner 7">
            <a:extLst>
              <a:ext uri="{FF2B5EF4-FFF2-40B4-BE49-F238E27FC236}">
                <a16:creationId xmlns:a16="http://schemas.microsoft.com/office/drawing/2014/main" id="{7D0EBEB2-27E3-483C-9037-F70FA6342795}"/>
              </a:ext>
            </a:extLst>
          </p:cNvPr>
          <p:cNvSpPr/>
          <p:nvPr/>
        </p:nvSpPr>
        <p:spPr>
          <a:xfrm>
            <a:off x="2968092" y="1752274"/>
            <a:ext cx="2487335" cy="304827"/>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Sosial modell</a:t>
            </a:r>
          </a:p>
        </p:txBody>
      </p:sp>
      <p:sp>
        <p:nvSpPr>
          <p:cNvPr id="10" name="Rektangel: avrundede hjørner 9">
            <a:extLst>
              <a:ext uri="{FF2B5EF4-FFF2-40B4-BE49-F238E27FC236}">
                <a16:creationId xmlns:a16="http://schemas.microsoft.com/office/drawing/2014/main" id="{4DA08219-8980-4617-A1DB-6291EA57844A}"/>
              </a:ext>
            </a:extLst>
          </p:cNvPr>
          <p:cNvSpPr/>
          <p:nvPr/>
        </p:nvSpPr>
        <p:spPr>
          <a:xfrm>
            <a:off x="5707435" y="1723544"/>
            <a:ext cx="3190193" cy="333557"/>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t>Menneskerettighetsmodell</a:t>
            </a:r>
          </a:p>
        </p:txBody>
      </p:sp>
    </p:spTree>
    <p:extLst>
      <p:ext uri="{BB962C8B-B14F-4D97-AF65-F5344CB8AC3E}">
        <p14:creationId xmlns:p14="http://schemas.microsoft.com/office/powerpoint/2010/main" val="291860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137454-1D31-4C3A-89C8-B0CC492D5480}"/>
              </a:ext>
            </a:extLst>
          </p:cNvPr>
          <p:cNvSpPr>
            <a:spLocks noGrp="1"/>
          </p:cNvSpPr>
          <p:nvPr>
            <p:ph type="title"/>
          </p:nvPr>
        </p:nvSpPr>
        <p:spPr>
          <a:xfrm>
            <a:off x="827090" y="508057"/>
            <a:ext cx="7848600" cy="936625"/>
          </a:xfrm>
        </p:spPr>
        <p:txBody>
          <a:bodyPr/>
          <a:lstStyle/>
          <a:p>
            <a:r>
              <a:rPr lang="nb-NO" sz="3000" dirty="0"/>
              <a:t>Sitat fra CRPD-komiteens høring av Norge</a:t>
            </a:r>
          </a:p>
        </p:txBody>
      </p:sp>
      <p:sp>
        <p:nvSpPr>
          <p:cNvPr id="3" name="Plassholder for innhold 2">
            <a:extLst>
              <a:ext uri="{FF2B5EF4-FFF2-40B4-BE49-F238E27FC236}">
                <a16:creationId xmlns:a16="http://schemas.microsoft.com/office/drawing/2014/main" id="{CBF3F2C4-2710-4907-B3B4-CFC48DA584FD}"/>
              </a:ext>
            </a:extLst>
          </p:cNvPr>
          <p:cNvSpPr>
            <a:spLocks noGrp="1"/>
          </p:cNvSpPr>
          <p:nvPr>
            <p:ph idx="1"/>
          </p:nvPr>
        </p:nvSpPr>
        <p:spPr>
          <a:xfrm>
            <a:off x="827090" y="1868531"/>
            <a:ext cx="7958137" cy="4392613"/>
          </a:xfrm>
        </p:spPr>
        <p:txBody>
          <a:bodyPr/>
          <a:lstStyle/>
          <a:p>
            <a:pPr marL="0" indent="0">
              <a:buNone/>
            </a:pPr>
            <a:r>
              <a:rPr lang="en-US" b="1" dirty="0" err="1"/>
              <a:t>Komitemedlem</a:t>
            </a:r>
            <a:r>
              <a:rPr lang="en-US" b="1" dirty="0"/>
              <a:t> Mr. Robert G. Martin:</a:t>
            </a:r>
            <a:br>
              <a:rPr lang="en-US" dirty="0"/>
            </a:br>
            <a:r>
              <a:rPr lang="en-US" i="1" dirty="0"/>
              <a:t>“Mr. Chair, but before I start, I would also like to bring up the language that some people in the delegation have used today. </a:t>
            </a:r>
            <a:r>
              <a:rPr lang="en-US" b="1" i="1" dirty="0"/>
              <a:t>The delegation has said </a:t>
            </a:r>
            <a:r>
              <a:rPr lang="en-US" b="1" i="1" u="sng" dirty="0"/>
              <a:t>suffering</a:t>
            </a:r>
            <a:r>
              <a:rPr lang="en-US" b="1" i="1" dirty="0"/>
              <a:t> from serious mental disorder or intellectual disability. I do not suffer from my intellectual disability and neither do my friends. </a:t>
            </a:r>
            <a:r>
              <a:rPr lang="en-US" b="1" i="1" dirty="0">
                <a:highlight>
                  <a:srgbClr val="FFFF00"/>
                </a:highlight>
              </a:rPr>
              <a:t>This is terrible language</a:t>
            </a:r>
            <a:r>
              <a:rPr lang="en-US" i="1" dirty="0">
                <a:highlight>
                  <a:srgbClr val="FFFF00"/>
                </a:highlight>
              </a:rPr>
              <a:t>."</a:t>
            </a:r>
            <a:endParaRPr lang="nb-NO" i="1" dirty="0">
              <a:highlight>
                <a:srgbClr val="FFFF00"/>
              </a:highlight>
            </a:endParaRPr>
          </a:p>
        </p:txBody>
      </p:sp>
    </p:spTree>
    <p:extLst>
      <p:ext uri="{BB962C8B-B14F-4D97-AF65-F5344CB8AC3E}">
        <p14:creationId xmlns:p14="http://schemas.microsoft.com/office/powerpoint/2010/main" val="126831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82A9A9-F1FB-4729-B4BF-54F4EE32F6D0}"/>
              </a:ext>
            </a:extLst>
          </p:cNvPr>
          <p:cNvSpPr>
            <a:spLocks noGrp="1"/>
          </p:cNvSpPr>
          <p:nvPr>
            <p:ph type="title"/>
          </p:nvPr>
        </p:nvSpPr>
        <p:spPr/>
        <p:txBody>
          <a:bodyPr/>
          <a:lstStyle/>
          <a:p>
            <a:r>
              <a:rPr lang="nb-NO" b="1" dirty="0"/>
              <a:t>Komiteens bekymringer og anbefalinger</a:t>
            </a:r>
          </a:p>
        </p:txBody>
      </p:sp>
      <p:sp>
        <p:nvSpPr>
          <p:cNvPr id="3" name="Plassholder for innhold 2">
            <a:extLst>
              <a:ext uri="{FF2B5EF4-FFF2-40B4-BE49-F238E27FC236}">
                <a16:creationId xmlns:a16="http://schemas.microsoft.com/office/drawing/2014/main" id="{F5BF2E75-E943-4B61-B34F-4A677B91682D}"/>
              </a:ext>
            </a:extLst>
          </p:cNvPr>
          <p:cNvSpPr>
            <a:spLocks noGrp="1"/>
          </p:cNvSpPr>
          <p:nvPr>
            <p:ph idx="1"/>
          </p:nvPr>
        </p:nvSpPr>
        <p:spPr/>
        <p:txBody>
          <a:bodyPr>
            <a:normAutofit fontScale="92500"/>
          </a:bodyPr>
          <a:lstStyle/>
          <a:p>
            <a:pPr marL="0" indent="0">
              <a:buNone/>
            </a:pPr>
            <a:r>
              <a:rPr lang="nb-NO" b="1" dirty="0"/>
              <a:t>Komiteen er bekymret over: </a:t>
            </a:r>
          </a:p>
          <a:p>
            <a:r>
              <a:rPr lang="nb-NO" dirty="0"/>
              <a:t>(d) At det ikke er god nok framdrift for å erstatte den medisinske modellen for funksjonsnedsettelse med den menneskerettslige modellen</a:t>
            </a:r>
          </a:p>
          <a:p>
            <a:pPr marL="0" indent="0">
              <a:buNone/>
            </a:pPr>
            <a:r>
              <a:rPr lang="nb-NO" b="1" dirty="0"/>
              <a:t>6. Komiteen anbefaler at konvensjonsparten: </a:t>
            </a:r>
          </a:p>
          <a:p>
            <a:r>
              <a:rPr lang="nb-NO" dirty="0"/>
              <a:t>(d) Vedtar den menneskerettslige modellen for funksjonsnedsettelser i alt regelverk når det gjelder vurderingen av funksjonsnedsettelse i samsvar med kriteriene og prinsippene i konvensjonens artikkel 1 til 3</a:t>
            </a:r>
          </a:p>
        </p:txBody>
      </p:sp>
    </p:spTree>
    <p:extLst>
      <p:ext uri="{BB962C8B-B14F-4D97-AF65-F5344CB8AC3E}">
        <p14:creationId xmlns:p14="http://schemas.microsoft.com/office/powerpoint/2010/main" val="216720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148F47-F954-4B41-88C0-2F38DAF3121E}"/>
              </a:ext>
            </a:extLst>
          </p:cNvPr>
          <p:cNvSpPr>
            <a:spLocks noGrp="1"/>
          </p:cNvSpPr>
          <p:nvPr>
            <p:ph type="title"/>
          </p:nvPr>
        </p:nvSpPr>
        <p:spPr/>
        <p:txBody>
          <a:bodyPr/>
          <a:lstStyle/>
          <a:p>
            <a:r>
              <a:rPr lang="nb-NO" b="1" dirty="0"/>
              <a:t>Kampen for inkorporering</a:t>
            </a:r>
          </a:p>
        </p:txBody>
      </p:sp>
      <p:sp>
        <p:nvSpPr>
          <p:cNvPr id="3" name="Plassholder for innhold 2">
            <a:extLst>
              <a:ext uri="{FF2B5EF4-FFF2-40B4-BE49-F238E27FC236}">
                <a16:creationId xmlns:a16="http://schemas.microsoft.com/office/drawing/2014/main" id="{12A701FB-9787-4E42-9D8A-DDCC4C710DB7}"/>
              </a:ext>
            </a:extLst>
          </p:cNvPr>
          <p:cNvSpPr>
            <a:spLocks noGrp="1"/>
          </p:cNvSpPr>
          <p:nvPr>
            <p:ph idx="1"/>
          </p:nvPr>
        </p:nvSpPr>
        <p:spPr>
          <a:xfrm>
            <a:off x="1312814" y="2265093"/>
            <a:ext cx="4537172" cy="4273819"/>
          </a:xfrm>
        </p:spPr>
        <p:txBody>
          <a:bodyPr>
            <a:normAutofit/>
          </a:bodyPr>
          <a:lstStyle/>
          <a:p>
            <a:pPr marL="0" indent="0">
              <a:buNone/>
            </a:pPr>
            <a:r>
              <a:rPr lang="nb-NO" dirty="0"/>
              <a:t>Sikre den juridiske statusen til CRPD ved å inkorporere konvensjonen i den norske menneskerettsloven.</a:t>
            </a:r>
          </a:p>
          <a:p>
            <a:pPr marL="0" indent="0">
              <a:buNone/>
            </a:pPr>
            <a:endParaRPr lang="nb-NO" dirty="0"/>
          </a:p>
          <a:p>
            <a:pPr marL="0" indent="0">
              <a:buNone/>
            </a:pPr>
            <a:endParaRPr lang="nb-NO" dirty="0"/>
          </a:p>
          <a:p>
            <a:pPr marL="0" indent="0">
              <a:buNone/>
            </a:pPr>
            <a:r>
              <a:rPr lang="nb-NO" dirty="0"/>
              <a:t>	</a:t>
            </a:r>
          </a:p>
          <a:p>
            <a:pPr marL="0" indent="0">
              <a:buNone/>
            </a:pPr>
            <a:r>
              <a:rPr lang="nb-NO" sz="800" dirty="0"/>
              <a:t>Bildet er hentet fra: </a:t>
            </a:r>
            <a:r>
              <a:rPr lang="nb-NO" sz="800" dirty="0">
                <a:hlinkClick r:id="rId3"/>
              </a:rPr>
              <a:t>https://robinlund.no/stikkord/norges-lover/</a:t>
            </a:r>
            <a:endParaRPr lang="nb-NO" sz="800" dirty="0"/>
          </a:p>
          <a:p>
            <a:endParaRPr lang="nb-NO" dirty="0"/>
          </a:p>
        </p:txBody>
      </p:sp>
      <p:sp>
        <p:nvSpPr>
          <p:cNvPr id="4" name="Plassholder for dato 3">
            <a:extLst>
              <a:ext uri="{FF2B5EF4-FFF2-40B4-BE49-F238E27FC236}">
                <a16:creationId xmlns:a16="http://schemas.microsoft.com/office/drawing/2014/main" id="{A67951FD-4161-4964-8CC0-E840FADB8260}"/>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dirty="0"/>
          </a:p>
        </p:txBody>
      </p:sp>
      <p:sp>
        <p:nvSpPr>
          <p:cNvPr id="5" name="Plassholder for bunntekst 4">
            <a:extLst>
              <a:ext uri="{FF2B5EF4-FFF2-40B4-BE49-F238E27FC236}">
                <a16:creationId xmlns:a16="http://schemas.microsoft.com/office/drawing/2014/main" id="{378E6FAB-82F2-442C-97BD-67F59C49E36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7EBB26EC-114B-4C20-A68D-060CD23D764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29</a:t>
            </a:fld>
            <a:endParaRPr lang="nb-NO" dirty="0"/>
          </a:p>
        </p:txBody>
      </p:sp>
      <p:pic>
        <p:nvPicPr>
          <p:cNvPr id="3074" name="Picture 2" descr="Bilderesultater for norges lover">
            <a:extLst>
              <a:ext uri="{FF2B5EF4-FFF2-40B4-BE49-F238E27FC236}">
                <a16:creationId xmlns:a16="http://schemas.microsoft.com/office/drawing/2014/main" id="{F4C1E234-AC69-441F-8081-C9BBB7AD2E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240" y="1858654"/>
            <a:ext cx="2613160" cy="391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9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nb-NO"/>
              <a:t>Hvem jobber på Rettighetssenteret?</a:t>
            </a:r>
          </a:p>
        </p:txBody>
      </p:sp>
      <p:sp>
        <p:nvSpPr>
          <p:cNvPr id="4099" name="Rectangle 3"/>
          <p:cNvSpPr>
            <a:spLocks noGrp="1" noChangeArrowheads="1"/>
          </p:cNvSpPr>
          <p:nvPr>
            <p:ph type="body" idx="1"/>
          </p:nvPr>
        </p:nvSpPr>
        <p:spPr>
          <a:xfrm>
            <a:off x="772319" y="1844824"/>
            <a:ext cx="8066881" cy="4392613"/>
          </a:xfrm>
        </p:spPr>
        <p:txBody>
          <a:bodyPr/>
          <a:lstStyle/>
          <a:p>
            <a:r>
              <a:rPr lang="nb-NO" sz="2400"/>
              <a:t>4 medarbeidere:</a:t>
            </a:r>
          </a:p>
          <a:p>
            <a:pPr>
              <a:buFont typeface="Wingdings" pitchFamily="2" charset="2"/>
              <a:buNone/>
            </a:pPr>
            <a:r>
              <a:rPr lang="nb-NO" sz="2400"/>
              <a:t>	Atle Larsen</a:t>
            </a:r>
          </a:p>
          <a:p>
            <a:pPr>
              <a:buFont typeface="Wingdings" pitchFamily="2" charset="2"/>
              <a:buNone/>
            </a:pPr>
            <a:r>
              <a:rPr lang="nb-NO" sz="2400"/>
              <a:t>	Heidi Sørlie-Rogne</a:t>
            </a:r>
          </a:p>
          <a:p>
            <a:pPr>
              <a:buFont typeface="Wingdings" pitchFamily="2" charset="2"/>
              <a:buNone/>
            </a:pPr>
            <a:r>
              <a:rPr lang="nb-NO" sz="2400"/>
              <a:t>	Live Kroknes Berg (faglig leder)</a:t>
            </a:r>
          </a:p>
          <a:p>
            <a:pPr>
              <a:buNone/>
            </a:pPr>
            <a:r>
              <a:rPr lang="nb-NO" sz="2400"/>
              <a:t>    + en jusstudent</a:t>
            </a:r>
          </a:p>
          <a:p>
            <a:pPr>
              <a:buFont typeface="Wingdings" pitchFamily="2" charset="2"/>
              <a:buNone/>
            </a:pPr>
            <a:endParaRPr lang="nb-NO" sz="2400"/>
          </a:p>
          <a:p>
            <a:r>
              <a:rPr lang="nb-NO" sz="2400"/>
              <a:t>Jurister med erfaring fra velferdsrettslige problemstillinger i forvaltningen og/eller organisasjoner.</a:t>
            </a:r>
          </a:p>
          <a:p>
            <a:endParaRPr lang="nb-NO" sz="2400"/>
          </a:p>
          <a:p>
            <a:r>
              <a:rPr lang="nb-NO" sz="2400"/>
              <a:t>Alle har taushetsplikt.</a:t>
            </a:r>
          </a:p>
        </p:txBody>
      </p:sp>
      <p:pic>
        <p:nvPicPr>
          <p:cNvPr id="2" name="Bilde 1"/>
          <p:cNvPicPr>
            <a:picLocks noChangeAspect="1"/>
          </p:cNvPicPr>
          <p:nvPr/>
        </p:nvPicPr>
        <p:blipFill>
          <a:blip r:embed="rId3"/>
          <a:stretch>
            <a:fillRect/>
          </a:stretch>
        </p:blipFill>
        <p:spPr>
          <a:xfrm>
            <a:off x="10770134" y="770057"/>
            <a:ext cx="66655" cy="66655"/>
          </a:xfrm>
          <a:prstGeom prst="rect">
            <a:avLst/>
          </a:prstGeom>
        </p:spPr>
      </p:pic>
      <p:pic>
        <p:nvPicPr>
          <p:cNvPr id="1028" name="Picture 4">
            <a:extLst>
              <a:ext uri="{FF2B5EF4-FFF2-40B4-BE49-F238E27FC236}">
                <a16:creationId xmlns:a16="http://schemas.microsoft.com/office/drawing/2014/main" id="{6725D4DA-DB8A-4C3F-96A0-1D5B28815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996" y="1750897"/>
            <a:ext cx="1374469" cy="1374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ve Kroknes Berg">
            <a:extLst>
              <a:ext uri="{FF2B5EF4-FFF2-40B4-BE49-F238E27FC236}">
                <a16:creationId xmlns:a16="http://schemas.microsoft.com/office/drawing/2014/main" id="{84E808AF-9C28-47BE-AFF3-1950AF3C1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057" y="1772816"/>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uridisk rådgiver | Oversikt over ansatte på FFOs sekretariat | Kontakt oss  | Hjem">
            <a:extLst>
              <a:ext uri="{FF2B5EF4-FFF2-40B4-BE49-F238E27FC236}">
                <a16:creationId xmlns:a16="http://schemas.microsoft.com/office/drawing/2014/main" id="{D1A5335B-AF55-4C72-85CF-C9C1BF6AD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153" y="1750896"/>
            <a:ext cx="1374469" cy="137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14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4F5213-A4F2-466F-9863-3B02320D7063}"/>
              </a:ext>
            </a:extLst>
          </p:cNvPr>
          <p:cNvSpPr>
            <a:spLocks noGrp="1"/>
          </p:cNvSpPr>
          <p:nvPr>
            <p:ph type="title"/>
          </p:nvPr>
        </p:nvSpPr>
        <p:spPr/>
        <p:txBody>
          <a:bodyPr/>
          <a:lstStyle/>
          <a:p>
            <a:r>
              <a:rPr lang="nb-NO" dirty="0"/>
              <a:t>Kampen for inkorporering</a:t>
            </a:r>
          </a:p>
        </p:txBody>
      </p:sp>
      <p:sp>
        <p:nvSpPr>
          <p:cNvPr id="3" name="Plassholder for innhold 2">
            <a:extLst>
              <a:ext uri="{FF2B5EF4-FFF2-40B4-BE49-F238E27FC236}">
                <a16:creationId xmlns:a16="http://schemas.microsoft.com/office/drawing/2014/main" id="{42FBBA23-188A-42A2-9525-A71D16F7C5FB}"/>
              </a:ext>
            </a:extLst>
          </p:cNvPr>
          <p:cNvSpPr>
            <a:spLocks noGrp="1"/>
          </p:cNvSpPr>
          <p:nvPr>
            <p:ph idx="1"/>
          </p:nvPr>
        </p:nvSpPr>
        <p:spPr>
          <a:xfrm>
            <a:off x="827091" y="1844677"/>
            <a:ext cx="7848598" cy="4537071"/>
          </a:xfrm>
        </p:spPr>
        <p:txBody>
          <a:bodyPr/>
          <a:lstStyle/>
          <a:p>
            <a:r>
              <a:rPr lang="nb-NO" sz="2300" dirty="0"/>
              <a:t>CRPD er ikke inkorporert i norsk lov på linje med Barnekonvensjonen, Kvinnekonvensjonen og Rasediskrimineringskonvensjonen</a:t>
            </a:r>
          </a:p>
          <a:p>
            <a:pPr lvl="1"/>
            <a:r>
              <a:rPr lang="nb-NO" sz="2300" dirty="0"/>
              <a:t>CRPD har et svakere menneskerettslig vern enn andre grupper</a:t>
            </a:r>
          </a:p>
          <a:p>
            <a:r>
              <a:rPr lang="nb-NO" sz="2300" dirty="0"/>
              <a:t>Er det konflikt mellom norsk lov og CRPD, går norsk rett foran så lenge CRPD ikke er inkorporert </a:t>
            </a:r>
          </a:p>
          <a:p>
            <a:pPr lvl="1"/>
            <a:r>
              <a:rPr lang="nb-NO" sz="2300" dirty="0"/>
              <a:t>FN var sjokkert over dette</a:t>
            </a:r>
          </a:p>
          <a:p>
            <a:pPr lvl="1"/>
            <a:r>
              <a:rPr lang="nb-NO" sz="2300" dirty="0"/>
              <a:t>Funksjonshemmede blir sett på som «spesielle grupper» med «spesielt avgrensede rettigheter»</a:t>
            </a:r>
          </a:p>
          <a:p>
            <a:endParaRPr lang="nb-NO" dirty="0"/>
          </a:p>
        </p:txBody>
      </p:sp>
    </p:spTree>
    <p:extLst>
      <p:ext uri="{BB962C8B-B14F-4D97-AF65-F5344CB8AC3E}">
        <p14:creationId xmlns:p14="http://schemas.microsoft.com/office/powerpoint/2010/main" val="227392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6E730B-C0A7-48B1-85CF-47540D79EA4D}"/>
              </a:ext>
            </a:extLst>
          </p:cNvPr>
          <p:cNvSpPr>
            <a:spLocks noGrp="1"/>
          </p:cNvSpPr>
          <p:nvPr>
            <p:ph type="title"/>
          </p:nvPr>
        </p:nvSpPr>
        <p:spPr/>
        <p:txBody>
          <a:bodyPr/>
          <a:lstStyle/>
          <a:p>
            <a:endParaRPr lang="nb-NO" dirty="0"/>
          </a:p>
        </p:txBody>
      </p:sp>
      <p:pic>
        <p:nvPicPr>
          <p:cNvPr id="5" name="Plassholder for innhold 4" descr="Et bilde som inneholder person, kutte, himmel, innendørs&#10;&#10;Automatisk generert beskrivelse">
            <a:extLst>
              <a:ext uri="{FF2B5EF4-FFF2-40B4-BE49-F238E27FC236}">
                <a16:creationId xmlns:a16="http://schemas.microsoft.com/office/drawing/2014/main" id="{97F236E0-DE6F-44A1-AAD1-91AE8A641F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023" y="-148975"/>
            <a:ext cx="10513338" cy="7006975"/>
          </a:xfrm>
        </p:spPr>
      </p:pic>
    </p:spTree>
    <p:extLst>
      <p:ext uri="{BB962C8B-B14F-4D97-AF65-F5344CB8AC3E}">
        <p14:creationId xmlns:p14="http://schemas.microsoft.com/office/powerpoint/2010/main" val="1401661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41" y="-1300757"/>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1028877" y="623102"/>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153981" y="3394213"/>
            <a:ext cx="2836033" cy="553998"/>
          </a:xfrm>
          <a:prstGeom prst="rect">
            <a:avLst/>
          </a:prstGeom>
          <a:noFill/>
        </p:spPr>
        <p:txBody>
          <a:bodyPr wrap="none" lIns="91440" tIns="45720" rIns="91440" bIns="45720">
            <a:spAutoFit/>
          </a:bodyPr>
          <a:lstStyle/>
          <a:p>
            <a:pPr algn="ctr"/>
            <a:r>
              <a:rPr lang="nb-NO" sz="3000" b="0" cap="none" spc="0" dirty="0">
                <a:ln w="0"/>
                <a:solidFill>
                  <a:schemeClr val="tx1"/>
                </a:solidFill>
                <a:effectLst>
                  <a:outerShdw blurRad="38100" dist="19050" dir="2700000" algn="tl" rotWithShape="0">
                    <a:schemeClr val="dk1">
                      <a:alpha val="40000"/>
                    </a:schemeClr>
                  </a:outerShdw>
                </a:effectLst>
              </a:rPr>
              <a:t>Opplæringsloven</a:t>
            </a:r>
          </a:p>
        </p:txBody>
      </p:sp>
      <p:sp>
        <p:nvSpPr>
          <p:cNvPr id="6" name="Rektangel 5">
            <a:extLst>
              <a:ext uri="{FF2B5EF4-FFF2-40B4-BE49-F238E27FC236}">
                <a16:creationId xmlns:a16="http://schemas.microsoft.com/office/drawing/2014/main" id="{648216D3-2869-473D-82B2-A524C78AF577}"/>
              </a:ext>
            </a:extLst>
          </p:cNvPr>
          <p:cNvSpPr/>
          <p:nvPr/>
        </p:nvSpPr>
        <p:spPr>
          <a:xfrm>
            <a:off x="1893545" y="3938697"/>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Opplæringsforskriften</a:t>
            </a:r>
          </a:p>
        </p:txBody>
      </p:sp>
      <p:sp>
        <p:nvSpPr>
          <p:cNvPr id="7" name="Rektangel 6">
            <a:extLst>
              <a:ext uri="{FF2B5EF4-FFF2-40B4-BE49-F238E27FC236}">
                <a16:creationId xmlns:a16="http://schemas.microsoft.com/office/drawing/2014/main" id="{47D2FFBA-16E2-4E0F-ADC6-A647A331799A}"/>
              </a:ext>
            </a:extLst>
          </p:cNvPr>
          <p:cNvSpPr/>
          <p:nvPr/>
        </p:nvSpPr>
        <p:spPr>
          <a:xfrm>
            <a:off x="3460957" y="4531849"/>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355159" y="2401133"/>
            <a:ext cx="2327881"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4" y="5073832"/>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E2867C8A-B88F-4A95-9068-163F76DBCE67}"/>
              </a:ext>
            </a:extLst>
          </p:cNvPr>
          <p:cNvSpPr/>
          <p:nvPr/>
        </p:nvSpPr>
        <p:spPr>
          <a:xfrm>
            <a:off x="-1896784" y="2858285"/>
            <a:ext cx="7700682" cy="615553"/>
          </a:xfrm>
          <a:prstGeom prst="rect">
            <a:avLst/>
          </a:prstGeom>
          <a:noFill/>
        </p:spPr>
        <p:txBody>
          <a:bodyPr wrap="square" lIns="91440" tIns="45720" rIns="91440" bIns="45720">
            <a:spAutoFit/>
          </a:bodyPr>
          <a:lstStyle/>
          <a:p>
            <a:pPr algn="ctr"/>
            <a:r>
              <a:rPr lang="nb-NO" sz="1700" b="1" cap="none" spc="0" dirty="0">
                <a:ln w="0"/>
                <a:solidFill>
                  <a:schemeClr val="tx1"/>
                </a:solidFill>
                <a:effectLst>
                  <a:outerShdw blurRad="38100" dist="19050" dir="2700000" algn="tl" rotWithShape="0">
                    <a:schemeClr val="dk1">
                      <a:alpha val="40000"/>
                    </a:schemeClr>
                  </a:outerShdw>
                </a:effectLst>
              </a:rPr>
              <a:t>Kvinnekonvensjonen </a:t>
            </a:r>
          </a:p>
          <a:p>
            <a:pPr algn="ctr"/>
            <a:r>
              <a:rPr lang="nb-NO" sz="1700" b="1" cap="none" spc="0" dirty="0">
                <a:ln w="0"/>
                <a:solidFill>
                  <a:schemeClr val="tx1"/>
                </a:solidFill>
                <a:effectLst>
                  <a:outerShdw blurRad="38100" dist="19050" dir="2700000" algn="tl" rotWithShape="0">
                    <a:schemeClr val="dk1">
                      <a:alpha val="40000"/>
                    </a:schemeClr>
                  </a:outerShdw>
                </a:effectLst>
              </a:rPr>
              <a:t>Barnekonvensjonen</a:t>
            </a:r>
          </a:p>
        </p:txBody>
      </p:sp>
      <p:sp>
        <p:nvSpPr>
          <p:cNvPr id="11" name="Pil: høyre 10">
            <a:extLst>
              <a:ext uri="{FF2B5EF4-FFF2-40B4-BE49-F238E27FC236}">
                <a16:creationId xmlns:a16="http://schemas.microsoft.com/office/drawing/2014/main" id="{FE11378F-D4A4-4D86-B060-2FAFC297BFC9}"/>
              </a:ext>
            </a:extLst>
          </p:cNvPr>
          <p:cNvSpPr/>
          <p:nvPr/>
        </p:nvSpPr>
        <p:spPr bwMode="auto">
          <a:xfrm>
            <a:off x="3142140" y="3058930"/>
            <a:ext cx="571795" cy="250815"/>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56621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9" y="-1023758"/>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1028877" y="530844"/>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153981" y="3394213"/>
            <a:ext cx="2836033" cy="553998"/>
          </a:xfrm>
          <a:prstGeom prst="rect">
            <a:avLst/>
          </a:prstGeom>
          <a:noFill/>
        </p:spPr>
        <p:txBody>
          <a:bodyPr wrap="none" lIns="91440" tIns="45720" rIns="91440" bIns="45720">
            <a:spAutoFit/>
          </a:bodyPr>
          <a:lstStyle/>
          <a:p>
            <a:pPr algn="ctr"/>
            <a:r>
              <a:rPr lang="nb-NO" sz="3000" b="0" cap="none" spc="0" dirty="0">
                <a:ln w="0"/>
                <a:solidFill>
                  <a:schemeClr val="tx1"/>
                </a:solidFill>
                <a:effectLst>
                  <a:outerShdw blurRad="38100" dist="19050" dir="2700000" algn="tl" rotWithShape="0">
                    <a:schemeClr val="dk1">
                      <a:alpha val="40000"/>
                    </a:schemeClr>
                  </a:outerShdw>
                </a:effectLst>
              </a:rPr>
              <a:t>Opplæringsloven</a:t>
            </a:r>
          </a:p>
        </p:txBody>
      </p:sp>
      <p:sp>
        <p:nvSpPr>
          <p:cNvPr id="6" name="Rektangel 5">
            <a:extLst>
              <a:ext uri="{FF2B5EF4-FFF2-40B4-BE49-F238E27FC236}">
                <a16:creationId xmlns:a16="http://schemas.microsoft.com/office/drawing/2014/main" id="{648216D3-2869-473D-82B2-A524C78AF577}"/>
              </a:ext>
            </a:extLst>
          </p:cNvPr>
          <p:cNvSpPr/>
          <p:nvPr/>
        </p:nvSpPr>
        <p:spPr>
          <a:xfrm>
            <a:off x="1893545" y="3938697"/>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Opplæringsforskriften</a:t>
            </a:r>
          </a:p>
        </p:txBody>
      </p:sp>
      <p:sp>
        <p:nvSpPr>
          <p:cNvPr id="7" name="Rektangel 6">
            <a:extLst>
              <a:ext uri="{FF2B5EF4-FFF2-40B4-BE49-F238E27FC236}">
                <a16:creationId xmlns:a16="http://schemas.microsoft.com/office/drawing/2014/main" id="{47D2FFBA-16E2-4E0F-ADC6-A647A331799A}"/>
              </a:ext>
            </a:extLst>
          </p:cNvPr>
          <p:cNvSpPr/>
          <p:nvPr/>
        </p:nvSpPr>
        <p:spPr>
          <a:xfrm>
            <a:off x="3460957" y="4531849"/>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355159" y="2243387"/>
            <a:ext cx="2327881"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4" y="5073832"/>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E2867C8A-B88F-4A95-9068-163F76DBCE67}"/>
              </a:ext>
            </a:extLst>
          </p:cNvPr>
          <p:cNvSpPr/>
          <p:nvPr/>
        </p:nvSpPr>
        <p:spPr>
          <a:xfrm>
            <a:off x="1270903" y="2798058"/>
            <a:ext cx="1358064"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CRPD</a:t>
            </a:r>
          </a:p>
        </p:txBody>
      </p:sp>
      <p:sp>
        <p:nvSpPr>
          <p:cNvPr id="11" name="Pil: høyre 10">
            <a:extLst>
              <a:ext uri="{FF2B5EF4-FFF2-40B4-BE49-F238E27FC236}">
                <a16:creationId xmlns:a16="http://schemas.microsoft.com/office/drawing/2014/main" id="{FE11378F-D4A4-4D86-B060-2FAFC297BFC9}"/>
              </a:ext>
            </a:extLst>
          </p:cNvPr>
          <p:cNvSpPr/>
          <p:nvPr/>
        </p:nvSpPr>
        <p:spPr bwMode="auto">
          <a:xfrm>
            <a:off x="2544856" y="2988121"/>
            <a:ext cx="491303" cy="250815"/>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12" name="Rektangel 11">
            <a:extLst>
              <a:ext uri="{FF2B5EF4-FFF2-40B4-BE49-F238E27FC236}">
                <a16:creationId xmlns:a16="http://schemas.microsoft.com/office/drawing/2014/main" id="{55B8034D-0239-4814-85DB-38DA565A7A66}"/>
              </a:ext>
            </a:extLst>
          </p:cNvPr>
          <p:cNvSpPr/>
          <p:nvPr/>
        </p:nvSpPr>
        <p:spPr>
          <a:xfrm>
            <a:off x="3036159" y="2859242"/>
            <a:ext cx="3071675" cy="523220"/>
          </a:xfrm>
          <a:prstGeom prst="rect">
            <a:avLst/>
          </a:prstGeom>
          <a:noFill/>
        </p:spPr>
        <p:txBody>
          <a:bodyPr wrap="none" lIns="91440" tIns="45720" rIns="91440" bIns="45720">
            <a:spAutoFit/>
          </a:bodyPr>
          <a:lstStyle/>
          <a:p>
            <a:pPr algn="ctr"/>
            <a:r>
              <a:rPr lang="nb-NO" sz="2800" b="0" cap="none" spc="0" dirty="0">
                <a:ln w="0"/>
                <a:solidFill>
                  <a:schemeClr val="tx1"/>
                </a:solidFill>
                <a:effectLst>
                  <a:outerShdw blurRad="38100" dist="19050" dir="2700000" algn="tl" rotWithShape="0">
                    <a:schemeClr val="dk1">
                      <a:alpha val="40000"/>
                    </a:schemeClr>
                  </a:outerShdw>
                </a:effectLst>
              </a:rPr>
              <a:t>Menneskerettsloven</a:t>
            </a:r>
          </a:p>
        </p:txBody>
      </p:sp>
    </p:spTree>
    <p:extLst>
      <p:ext uri="{BB962C8B-B14F-4D97-AF65-F5344CB8AC3E}">
        <p14:creationId xmlns:p14="http://schemas.microsoft.com/office/powerpoint/2010/main" val="3209491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751DAF-BF9E-4D31-A2DF-EB7B5774C3F0}"/>
              </a:ext>
            </a:extLst>
          </p:cNvPr>
          <p:cNvSpPr>
            <a:spLocks noGrp="1"/>
          </p:cNvSpPr>
          <p:nvPr>
            <p:ph type="title"/>
          </p:nvPr>
        </p:nvSpPr>
        <p:spPr/>
        <p:txBody>
          <a:bodyPr/>
          <a:lstStyle/>
          <a:p>
            <a:r>
              <a:rPr lang="nb-NO" dirty="0"/>
              <a:t>HR-2016-2591-A forts.</a:t>
            </a:r>
          </a:p>
        </p:txBody>
      </p:sp>
      <p:sp>
        <p:nvSpPr>
          <p:cNvPr id="3" name="Plassholder for innhold 2">
            <a:extLst>
              <a:ext uri="{FF2B5EF4-FFF2-40B4-BE49-F238E27FC236}">
                <a16:creationId xmlns:a16="http://schemas.microsoft.com/office/drawing/2014/main" id="{92028296-52ED-47A7-AC0D-0D81F787D92F}"/>
              </a:ext>
            </a:extLst>
          </p:cNvPr>
          <p:cNvSpPr>
            <a:spLocks noGrp="1"/>
          </p:cNvSpPr>
          <p:nvPr>
            <p:ph idx="1"/>
          </p:nvPr>
        </p:nvSpPr>
        <p:spPr/>
        <p:txBody>
          <a:bodyPr/>
          <a:lstStyle/>
          <a:p>
            <a:pPr marL="0" indent="0">
              <a:buNone/>
            </a:pPr>
            <a:r>
              <a:rPr lang="nb-NO" sz="2400" i="1" dirty="0"/>
              <a:t>«Som allerede nevnt, ligger meldingen for tiden til behandling i Stortinget. Selv om det i mangel av en sluttbehandling ennå ikke foreligger noe lovgiversyn på motstriden mellom vergemålslovens og konvensjonens løsning på det aktuelle punktet, </a:t>
            </a:r>
            <a:r>
              <a:rPr lang="nb-NO" sz="2400" i="1" dirty="0">
                <a:highlight>
                  <a:srgbClr val="FFFF00"/>
                </a:highlight>
              </a:rPr>
              <a:t>er det ingen tvil om hva som har vært lovgivers forutsetninger ved vedtakelsen av vergemålsloven. </a:t>
            </a:r>
            <a:r>
              <a:rPr lang="nb-NO" sz="2400" i="1" dirty="0"/>
              <a:t>Disse forutsetningene har vært gjentatt ved ratifikasjonen av konvensjonen. </a:t>
            </a:r>
            <a:r>
              <a:rPr lang="nb-NO" sz="2400" b="1" i="1" dirty="0">
                <a:highlight>
                  <a:srgbClr val="FFFF00"/>
                </a:highlight>
              </a:rPr>
              <a:t>Etter mitt syn ligger nærværende sak slik an at domstolene da må legge lovens løsning til grunn selv om den skulle være folkerettsstridig.»</a:t>
            </a:r>
          </a:p>
        </p:txBody>
      </p:sp>
    </p:spTree>
    <p:extLst>
      <p:ext uri="{BB962C8B-B14F-4D97-AF65-F5344CB8AC3E}">
        <p14:creationId xmlns:p14="http://schemas.microsoft.com/office/powerpoint/2010/main" val="1285995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B2EA8-3C75-44BB-8755-F1DC74EA8718}"/>
              </a:ext>
            </a:extLst>
          </p:cNvPr>
          <p:cNvSpPr>
            <a:spLocks noGrp="1"/>
          </p:cNvSpPr>
          <p:nvPr>
            <p:ph type="title"/>
          </p:nvPr>
        </p:nvSpPr>
        <p:spPr/>
        <p:txBody>
          <a:bodyPr/>
          <a:lstStyle/>
          <a:p>
            <a:r>
              <a:rPr lang="nb-NO" dirty="0"/>
              <a:t>HR-2016-2591-A </a:t>
            </a:r>
          </a:p>
        </p:txBody>
      </p:sp>
      <p:sp>
        <p:nvSpPr>
          <p:cNvPr id="3" name="Plassholder for innhold 2">
            <a:extLst>
              <a:ext uri="{FF2B5EF4-FFF2-40B4-BE49-F238E27FC236}">
                <a16:creationId xmlns:a16="http://schemas.microsoft.com/office/drawing/2014/main" id="{CA7C8B1A-E638-4DE1-B18B-086189D32A35}"/>
              </a:ext>
            </a:extLst>
          </p:cNvPr>
          <p:cNvSpPr>
            <a:spLocks noGrp="1"/>
          </p:cNvSpPr>
          <p:nvPr>
            <p:ph idx="1"/>
          </p:nvPr>
        </p:nvSpPr>
        <p:spPr>
          <a:xfrm>
            <a:off x="827091" y="1844678"/>
            <a:ext cx="7848598" cy="4287182"/>
          </a:xfrm>
        </p:spPr>
        <p:txBody>
          <a:bodyPr/>
          <a:lstStyle/>
          <a:p>
            <a:pPr marL="0" indent="0">
              <a:buNone/>
            </a:pPr>
            <a:r>
              <a:rPr lang="nb-NO" sz="2100" i="1" dirty="0">
                <a:highlight>
                  <a:srgbClr val="FFFF00"/>
                </a:highlight>
              </a:rPr>
              <a:t>«I foreliggende sak står imidlertid den norske erklæringen i klar motstrid til </a:t>
            </a:r>
            <a:r>
              <a:rPr lang="nb-NO" sz="2100" i="1" dirty="0" err="1">
                <a:highlight>
                  <a:srgbClr val="FFFF00"/>
                </a:highlight>
              </a:rPr>
              <a:t>CRPDs</a:t>
            </a:r>
            <a:r>
              <a:rPr lang="nb-NO" sz="2100" i="1" dirty="0">
                <a:highlight>
                  <a:srgbClr val="FFFF00"/>
                </a:highlight>
              </a:rPr>
              <a:t> uttalte oppfatning av tolkningsspørsmålet. </a:t>
            </a:r>
            <a:r>
              <a:rPr lang="nb-NO" sz="2100" i="1" dirty="0"/>
              <a:t>Ved løsningen av dette konfliktspørsmålet finner jeg det naturlig å ta utgangspunkt i de generelle uttalelsene i </a:t>
            </a:r>
            <a:r>
              <a:rPr lang="nb-NO" sz="2100" i="1" dirty="0">
                <a:hlinkClick r:id="rId2"/>
              </a:rPr>
              <a:t>Ot.prp.nr.79 (1991–1992)</a:t>
            </a:r>
            <a:r>
              <a:rPr lang="nb-NO" sz="2100" i="1" dirty="0"/>
              <a:t> som er et forarbeid til gjennomføring av EØS-avtalen i norsk rett. Der diskuteres på side 3 spørsmålet om </a:t>
            </a:r>
            <a:r>
              <a:rPr lang="nb-NO" sz="2100" b="1" i="1" dirty="0"/>
              <a:t>presumsjonsprinsippet innebærer at nasjonale domstoler og andre myndighetsorganer skal legge en folkerettslig regel til grunn for sin avgjørelse, til fortrengsel for nasjonale regler som vil føre til et annet resultat i saken. </a:t>
            </a:r>
            <a:r>
              <a:rPr lang="nb-NO" sz="2100" i="1" dirty="0"/>
              <a:t>Det uttales at norske domstoler må forventes å utnytte alle de muligheter som anerkjente prinsipper for tolkning og anvendelse av rettsregler gir, for å unngå et folkerettsstridig resultat.» </a:t>
            </a:r>
          </a:p>
        </p:txBody>
      </p:sp>
    </p:spTree>
    <p:extLst>
      <p:ext uri="{BB962C8B-B14F-4D97-AF65-F5344CB8AC3E}">
        <p14:creationId xmlns:p14="http://schemas.microsoft.com/office/powerpoint/2010/main" val="2873755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70" y="-979737"/>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1000606" y="420834"/>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250642" y="2995583"/>
            <a:ext cx="2659832" cy="553998"/>
          </a:xfrm>
          <a:prstGeom prst="rect">
            <a:avLst/>
          </a:prstGeom>
          <a:noFill/>
        </p:spPr>
        <p:txBody>
          <a:bodyPr wrap="none" lIns="91440" tIns="45720" rIns="91440" bIns="45720">
            <a:spAutoFit/>
          </a:bodyPr>
          <a:lstStyle/>
          <a:p>
            <a:pPr algn="ctr"/>
            <a:r>
              <a:rPr lang="nb-NO" sz="3000" dirty="0">
                <a:ln w="0"/>
                <a:effectLst>
                  <a:outerShdw blurRad="38100" dist="19050" dir="2700000" algn="tl" rotWithShape="0">
                    <a:schemeClr val="dk1">
                      <a:alpha val="40000"/>
                    </a:schemeClr>
                  </a:outerShdw>
                </a:effectLst>
              </a:rPr>
              <a:t>Vergemålsloven</a:t>
            </a:r>
            <a:endParaRPr lang="nb-NO" sz="3000" b="0" cap="none" spc="0" dirty="0">
              <a:ln w="0"/>
              <a:solidFill>
                <a:schemeClr val="tx1"/>
              </a:solidFill>
              <a:effectLst>
                <a:outerShdw blurRad="38100" dist="19050" dir="2700000" algn="tl" rotWithShape="0">
                  <a:schemeClr val="dk1">
                    <a:alpha val="40000"/>
                  </a:schemeClr>
                </a:outerShdw>
              </a:effectLst>
            </a:endParaRPr>
          </a:p>
        </p:txBody>
      </p:sp>
      <p:sp>
        <p:nvSpPr>
          <p:cNvPr id="6" name="Rektangel 5">
            <a:extLst>
              <a:ext uri="{FF2B5EF4-FFF2-40B4-BE49-F238E27FC236}">
                <a16:creationId xmlns:a16="http://schemas.microsoft.com/office/drawing/2014/main" id="{648216D3-2869-473D-82B2-A524C78AF577}"/>
              </a:ext>
            </a:extLst>
          </p:cNvPr>
          <p:cNvSpPr/>
          <p:nvPr/>
        </p:nvSpPr>
        <p:spPr>
          <a:xfrm>
            <a:off x="1893545" y="3938697"/>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Forskrift</a:t>
            </a:r>
          </a:p>
        </p:txBody>
      </p:sp>
      <p:sp>
        <p:nvSpPr>
          <p:cNvPr id="7" name="Rektangel 6">
            <a:extLst>
              <a:ext uri="{FF2B5EF4-FFF2-40B4-BE49-F238E27FC236}">
                <a16:creationId xmlns:a16="http://schemas.microsoft.com/office/drawing/2014/main" id="{47D2FFBA-16E2-4E0F-ADC6-A647A331799A}"/>
              </a:ext>
            </a:extLst>
          </p:cNvPr>
          <p:cNvSpPr/>
          <p:nvPr/>
        </p:nvSpPr>
        <p:spPr>
          <a:xfrm>
            <a:off x="3460957" y="4531849"/>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622057" y="1816553"/>
            <a:ext cx="1899879" cy="523220"/>
          </a:xfrm>
          <a:prstGeom prst="rect">
            <a:avLst/>
          </a:prstGeom>
          <a:noFill/>
        </p:spPr>
        <p:txBody>
          <a:bodyPr wrap="none" lIns="91440" tIns="45720" rIns="91440" bIns="45720">
            <a:spAutoFit/>
          </a:bodyPr>
          <a:lstStyle/>
          <a:p>
            <a:pPr algn="ctr"/>
            <a:r>
              <a:rPr lang="nb-NO" sz="28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4" y="5073832"/>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E2867C8A-B88F-4A95-9068-163F76DBCE67}"/>
              </a:ext>
            </a:extLst>
          </p:cNvPr>
          <p:cNvSpPr/>
          <p:nvPr/>
        </p:nvSpPr>
        <p:spPr>
          <a:xfrm>
            <a:off x="1892578" y="3397497"/>
            <a:ext cx="1358064"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CRPD</a:t>
            </a:r>
          </a:p>
        </p:txBody>
      </p:sp>
      <p:sp>
        <p:nvSpPr>
          <p:cNvPr id="11" name="Pil: høyre 10">
            <a:extLst>
              <a:ext uri="{FF2B5EF4-FFF2-40B4-BE49-F238E27FC236}">
                <a16:creationId xmlns:a16="http://schemas.microsoft.com/office/drawing/2014/main" id="{FE11378F-D4A4-4D86-B060-2FAFC297BFC9}"/>
              </a:ext>
            </a:extLst>
          </p:cNvPr>
          <p:cNvSpPr/>
          <p:nvPr/>
        </p:nvSpPr>
        <p:spPr bwMode="auto">
          <a:xfrm>
            <a:off x="3302847" y="3611761"/>
            <a:ext cx="763187" cy="250815"/>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12" name="Rektangel 11">
            <a:extLst>
              <a:ext uri="{FF2B5EF4-FFF2-40B4-BE49-F238E27FC236}">
                <a16:creationId xmlns:a16="http://schemas.microsoft.com/office/drawing/2014/main" id="{8FBDD427-B44B-4228-B233-9547E442A1D3}"/>
              </a:ext>
            </a:extLst>
          </p:cNvPr>
          <p:cNvSpPr/>
          <p:nvPr/>
        </p:nvSpPr>
        <p:spPr>
          <a:xfrm>
            <a:off x="3093078" y="2459587"/>
            <a:ext cx="3031499" cy="415498"/>
          </a:xfrm>
          <a:prstGeom prst="rect">
            <a:avLst/>
          </a:prstGeom>
          <a:noFill/>
        </p:spPr>
        <p:txBody>
          <a:bodyPr wrap="square" lIns="91440" tIns="45720" rIns="91440" bIns="45720">
            <a:spAutoFit/>
          </a:bodyPr>
          <a:lstStyle/>
          <a:p>
            <a:pPr algn="ctr"/>
            <a:r>
              <a:rPr lang="nb-NO" sz="2100" b="0" cap="none" spc="0" dirty="0">
                <a:ln w="0"/>
                <a:solidFill>
                  <a:schemeClr val="tx1"/>
                </a:solidFill>
                <a:effectLst>
                  <a:outerShdw blurRad="38100" dist="19050" dir="2700000" algn="tl" rotWithShape="0">
                    <a:schemeClr val="dk1">
                      <a:alpha val="40000"/>
                    </a:schemeClr>
                  </a:outerShdw>
                </a:effectLst>
              </a:rPr>
              <a:t>Menneskerettighetsloven</a:t>
            </a:r>
          </a:p>
        </p:txBody>
      </p:sp>
    </p:spTree>
    <p:extLst>
      <p:ext uri="{BB962C8B-B14F-4D97-AF65-F5344CB8AC3E}">
        <p14:creationId xmlns:p14="http://schemas.microsoft.com/office/powerpoint/2010/main" val="3820904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F92F3C-CCF4-4F6E-974A-68024E3748A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A9B77A8B-FDA6-4E68-991C-2F31B9580335}"/>
              </a:ext>
            </a:extLst>
          </p:cNvPr>
          <p:cNvSpPr>
            <a:spLocks noGrp="1"/>
          </p:cNvSpPr>
          <p:nvPr>
            <p:ph idx="1"/>
          </p:nvPr>
        </p:nvSpPr>
        <p:spPr/>
        <p:txBody>
          <a:bodyPr/>
          <a:lstStyle/>
          <a:p>
            <a:endParaRPr lang="nb-NO" dirty="0"/>
          </a:p>
        </p:txBody>
      </p:sp>
      <p:pic>
        <p:nvPicPr>
          <p:cNvPr id="1026" name="Picture 2" descr="Bilderesultater for hvitt bilde">
            <a:extLst>
              <a:ext uri="{FF2B5EF4-FFF2-40B4-BE49-F238E27FC236}">
                <a16:creationId xmlns:a16="http://schemas.microsoft.com/office/drawing/2014/main" id="{DAA25C23-A688-4EE9-8162-A8ECA770B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41" y="-1300757"/>
            <a:ext cx="9389939" cy="9389939"/>
          </a:xfrm>
          <a:prstGeom prst="rect">
            <a:avLst/>
          </a:prstGeom>
          <a:noFill/>
          <a:extLst>
            <a:ext uri="{909E8E84-426E-40DD-AFC4-6F175D3DCCD1}">
              <a14:hiddenFill xmlns:a14="http://schemas.microsoft.com/office/drawing/2010/main">
                <a:solidFill>
                  <a:srgbClr val="FFFFFF"/>
                </a:solidFill>
              </a14:hiddenFill>
            </a:ext>
          </a:extLst>
        </p:spPr>
      </p:pic>
      <p:sp>
        <p:nvSpPr>
          <p:cNvPr id="4" name="Likebent trekant 3">
            <a:extLst>
              <a:ext uri="{FF2B5EF4-FFF2-40B4-BE49-F238E27FC236}">
                <a16:creationId xmlns:a16="http://schemas.microsoft.com/office/drawing/2014/main" id="{87A10C29-A287-4AD8-8864-A142A04913C4}"/>
              </a:ext>
            </a:extLst>
          </p:cNvPr>
          <p:cNvSpPr/>
          <p:nvPr/>
        </p:nvSpPr>
        <p:spPr bwMode="auto">
          <a:xfrm>
            <a:off x="1028877" y="623102"/>
            <a:ext cx="7159902" cy="5952106"/>
          </a:xfrm>
          <a:prstGeom prst="triangl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
        <p:nvSpPr>
          <p:cNvPr id="5" name="Rektangel 4">
            <a:extLst>
              <a:ext uri="{FF2B5EF4-FFF2-40B4-BE49-F238E27FC236}">
                <a16:creationId xmlns:a16="http://schemas.microsoft.com/office/drawing/2014/main" id="{8830E731-6D8A-4603-B151-E9C4004B86E7}"/>
              </a:ext>
            </a:extLst>
          </p:cNvPr>
          <p:cNvSpPr/>
          <p:nvPr/>
        </p:nvSpPr>
        <p:spPr>
          <a:xfrm>
            <a:off x="3153981" y="3394213"/>
            <a:ext cx="2836033" cy="553998"/>
          </a:xfrm>
          <a:prstGeom prst="rect">
            <a:avLst/>
          </a:prstGeom>
          <a:noFill/>
        </p:spPr>
        <p:txBody>
          <a:bodyPr wrap="none" lIns="91440" tIns="45720" rIns="91440" bIns="45720">
            <a:spAutoFit/>
          </a:bodyPr>
          <a:lstStyle/>
          <a:p>
            <a:pPr algn="ctr"/>
            <a:r>
              <a:rPr lang="nb-NO" sz="3000" b="0" cap="none" spc="0" dirty="0">
                <a:ln w="0"/>
                <a:solidFill>
                  <a:schemeClr val="tx1"/>
                </a:solidFill>
                <a:effectLst>
                  <a:outerShdw blurRad="38100" dist="19050" dir="2700000" algn="tl" rotWithShape="0">
                    <a:schemeClr val="dk1">
                      <a:alpha val="40000"/>
                    </a:schemeClr>
                  </a:outerShdw>
                </a:effectLst>
              </a:rPr>
              <a:t>Opplæringsloven</a:t>
            </a:r>
          </a:p>
        </p:txBody>
      </p:sp>
      <p:sp>
        <p:nvSpPr>
          <p:cNvPr id="6" name="Rektangel 5">
            <a:extLst>
              <a:ext uri="{FF2B5EF4-FFF2-40B4-BE49-F238E27FC236}">
                <a16:creationId xmlns:a16="http://schemas.microsoft.com/office/drawing/2014/main" id="{648216D3-2869-473D-82B2-A524C78AF577}"/>
              </a:ext>
            </a:extLst>
          </p:cNvPr>
          <p:cNvSpPr/>
          <p:nvPr/>
        </p:nvSpPr>
        <p:spPr>
          <a:xfrm>
            <a:off x="1893545" y="3938697"/>
            <a:ext cx="5430566" cy="600164"/>
          </a:xfrm>
          <a:prstGeom prst="rect">
            <a:avLst/>
          </a:prstGeom>
          <a:noFill/>
        </p:spPr>
        <p:txBody>
          <a:bodyPr wrap="square" lIns="91440" tIns="45720" rIns="91440" bIns="45720">
            <a:spAutoFit/>
          </a:bodyPr>
          <a:lstStyle/>
          <a:p>
            <a:pPr algn="ctr"/>
            <a:r>
              <a:rPr lang="nb-NO" sz="3300" b="0" cap="none" spc="0" dirty="0">
                <a:ln w="0"/>
                <a:solidFill>
                  <a:schemeClr val="tx1"/>
                </a:solidFill>
                <a:effectLst>
                  <a:outerShdw blurRad="38100" dist="19050" dir="2700000" algn="tl" rotWithShape="0">
                    <a:schemeClr val="dk1">
                      <a:alpha val="40000"/>
                    </a:schemeClr>
                  </a:outerShdw>
                </a:effectLst>
              </a:rPr>
              <a:t>Opplæringsforskriften</a:t>
            </a:r>
          </a:p>
        </p:txBody>
      </p:sp>
      <p:sp>
        <p:nvSpPr>
          <p:cNvPr id="7" name="Rektangel 6">
            <a:extLst>
              <a:ext uri="{FF2B5EF4-FFF2-40B4-BE49-F238E27FC236}">
                <a16:creationId xmlns:a16="http://schemas.microsoft.com/office/drawing/2014/main" id="{47D2FFBA-16E2-4E0F-ADC6-A647A331799A}"/>
              </a:ext>
            </a:extLst>
          </p:cNvPr>
          <p:cNvSpPr/>
          <p:nvPr/>
        </p:nvSpPr>
        <p:spPr>
          <a:xfrm>
            <a:off x="3460957" y="4531849"/>
            <a:ext cx="2222083" cy="615553"/>
          </a:xfrm>
          <a:prstGeom prst="rect">
            <a:avLst/>
          </a:prstGeom>
          <a:noFill/>
        </p:spPr>
        <p:txBody>
          <a:bodyPr wrap="none" lIns="91440" tIns="45720" rIns="91440" bIns="45720">
            <a:spAutoFit/>
          </a:bodyPr>
          <a:lstStyle/>
          <a:p>
            <a:pPr algn="ctr"/>
            <a:r>
              <a:rPr lang="nb-NO" sz="3400" b="0" cap="none" spc="0" dirty="0">
                <a:ln w="0"/>
                <a:solidFill>
                  <a:schemeClr val="tx1"/>
                </a:solidFill>
                <a:effectLst>
                  <a:outerShdw blurRad="38100" dist="19050" dir="2700000" algn="tl" rotWithShape="0">
                    <a:schemeClr val="dk1">
                      <a:alpha val="40000"/>
                    </a:schemeClr>
                  </a:outerShdw>
                </a:effectLst>
              </a:rPr>
              <a:t>Forarbeider</a:t>
            </a:r>
          </a:p>
        </p:txBody>
      </p:sp>
      <p:sp>
        <p:nvSpPr>
          <p:cNvPr id="8" name="Rektangel 7">
            <a:extLst>
              <a:ext uri="{FF2B5EF4-FFF2-40B4-BE49-F238E27FC236}">
                <a16:creationId xmlns:a16="http://schemas.microsoft.com/office/drawing/2014/main" id="{543CF558-5AAE-43DD-B04F-336E4CFBCC43}"/>
              </a:ext>
            </a:extLst>
          </p:cNvPr>
          <p:cNvSpPr/>
          <p:nvPr/>
        </p:nvSpPr>
        <p:spPr>
          <a:xfrm>
            <a:off x="3355159" y="2401133"/>
            <a:ext cx="2327881" cy="630942"/>
          </a:xfrm>
          <a:prstGeom prst="rect">
            <a:avLst/>
          </a:prstGeom>
          <a:noFill/>
        </p:spPr>
        <p:txBody>
          <a:bodyPr wrap="none" lIns="91440" tIns="45720" rIns="91440" bIns="45720">
            <a:spAutoFit/>
          </a:bodyPr>
          <a:lstStyle/>
          <a:p>
            <a:pPr algn="ctr"/>
            <a:r>
              <a:rPr lang="nb-NO" sz="3500" b="0" cap="none" spc="0" dirty="0">
                <a:ln w="0"/>
                <a:solidFill>
                  <a:schemeClr val="tx1"/>
                </a:solidFill>
                <a:effectLst>
                  <a:outerShdw blurRad="38100" dist="19050" dir="2700000" algn="tl" rotWithShape="0">
                    <a:schemeClr val="dk1">
                      <a:alpha val="40000"/>
                    </a:schemeClr>
                  </a:outerShdw>
                </a:effectLst>
              </a:rPr>
              <a:t>Grunnloven</a:t>
            </a:r>
          </a:p>
        </p:txBody>
      </p:sp>
      <p:sp>
        <p:nvSpPr>
          <p:cNvPr id="9" name="Rektangel 8">
            <a:extLst>
              <a:ext uri="{FF2B5EF4-FFF2-40B4-BE49-F238E27FC236}">
                <a16:creationId xmlns:a16="http://schemas.microsoft.com/office/drawing/2014/main" id="{FF5FE0D7-F53B-48C1-B5CE-02BBD1D4473C}"/>
              </a:ext>
            </a:extLst>
          </p:cNvPr>
          <p:cNvSpPr/>
          <p:nvPr/>
        </p:nvSpPr>
        <p:spPr>
          <a:xfrm>
            <a:off x="1756124" y="5073832"/>
            <a:ext cx="5705408" cy="600164"/>
          </a:xfrm>
          <a:prstGeom prst="rect">
            <a:avLst/>
          </a:prstGeom>
          <a:noFill/>
        </p:spPr>
        <p:txBody>
          <a:bodyPr wrap="none" lIns="91440" tIns="45720" rIns="91440" bIns="45720">
            <a:spAutoFit/>
          </a:bodyPr>
          <a:lstStyle/>
          <a:p>
            <a:pPr algn="ctr"/>
            <a:r>
              <a:rPr lang="nb-NO" sz="3300" dirty="0">
                <a:ln w="0"/>
                <a:effectLst>
                  <a:outerShdw blurRad="38100" dist="19050" dir="2700000" algn="tl" rotWithShape="0">
                    <a:schemeClr val="dk1">
                      <a:alpha val="40000"/>
                    </a:schemeClr>
                  </a:outerShdw>
                </a:effectLst>
              </a:rPr>
              <a:t>Rundskriv og tolkningsuttalelser</a:t>
            </a:r>
            <a:endParaRPr lang="nb-NO" sz="3300" b="0" cap="none" spc="0" dirty="0">
              <a:ln w="0"/>
              <a:solidFill>
                <a:schemeClr val="tx1"/>
              </a:solidFill>
              <a:effectLst>
                <a:outerShdw blurRad="38100" dist="19050" dir="2700000" algn="tl" rotWithShape="0">
                  <a:schemeClr val="dk1">
                    <a:alpha val="40000"/>
                  </a:schemeClr>
                </a:outerShdw>
              </a:effectLst>
            </a:endParaRPr>
          </a:p>
        </p:txBody>
      </p:sp>
      <p:sp>
        <p:nvSpPr>
          <p:cNvPr id="10" name="Rektangel 9">
            <a:extLst>
              <a:ext uri="{FF2B5EF4-FFF2-40B4-BE49-F238E27FC236}">
                <a16:creationId xmlns:a16="http://schemas.microsoft.com/office/drawing/2014/main" id="{E2867C8A-B88F-4A95-9068-163F76DBCE67}"/>
              </a:ext>
            </a:extLst>
          </p:cNvPr>
          <p:cNvSpPr/>
          <p:nvPr/>
        </p:nvSpPr>
        <p:spPr>
          <a:xfrm>
            <a:off x="-1896784" y="2858285"/>
            <a:ext cx="7700682" cy="615553"/>
          </a:xfrm>
          <a:prstGeom prst="rect">
            <a:avLst/>
          </a:prstGeom>
          <a:noFill/>
        </p:spPr>
        <p:txBody>
          <a:bodyPr wrap="square" lIns="91440" tIns="45720" rIns="91440" bIns="45720">
            <a:spAutoFit/>
          </a:bodyPr>
          <a:lstStyle/>
          <a:p>
            <a:pPr algn="ctr"/>
            <a:r>
              <a:rPr lang="nb-NO" sz="1700" b="1" cap="none" spc="0" dirty="0">
                <a:ln w="0"/>
                <a:solidFill>
                  <a:schemeClr val="tx1"/>
                </a:solidFill>
                <a:effectLst>
                  <a:outerShdw blurRad="38100" dist="19050" dir="2700000" algn="tl" rotWithShape="0">
                    <a:schemeClr val="dk1">
                      <a:alpha val="40000"/>
                    </a:schemeClr>
                  </a:outerShdw>
                </a:effectLst>
              </a:rPr>
              <a:t>Kvinnekonvensjonen </a:t>
            </a:r>
          </a:p>
          <a:p>
            <a:pPr algn="ctr"/>
            <a:r>
              <a:rPr lang="nb-NO" sz="1700" b="1" cap="none" spc="0" dirty="0">
                <a:ln w="0"/>
                <a:solidFill>
                  <a:schemeClr val="tx1"/>
                </a:solidFill>
                <a:effectLst>
                  <a:outerShdw blurRad="38100" dist="19050" dir="2700000" algn="tl" rotWithShape="0">
                    <a:schemeClr val="dk1">
                      <a:alpha val="40000"/>
                    </a:schemeClr>
                  </a:outerShdw>
                </a:effectLst>
              </a:rPr>
              <a:t>Barnekonvensjonen</a:t>
            </a:r>
          </a:p>
        </p:txBody>
      </p:sp>
      <p:sp>
        <p:nvSpPr>
          <p:cNvPr id="11" name="Pil: høyre 10">
            <a:extLst>
              <a:ext uri="{FF2B5EF4-FFF2-40B4-BE49-F238E27FC236}">
                <a16:creationId xmlns:a16="http://schemas.microsoft.com/office/drawing/2014/main" id="{FE11378F-D4A4-4D86-B060-2FAFC297BFC9}"/>
              </a:ext>
            </a:extLst>
          </p:cNvPr>
          <p:cNvSpPr/>
          <p:nvPr/>
        </p:nvSpPr>
        <p:spPr bwMode="auto">
          <a:xfrm>
            <a:off x="3142140" y="3058930"/>
            <a:ext cx="571795" cy="250815"/>
          </a:xfrm>
          <a:prstGeom prst="rightArrow">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7867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FE108-6818-48FE-B459-8E4C4CB1F383}"/>
              </a:ext>
            </a:extLst>
          </p:cNvPr>
          <p:cNvSpPr>
            <a:spLocks noGrp="1"/>
          </p:cNvSpPr>
          <p:nvPr>
            <p:ph type="title"/>
          </p:nvPr>
        </p:nvSpPr>
        <p:spPr>
          <a:xfrm>
            <a:off x="661892" y="643204"/>
            <a:ext cx="8960968" cy="1114009"/>
          </a:xfrm>
        </p:spPr>
        <p:txBody>
          <a:bodyPr/>
          <a:lstStyle/>
          <a:p>
            <a:r>
              <a:rPr lang="it-IT" b="1" dirty="0"/>
              <a:t>Uttalelse fra CRPD-komiteen</a:t>
            </a:r>
            <a:br>
              <a:rPr lang="it-IT" b="1" dirty="0"/>
            </a:br>
            <a:endParaRPr lang="nb-NO" dirty="0"/>
          </a:p>
        </p:txBody>
      </p:sp>
      <p:sp>
        <p:nvSpPr>
          <p:cNvPr id="3" name="Plassholder for innhold 2">
            <a:extLst>
              <a:ext uri="{FF2B5EF4-FFF2-40B4-BE49-F238E27FC236}">
                <a16:creationId xmlns:a16="http://schemas.microsoft.com/office/drawing/2014/main" id="{C87A9607-75EB-4DD9-ABAE-7A119DAF411C}"/>
              </a:ext>
            </a:extLst>
          </p:cNvPr>
          <p:cNvSpPr>
            <a:spLocks noGrp="1"/>
          </p:cNvSpPr>
          <p:nvPr>
            <p:ph idx="1"/>
          </p:nvPr>
        </p:nvSpPr>
        <p:spPr>
          <a:xfrm>
            <a:off x="733453" y="1781042"/>
            <a:ext cx="7958137" cy="4392613"/>
          </a:xfrm>
        </p:spPr>
        <p:txBody>
          <a:bodyPr/>
          <a:lstStyle/>
          <a:p>
            <a:pPr marL="0" indent="0">
              <a:buNone/>
            </a:pPr>
            <a:r>
              <a:rPr lang="it-IT" sz="2400" b="1" dirty="0"/>
              <a:t>Komitemedlem Mr. Markus Schefer: </a:t>
            </a:r>
          </a:p>
          <a:p>
            <a:pPr marL="0" indent="0">
              <a:buNone/>
            </a:pPr>
            <a:r>
              <a:rPr lang="it-IT" sz="2400" i="1" dirty="0"/>
              <a:t>«The Supreme Court underscores that the Norwegian declaration on Article 12 is clearly contradictory to the interpretation and neverless due to lack of incorporation of the CRPD into law they say it is on domestic legislation, even if it is contrary to national Human Rights obligations. </a:t>
            </a:r>
            <a:r>
              <a:rPr lang="it-IT" sz="2400" b="1" i="1" dirty="0"/>
              <a:t>This decision seems to contradict the justice ministry statement to the effect that incorporation is only necessary as all of the laws are continuously being reviewed by the legislator and therefore the CRPD's fully implemented.»</a:t>
            </a:r>
            <a:r>
              <a:rPr lang="it-IT" sz="2400" b="1" dirty="0"/>
              <a:t> </a:t>
            </a:r>
            <a:endParaRPr lang="nb-NO" sz="2400" b="1" dirty="0"/>
          </a:p>
        </p:txBody>
      </p:sp>
    </p:spTree>
    <p:extLst>
      <p:ext uri="{BB962C8B-B14F-4D97-AF65-F5344CB8AC3E}">
        <p14:creationId xmlns:p14="http://schemas.microsoft.com/office/powerpoint/2010/main" val="293855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A7134F-CDF2-441A-923F-C68041180646}"/>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5DC1CA31-5BFB-428A-B01C-A2A1E3A4420F}"/>
              </a:ext>
            </a:extLst>
          </p:cNvPr>
          <p:cNvSpPr>
            <a:spLocks noGrp="1"/>
          </p:cNvSpPr>
          <p:nvPr>
            <p:ph idx="1"/>
          </p:nvPr>
        </p:nvSpPr>
        <p:spPr>
          <a:xfrm>
            <a:off x="-3030440" y="2382560"/>
            <a:ext cx="3030440" cy="2154156"/>
          </a:xfrm>
        </p:spPr>
        <p:txBody>
          <a:bodyPr/>
          <a:lstStyle/>
          <a:p>
            <a:endParaRPr lang="nb-NO" dirty="0"/>
          </a:p>
        </p:txBody>
      </p:sp>
      <p:sp>
        <p:nvSpPr>
          <p:cNvPr id="4" name="Plassholder for dato 3">
            <a:extLst>
              <a:ext uri="{FF2B5EF4-FFF2-40B4-BE49-F238E27FC236}">
                <a16:creationId xmlns:a16="http://schemas.microsoft.com/office/drawing/2014/main" id="{2B22F5BC-225B-4FF0-8A01-2BF580DC217F}"/>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dirty="0"/>
          </a:p>
        </p:txBody>
      </p:sp>
      <p:sp>
        <p:nvSpPr>
          <p:cNvPr id="5" name="Plassholder for bunntekst 4">
            <a:extLst>
              <a:ext uri="{FF2B5EF4-FFF2-40B4-BE49-F238E27FC236}">
                <a16:creationId xmlns:a16="http://schemas.microsoft.com/office/drawing/2014/main" id="{E92EC474-EB2C-4FFF-B978-87F0659CBDA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CD828D17-66FC-4D81-9DD2-7E989B0CFC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39</a:t>
            </a:fld>
            <a:endParaRPr lang="nb-NO" dirty="0"/>
          </a:p>
        </p:txBody>
      </p:sp>
      <p:sp>
        <p:nvSpPr>
          <p:cNvPr id="7" name="Rektangel 6">
            <a:extLst>
              <a:ext uri="{FF2B5EF4-FFF2-40B4-BE49-F238E27FC236}">
                <a16:creationId xmlns:a16="http://schemas.microsoft.com/office/drawing/2014/main" id="{B1964BF4-9021-4640-8425-A98EC4A28818}"/>
              </a:ext>
            </a:extLst>
          </p:cNvPr>
          <p:cNvSpPr/>
          <p:nvPr/>
        </p:nvSpPr>
        <p:spPr>
          <a:xfrm>
            <a:off x="669957" y="1890034"/>
            <a:ext cx="7619456" cy="3780779"/>
          </a:xfrm>
          <a:prstGeom prst="rect">
            <a:avLst/>
          </a:prstGeom>
        </p:spPr>
        <p:txBody>
          <a:bodyPr wrap="square">
            <a:spAutoFit/>
          </a:bodyPr>
          <a:lstStyle/>
          <a:p>
            <a:pPr marL="337185">
              <a:lnSpc>
                <a:spcPct val="107000"/>
              </a:lnSpc>
              <a:spcAft>
                <a:spcPts val="600"/>
              </a:spcAft>
            </a:pPr>
            <a:r>
              <a:rPr lang="nb-NO" sz="2250" i="1" dirty="0">
                <a:solidFill>
                  <a:srgbClr val="000000"/>
                </a:solidFill>
                <a:latin typeface="Calibri" panose="020F0502020204030204" pitchFamily="34" charset="0"/>
                <a:ea typeface="Calibri" panose="020F0502020204030204" pitchFamily="34" charset="0"/>
                <a:cs typeface="Calibri" panose="020F0502020204030204" pitchFamily="34" charset="0"/>
              </a:rPr>
              <a:t> Om lov om styrking av menneskerettighetenes stilling i norsk rett (menneskerettsloven) ble det vurdert hvilke internasjonale menneskerettskonvensjoner som bør inkorporeres i menneskerettsloven. Det ble skilt mellom konvensjoner som inneholder rettigheter om en rekke forhold som gjelder for alle mennesker uansett alder, kjønn, etnisk tilknytning o.l. og konvensjoner som enten gjelder for </a:t>
            </a:r>
            <a:r>
              <a:rPr lang="nb-NO" sz="2250" b="1" i="1" dirty="0">
                <a:solidFill>
                  <a:srgbClr val="000000"/>
                </a:solidFill>
                <a:latin typeface="Calibri" panose="020F0502020204030204" pitchFamily="34" charset="0"/>
                <a:ea typeface="Calibri" panose="020F0502020204030204" pitchFamily="34" charset="0"/>
                <a:cs typeface="Calibri" panose="020F0502020204030204" pitchFamily="34" charset="0"/>
              </a:rPr>
              <a:t>spesielle grupper </a:t>
            </a:r>
            <a:r>
              <a:rPr lang="nb-NO" sz="2250" i="1" dirty="0">
                <a:solidFill>
                  <a:srgbClr val="000000"/>
                </a:solidFill>
                <a:latin typeface="Calibri" panose="020F0502020204030204" pitchFamily="34" charset="0"/>
                <a:ea typeface="Calibri" panose="020F0502020204030204" pitchFamily="34" charset="0"/>
                <a:cs typeface="Calibri" panose="020F0502020204030204" pitchFamily="34" charset="0"/>
              </a:rPr>
              <a:t>av personer eller for </a:t>
            </a:r>
            <a:r>
              <a:rPr lang="nb-NO" sz="2250" b="1" i="1" dirty="0">
                <a:solidFill>
                  <a:srgbClr val="000000"/>
                </a:solidFill>
                <a:latin typeface="Calibri" panose="020F0502020204030204" pitchFamily="34" charset="0"/>
                <a:ea typeface="Calibri" panose="020F0502020204030204" pitchFamily="34" charset="0"/>
                <a:cs typeface="Calibri" panose="020F0502020204030204" pitchFamily="34" charset="0"/>
              </a:rPr>
              <a:t>spesielt avgrensede rettigheter</a:t>
            </a:r>
            <a:r>
              <a:rPr lang="nb-NO" sz="2250" i="1" dirty="0">
                <a:solidFill>
                  <a:srgbClr val="000000"/>
                </a:solidFill>
                <a:latin typeface="Calibri" panose="020F0502020204030204" pitchFamily="34" charset="0"/>
                <a:ea typeface="Calibri" panose="020F0502020204030204" pitchFamily="34" charset="0"/>
                <a:cs typeface="Calibri" panose="020F0502020204030204" pitchFamily="34" charset="0"/>
              </a:rPr>
              <a:t>. CRPD ble fremforhandlet senere, </a:t>
            </a:r>
            <a:r>
              <a:rPr lang="nb-NO" sz="2250" b="1" i="1" dirty="0">
                <a:solidFill>
                  <a:srgbClr val="000000"/>
                </a:solidFill>
                <a:latin typeface="Calibri" panose="020F0502020204030204" pitchFamily="34" charset="0"/>
                <a:ea typeface="Calibri" panose="020F0502020204030204" pitchFamily="34" charset="0"/>
                <a:cs typeface="Calibri" panose="020F0502020204030204" pitchFamily="34" charset="0"/>
              </a:rPr>
              <a:t>men faller i den siste kategorien av konvensjoner.</a:t>
            </a:r>
            <a:endParaRPr lang="nb-NO" sz="225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1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b-NO"/>
              <a:t>Aktiviteter</a:t>
            </a:r>
          </a:p>
        </p:txBody>
      </p:sp>
      <p:sp>
        <p:nvSpPr>
          <p:cNvPr id="5123" name="Rectangle 3"/>
          <p:cNvSpPr>
            <a:spLocks noGrp="1" noChangeArrowheads="1"/>
          </p:cNvSpPr>
          <p:nvPr>
            <p:ph type="body" idx="1"/>
          </p:nvPr>
        </p:nvSpPr>
        <p:spPr>
          <a:xfrm>
            <a:off x="827090" y="1628777"/>
            <a:ext cx="7958137" cy="4824413"/>
          </a:xfrm>
        </p:spPr>
        <p:txBody>
          <a:bodyPr/>
          <a:lstStyle/>
          <a:p>
            <a:pPr>
              <a:lnSpc>
                <a:spcPct val="90000"/>
              </a:lnSpc>
            </a:pPr>
            <a:r>
              <a:rPr lang="nb-NO"/>
              <a:t>Rettshjelp</a:t>
            </a:r>
          </a:p>
          <a:p>
            <a:pPr lvl="1">
              <a:lnSpc>
                <a:spcPct val="80000"/>
              </a:lnSpc>
            </a:pPr>
            <a:r>
              <a:rPr lang="nb-NO" sz="2000"/>
              <a:t>telefontjeneste</a:t>
            </a:r>
          </a:p>
          <a:p>
            <a:pPr lvl="1">
              <a:lnSpc>
                <a:spcPct val="80000"/>
              </a:lnSpc>
            </a:pPr>
            <a:r>
              <a:rPr lang="nb-NO" sz="2000"/>
              <a:t>e-posttjeneste</a:t>
            </a:r>
          </a:p>
          <a:p>
            <a:pPr lvl="1">
              <a:lnSpc>
                <a:spcPct val="80000"/>
              </a:lnSpc>
            </a:pPr>
            <a:r>
              <a:rPr lang="nb-NO" sz="2000"/>
              <a:t>åpningstider: mandag - torsdag, kl. 10-14</a:t>
            </a:r>
          </a:p>
          <a:p>
            <a:pPr lvl="1">
              <a:lnSpc>
                <a:spcPct val="80000"/>
              </a:lnSpc>
            </a:pPr>
            <a:r>
              <a:rPr lang="nb-NO" sz="2000"/>
              <a:t>registrere og systematisere brukerhenvendelser</a:t>
            </a:r>
          </a:p>
          <a:p>
            <a:pPr marL="0" lvl="1" indent="0">
              <a:lnSpc>
                <a:spcPct val="80000"/>
              </a:lnSpc>
              <a:buNone/>
            </a:pPr>
            <a:endParaRPr lang="nb-NO" sz="1800">
              <a:ea typeface="+mn-ea"/>
              <a:cs typeface="+mn-cs"/>
            </a:endParaRPr>
          </a:p>
          <a:p>
            <a:pPr>
              <a:lnSpc>
                <a:spcPct val="90000"/>
              </a:lnSpc>
            </a:pPr>
            <a:r>
              <a:rPr lang="nb-NO"/>
              <a:t>Rettspolitikk</a:t>
            </a:r>
          </a:p>
          <a:p>
            <a:pPr lvl="1">
              <a:lnSpc>
                <a:spcPct val="90000"/>
              </a:lnSpc>
            </a:pPr>
            <a:r>
              <a:rPr lang="nb-NO" sz="2000"/>
              <a:t>utarbeider rapporter </a:t>
            </a:r>
          </a:p>
          <a:p>
            <a:pPr lvl="2">
              <a:lnSpc>
                <a:spcPct val="80000"/>
              </a:lnSpc>
            </a:pPr>
            <a:r>
              <a:rPr lang="nb-NO" sz="1800"/>
              <a:t>Registreringssystem ivaretar krav fra Datatilsynet.</a:t>
            </a:r>
          </a:p>
          <a:p>
            <a:pPr lvl="1">
              <a:lnSpc>
                <a:spcPct val="80000"/>
              </a:lnSpc>
            </a:pPr>
            <a:r>
              <a:rPr lang="nb-NO" sz="2000"/>
              <a:t>interessepolitisk arbeid</a:t>
            </a:r>
          </a:p>
          <a:p>
            <a:pPr lvl="1">
              <a:lnSpc>
                <a:spcPct val="80000"/>
              </a:lnSpc>
            </a:pPr>
            <a:r>
              <a:rPr lang="nb-NO" sz="2000"/>
              <a:t>juridisk kompetanseenhet for </a:t>
            </a:r>
            <a:r>
              <a:rPr lang="nb-NO" sz="2000" err="1"/>
              <a:t>FFOs</a:t>
            </a:r>
            <a:r>
              <a:rPr lang="nb-NO" sz="2000"/>
              <a:t> sekretariat</a:t>
            </a:r>
          </a:p>
        </p:txBody>
      </p:sp>
    </p:spTree>
    <p:extLst>
      <p:ext uri="{BB962C8B-B14F-4D97-AF65-F5344CB8AC3E}">
        <p14:creationId xmlns:p14="http://schemas.microsoft.com/office/powerpoint/2010/main" val="190711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77C51C-47A7-4820-A271-15F0C4224A33}"/>
              </a:ext>
            </a:extLst>
          </p:cNvPr>
          <p:cNvSpPr>
            <a:spLocks noGrp="1"/>
          </p:cNvSpPr>
          <p:nvPr>
            <p:ph type="title"/>
          </p:nvPr>
        </p:nvSpPr>
        <p:spPr/>
        <p:txBody>
          <a:bodyPr/>
          <a:lstStyle/>
          <a:p>
            <a:r>
              <a:rPr lang="nb-NO" dirty="0"/>
              <a:t>Svar fra Høyre</a:t>
            </a:r>
          </a:p>
        </p:txBody>
      </p:sp>
      <p:sp>
        <p:nvSpPr>
          <p:cNvPr id="3" name="Plassholder for innhold 2">
            <a:extLst>
              <a:ext uri="{FF2B5EF4-FFF2-40B4-BE49-F238E27FC236}">
                <a16:creationId xmlns:a16="http://schemas.microsoft.com/office/drawing/2014/main" id="{CCBF54DC-B169-4D35-94F9-60FAD6F472B8}"/>
              </a:ext>
            </a:extLst>
          </p:cNvPr>
          <p:cNvSpPr>
            <a:spLocks noGrp="1"/>
          </p:cNvSpPr>
          <p:nvPr>
            <p:ph idx="1"/>
          </p:nvPr>
        </p:nvSpPr>
        <p:spPr/>
        <p:txBody>
          <a:bodyPr/>
          <a:lstStyle/>
          <a:p>
            <a:pPr marL="0" indent="0">
              <a:buNone/>
            </a:pPr>
            <a:r>
              <a:rPr lang="nb-NO" i="1" dirty="0"/>
              <a:t>«Dette må altså ikke tolkes som at CRPD ikke blir sett på som viktig. Vi er juridisk og folkerettslig forpliktet til å følge den, og vi legger til grunn at den er i overenstemmelse med norsk rett. </a:t>
            </a:r>
            <a:r>
              <a:rPr lang="nb-NO" i="1" dirty="0">
                <a:highlight>
                  <a:srgbClr val="FFFF00"/>
                </a:highlight>
              </a:rPr>
              <a:t>Men inkorporering i menneskerettsloven mener vi er forbeholdt et knippe helt generelle konvensjoner om menneskerettigheter som gjelder alle.» </a:t>
            </a:r>
          </a:p>
          <a:p>
            <a:endParaRPr lang="nb-NO" dirty="0"/>
          </a:p>
        </p:txBody>
      </p:sp>
    </p:spTree>
    <p:extLst>
      <p:ext uri="{BB962C8B-B14F-4D97-AF65-F5344CB8AC3E}">
        <p14:creationId xmlns:p14="http://schemas.microsoft.com/office/powerpoint/2010/main" val="86872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F4AF9-EF6A-4934-8308-E91EE1125BE1}"/>
              </a:ext>
            </a:extLst>
          </p:cNvPr>
          <p:cNvSpPr>
            <a:spLocks noGrp="1"/>
          </p:cNvSpPr>
          <p:nvPr>
            <p:ph type="title"/>
          </p:nvPr>
        </p:nvSpPr>
        <p:spPr/>
        <p:txBody>
          <a:bodyPr/>
          <a:lstStyle/>
          <a:p>
            <a:r>
              <a:rPr lang="nb-NO" b="1" dirty="0"/>
              <a:t>Komiteens bekymringer og anbefalinger</a:t>
            </a:r>
          </a:p>
        </p:txBody>
      </p:sp>
      <p:sp>
        <p:nvSpPr>
          <p:cNvPr id="3" name="Plassholder for innhold 2">
            <a:extLst>
              <a:ext uri="{FF2B5EF4-FFF2-40B4-BE49-F238E27FC236}">
                <a16:creationId xmlns:a16="http://schemas.microsoft.com/office/drawing/2014/main" id="{3F13EF2B-53B7-4ECF-BF24-9FA657EBD732}"/>
              </a:ext>
            </a:extLst>
          </p:cNvPr>
          <p:cNvSpPr>
            <a:spLocks noGrp="1"/>
          </p:cNvSpPr>
          <p:nvPr>
            <p:ph idx="1"/>
          </p:nvPr>
        </p:nvSpPr>
        <p:spPr>
          <a:xfrm>
            <a:off x="731996" y="1833205"/>
            <a:ext cx="8313021" cy="4487071"/>
          </a:xfrm>
        </p:spPr>
        <p:txBody>
          <a:bodyPr>
            <a:normAutofit fontScale="70000" lnSpcReduction="20000"/>
          </a:bodyPr>
          <a:lstStyle/>
          <a:p>
            <a:pPr marL="0" indent="0">
              <a:buNone/>
            </a:pPr>
            <a:r>
              <a:rPr lang="nb-NO" b="1" dirty="0"/>
              <a:t>Komiteen er </a:t>
            </a:r>
            <a:r>
              <a:rPr lang="nb-NO" b="1" u="sng" dirty="0"/>
              <a:t>bekymret</a:t>
            </a:r>
            <a:r>
              <a:rPr lang="nb-NO" b="1" dirty="0"/>
              <a:t> over: </a:t>
            </a:r>
          </a:p>
          <a:p>
            <a:pPr marL="0" indent="0">
              <a:buNone/>
            </a:pPr>
            <a:r>
              <a:rPr lang="nb-NO" dirty="0"/>
              <a:t>(a) At konvensjonen ikke er tatt inn i norsk rett ved inkorporasjon, og at det ikke foreligger noen overordnet strategi eller handlingsplan for å gjennomføre konvensjonen, med fremdriftsplan og budsjetter utarbeidet i samråd med funksjonshemmedes organisasjoner, </a:t>
            </a:r>
          </a:p>
          <a:p>
            <a:pPr marL="0" indent="0">
              <a:buNone/>
            </a:pPr>
            <a:r>
              <a:rPr lang="nb-NO" dirty="0"/>
              <a:t>(b) Tolkningserklæringene som er avgitt om konvensjonens artikkel 12, 14 og 25, </a:t>
            </a:r>
          </a:p>
          <a:p>
            <a:pPr marL="0" indent="0">
              <a:buNone/>
            </a:pPr>
            <a:endParaRPr lang="nb-NO" b="1" dirty="0"/>
          </a:p>
          <a:p>
            <a:pPr marL="0" indent="0">
              <a:buNone/>
            </a:pPr>
            <a:r>
              <a:rPr lang="nb-NO" b="1" dirty="0"/>
              <a:t>Komiteen </a:t>
            </a:r>
            <a:r>
              <a:rPr lang="nb-NO" b="1" u="sng" dirty="0"/>
              <a:t>anbefaler</a:t>
            </a:r>
            <a:r>
              <a:rPr lang="nb-NO" b="1" dirty="0"/>
              <a:t> at konvensjonsparten: </a:t>
            </a:r>
          </a:p>
          <a:p>
            <a:pPr marL="0" indent="0">
              <a:buNone/>
            </a:pPr>
            <a:r>
              <a:rPr lang="nb-NO" dirty="0"/>
              <a:t>(a) Inkorporerer konvensjonen i norsk rett, reviderer lovverket i tråd med konvensjonen og utarbeider en helhetlig strategi og handlingsplan med åpne og bærekraftige økonomiske ressurser for gjennomføring av konvensjonen, med en klar fremdriftsplan, i nært, meningsfullt og fullt tilgjengelig samråd med funksjonshemmedes organisasjoner, </a:t>
            </a:r>
          </a:p>
          <a:p>
            <a:pPr marL="0" indent="0">
              <a:buNone/>
            </a:pPr>
            <a:r>
              <a:rPr lang="nb-NO" dirty="0"/>
              <a:t>(b) Vurderer å trekke tilbake tolkningserklæringene om konvensjonens artikkel 12, 14 og 25, </a:t>
            </a:r>
          </a:p>
        </p:txBody>
      </p:sp>
    </p:spTree>
    <p:extLst>
      <p:ext uri="{BB962C8B-B14F-4D97-AF65-F5344CB8AC3E}">
        <p14:creationId xmlns:p14="http://schemas.microsoft.com/office/powerpoint/2010/main" val="1815797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07FFC-6B72-48F8-ADAE-11D13D0E68CC}"/>
              </a:ext>
            </a:extLst>
          </p:cNvPr>
          <p:cNvSpPr>
            <a:spLocks noGrp="1"/>
          </p:cNvSpPr>
          <p:nvPr>
            <p:ph type="title"/>
          </p:nvPr>
        </p:nvSpPr>
        <p:spPr/>
        <p:txBody>
          <a:bodyPr/>
          <a:lstStyle/>
          <a:p>
            <a:r>
              <a:rPr lang="nb-NO" b="1" dirty="0"/>
              <a:t>Retten til selvbestemmelse</a:t>
            </a:r>
          </a:p>
        </p:txBody>
      </p:sp>
      <p:sp>
        <p:nvSpPr>
          <p:cNvPr id="3" name="Plassholder for innhold 2">
            <a:extLst>
              <a:ext uri="{FF2B5EF4-FFF2-40B4-BE49-F238E27FC236}">
                <a16:creationId xmlns:a16="http://schemas.microsoft.com/office/drawing/2014/main" id="{47EFCD90-BA61-450B-B2A5-06A1D8C670B6}"/>
              </a:ext>
            </a:extLst>
          </p:cNvPr>
          <p:cNvSpPr>
            <a:spLocks noGrp="1"/>
          </p:cNvSpPr>
          <p:nvPr>
            <p:ph idx="1"/>
          </p:nvPr>
        </p:nvSpPr>
        <p:spPr/>
        <p:txBody>
          <a:bodyPr/>
          <a:lstStyle/>
          <a:p>
            <a:pPr marL="0" indent="0">
              <a:buNone/>
            </a:pPr>
            <a:r>
              <a:rPr lang="nb-NO" dirty="0"/>
              <a:t>Avskaffe diskriminerende tvangslovgivning. Sikre retten til selvbestemmelse og retten til å motta nødvendig støtte til å utøve den rettslige handleevnen. Dette skal omfatte retten til å velge eller velge bort støttealternativer, basert på den enkeltes rett til fritt og informert samtykke.</a:t>
            </a:r>
          </a:p>
          <a:p>
            <a:endParaRPr lang="nb-NO" dirty="0"/>
          </a:p>
        </p:txBody>
      </p:sp>
      <p:sp>
        <p:nvSpPr>
          <p:cNvPr id="4" name="Plassholder for dato 3">
            <a:extLst>
              <a:ext uri="{FF2B5EF4-FFF2-40B4-BE49-F238E27FC236}">
                <a16:creationId xmlns:a16="http://schemas.microsoft.com/office/drawing/2014/main" id="{B8AE5ABD-60E9-4777-A391-8E298D9D582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dirty="0"/>
          </a:p>
        </p:txBody>
      </p:sp>
      <p:sp>
        <p:nvSpPr>
          <p:cNvPr id="5" name="Plassholder for bunntekst 4">
            <a:extLst>
              <a:ext uri="{FF2B5EF4-FFF2-40B4-BE49-F238E27FC236}">
                <a16:creationId xmlns:a16="http://schemas.microsoft.com/office/drawing/2014/main" id="{24C1FE44-5BE2-4D6D-A3E6-EDF0EDE71C7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138AAB25-B27E-4100-B95B-A1A2C0C19D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42</a:t>
            </a:fld>
            <a:endParaRPr lang="nb-NO" dirty="0"/>
          </a:p>
        </p:txBody>
      </p:sp>
    </p:spTree>
    <p:extLst>
      <p:ext uri="{BB962C8B-B14F-4D97-AF65-F5344CB8AC3E}">
        <p14:creationId xmlns:p14="http://schemas.microsoft.com/office/powerpoint/2010/main" val="3849707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16608-136C-4A9B-9328-8FFF6AA03AC2}"/>
              </a:ext>
            </a:extLst>
          </p:cNvPr>
          <p:cNvSpPr>
            <a:spLocks noGrp="1"/>
          </p:cNvSpPr>
          <p:nvPr>
            <p:ph type="title"/>
          </p:nvPr>
        </p:nvSpPr>
        <p:spPr/>
        <p:txBody>
          <a:bodyPr/>
          <a:lstStyle/>
          <a:p>
            <a:r>
              <a:rPr lang="nb-NO" b="1" dirty="0"/>
              <a:t>Komiteens bekymringer på artikkel 12</a:t>
            </a:r>
          </a:p>
        </p:txBody>
      </p:sp>
      <p:sp>
        <p:nvSpPr>
          <p:cNvPr id="3" name="Plassholder for innhold 2">
            <a:extLst>
              <a:ext uri="{FF2B5EF4-FFF2-40B4-BE49-F238E27FC236}">
                <a16:creationId xmlns:a16="http://schemas.microsoft.com/office/drawing/2014/main" id="{C53D8E84-23FA-4C45-B78B-B6CA1B29AA19}"/>
              </a:ext>
            </a:extLst>
          </p:cNvPr>
          <p:cNvSpPr>
            <a:spLocks noGrp="1"/>
          </p:cNvSpPr>
          <p:nvPr>
            <p:ph idx="1"/>
          </p:nvPr>
        </p:nvSpPr>
        <p:spPr/>
        <p:txBody>
          <a:bodyPr>
            <a:normAutofit fontScale="70000" lnSpcReduction="20000"/>
          </a:bodyPr>
          <a:lstStyle/>
          <a:p>
            <a:pPr marL="0" indent="0">
              <a:buNone/>
            </a:pPr>
            <a:r>
              <a:rPr lang="nb-NO" b="1" dirty="0"/>
              <a:t>19. Komiteen er bekymret over at: </a:t>
            </a:r>
          </a:p>
          <a:p>
            <a:r>
              <a:rPr lang="nb-NO" dirty="0"/>
              <a:t>(a) Ordninger der beslutninger blir tatt på vegne av personen, har ennå ikke blitt erstattet av ordninger som støtter den enkeltes vilje. Også personer med psykososiale funksjonsnedsettelser eller psykiske utviklingshemminger må omfattes, </a:t>
            </a:r>
          </a:p>
          <a:p>
            <a:r>
              <a:rPr lang="nb-NO" dirty="0"/>
              <a:t>(b) Fylkesmenn mangler tilstrekkelig kunnskap om menneskerettsmodellen for funksjonsnedsettelse og respekt for den rettslige handleevnen til mennesker med nedsatt funksjonsevne, og foretar ikke systematiske tilsyn av personer som fortsatt er oppnevnt som verger, </a:t>
            </a:r>
          </a:p>
          <a:p>
            <a:r>
              <a:rPr lang="nb-NO" dirty="0"/>
              <a:t>(c) Personer som mottar støtte mangler opplæring som hjelper dem å bestemme når de trenger mindre støtte eller ikke lenger trenger støtte for å utøve sin rettslige handleevne, </a:t>
            </a:r>
          </a:p>
          <a:p>
            <a:r>
              <a:rPr lang="nb-NO" dirty="0"/>
              <a:t>(d) Det er mangel på et effektivt vern for mennesker med nedsatt funksjonsevne som skal utøve sin rettslige handleevne og mangel på kunnskap om omfanget av beslutningsstøtte. </a:t>
            </a:r>
          </a:p>
        </p:txBody>
      </p:sp>
    </p:spTree>
    <p:extLst>
      <p:ext uri="{BB962C8B-B14F-4D97-AF65-F5344CB8AC3E}">
        <p14:creationId xmlns:p14="http://schemas.microsoft.com/office/powerpoint/2010/main" val="4026182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07BE8D-F256-4D1B-8147-D15D3E114988}"/>
              </a:ext>
            </a:extLst>
          </p:cNvPr>
          <p:cNvSpPr>
            <a:spLocks noGrp="1"/>
          </p:cNvSpPr>
          <p:nvPr>
            <p:ph type="title"/>
          </p:nvPr>
        </p:nvSpPr>
        <p:spPr/>
        <p:txBody>
          <a:bodyPr/>
          <a:lstStyle/>
          <a:p>
            <a:r>
              <a:rPr lang="nb-NO" b="1" dirty="0"/>
              <a:t>Komiteens anbefalinger på artikkel 12</a:t>
            </a:r>
          </a:p>
        </p:txBody>
      </p:sp>
      <p:sp>
        <p:nvSpPr>
          <p:cNvPr id="3" name="Plassholder for innhold 2">
            <a:extLst>
              <a:ext uri="{FF2B5EF4-FFF2-40B4-BE49-F238E27FC236}">
                <a16:creationId xmlns:a16="http://schemas.microsoft.com/office/drawing/2014/main" id="{0FA50093-9D20-4530-9FEC-C6ACB62BE620}"/>
              </a:ext>
            </a:extLst>
          </p:cNvPr>
          <p:cNvSpPr>
            <a:spLocks noGrp="1"/>
          </p:cNvSpPr>
          <p:nvPr>
            <p:ph idx="1"/>
          </p:nvPr>
        </p:nvSpPr>
        <p:spPr>
          <a:xfrm>
            <a:off x="579606" y="1786969"/>
            <a:ext cx="8310767" cy="4502512"/>
          </a:xfrm>
        </p:spPr>
        <p:txBody>
          <a:bodyPr>
            <a:normAutofit fontScale="55000" lnSpcReduction="20000"/>
          </a:bodyPr>
          <a:lstStyle/>
          <a:p>
            <a:pPr marL="0" indent="0">
              <a:buNone/>
            </a:pPr>
            <a:r>
              <a:rPr lang="nb-NO" b="1" dirty="0"/>
              <a:t>Med bakgrunn i komiteens generelle kommentar nr. 1 (2014) om likhet for loven, og gitt at vergemålsloven er under revidering, anbefaler komiteen at konvensjonsparten: </a:t>
            </a:r>
          </a:p>
          <a:p>
            <a:r>
              <a:rPr lang="nb-NO" dirty="0"/>
              <a:t>(a) Vurderer systematiske regelendringer slik at vergemål og alle andre former for beslutningstaking på andres vegne erstattes av ordninger som støtter den enkeltes vilje for alle personer med funksjonsnedsettelser uavhengig av personens behov for støtte, </a:t>
            </a:r>
          </a:p>
          <a:p>
            <a:r>
              <a:rPr lang="nb-NO" dirty="0"/>
              <a:t>(b) </a:t>
            </a:r>
            <a:r>
              <a:rPr lang="nb-NO" b="1" dirty="0"/>
              <a:t>Opphever vergemålsloven</a:t>
            </a:r>
            <a:r>
              <a:rPr lang="nb-NO" dirty="0"/>
              <a:t>, som åpner for fratakelse av rettslig handleevne basert på funksjonsnedsettelse, sikrer at ingen settes under vergemål og styrker/øker opplæringen i å anerkjenne full rettslig handleevne for alle mennesker med nedsatt funksjonsevne, </a:t>
            </a:r>
          </a:p>
          <a:p>
            <a:r>
              <a:rPr lang="nb-NO" dirty="0"/>
              <a:t>(c) Etablerer en rettslig prosedyre med sikte på å gjenopprette full rettslig handleevne for alle mennesker med nedsatt funksjonsevne, og i forbindelse med vedtakelsen av et beslutningsstøtteregime, sikrer respekt for berørte personers selvbestemmelse, vilje og preferanser, </a:t>
            </a:r>
          </a:p>
          <a:p>
            <a:r>
              <a:rPr lang="nb-NO" dirty="0"/>
              <a:t>(d) Skaper et hensiktsmessig og effektivt vern for utøvelse av rettslig handleevne som overvåkes og underlegges tilsyn på fylkesmannsnivå for å sikre respekt for rettighetene, viljen og preferansene til mennesker med nedsatt funksjonsevne og beskytter dem mot utilbørlig påvirkning, </a:t>
            </a:r>
          </a:p>
          <a:p>
            <a:r>
              <a:rPr lang="nb-NO" dirty="0"/>
              <a:t>(e) Gjennomfører kompetansebyggende aktiviteter for offentlige tjenestemenn om retten til likhet for loven for mennesker med nedsatt funksjonsevne og om beslutningsstøtteordninger, og for personer som mottar støtte for å hjelpe dem å bestemme når de behøver mindre støtte eller når de ikke lenger behøver støtte for å utøve sin rettslige handleevne. </a:t>
            </a:r>
          </a:p>
        </p:txBody>
      </p:sp>
    </p:spTree>
    <p:extLst>
      <p:ext uri="{BB962C8B-B14F-4D97-AF65-F5344CB8AC3E}">
        <p14:creationId xmlns:p14="http://schemas.microsoft.com/office/powerpoint/2010/main" val="1841265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5FF0F3-F535-49DD-B03D-470980408127}"/>
              </a:ext>
            </a:extLst>
          </p:cNvPr>
          <p:cNvSpPr>
            <a:spLocks noGrp="1"/>
          </p:cNvSpPr>
          <p:nvPr>
            <p:ph type="title"/>
          </p:nvPr>
        </p:nvSpPr>
        <p:spPr/>
        <p:txBody>
          <a:bodyPr/>
          <a:lstStyle/>
          <a:p>
            <a:r>
              <a:rPr lang="nb-NO" sz="3100" b="1" dirty="0"/>
              <a:t>Komiteens bekymringer for artikkel 14: frihet og personlig sikkerhet </a:t>
            </a:r>
          </a:p>
        </p:txBody>
      </p:sp>
      <p:sp>
        <p:nvSpPr>
          <p:cNvPr id="3" name="Plassholder for innhold 2">
            <a:extLst>
              <a:ext uri="{FF2B5EF4-FFF2-40B4-BE49-F238E27FC236}">
                <a16:creationId xmlns:a16="http://schemas.microsoft.com/office/drawing/2014/main" id="{97D5FB1D-19E1-4F44-99A0-53A602476AB1}"/>
              </a:ext>
            </a:extLst>
          </p:cNvPr>
          <p:cNvSpPr>
            <a:spLocks noGrp="1"/>
          </p:cNvSpPr>
          <p:nvPr>
            <p:ph idx="1"/>
          </p:nvPr>
        </p:nvSpPr>
        <p:spPr/>
        <p:txBody>
          <a:bodyPr/>
          <a:lstStyle/>
          <a:p>
            <a:pPr marL="0" indent="0">
              <a:buNone/>
            </a:pPr>
            <a:r>
              <a:rPr lang="nb-NO" sz="2200" b="1" dirty="0"/>
              <a:t>Komiteen er bekymret over: </a:t>
            </a:r>
          </a:p>
          <a:p>
            <a:r>
              <a:rPr lang="nb-NO" sz="2200" dirty="0"/>
              <a:t>(a) Lovbestemmelser, herunder i psykisk helsevernloven, pasient- og brukerrettighetsloven og helse- og omsorgstjenesteloven, som åpner for at mennesker med psykososiale funksjonsnedsettelser eller psykiske utviklingshemminger kan fratas sin frihet og underlegges behandling uten samtykke og tvangsinnlegges, </a:t>
            </a:r>
          </a:p>
          <a:p>
            <a:r>
              <a:rPr lang="nb-NO" sz="2200" dirty="0"/>
              <a:t>(b) Bruken av tvangsmetoder, blant annet tvangsmidler, isolasjon, skjerming, ufrivillig behandling og andre inngripende metoder ovenfor mennesker med psykososiale funksjonsnedsettelser eller psykiske utviklingshemminger. </a:t>
            </a:r>
          </a:p>
        </p:txBody>
      </p:sp>
    </p:spTree>
    <p:extLst>
      <p:ext uri="{BB962C8B-B14F-4D97-AF65-F5344CB8AC3E}">
        <p14:creationId xmlns:p14="http://schemas.microsoft.com/office/powerpoint/2010/main" val="89663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E3A423-A624-4AD2-8B06-420FEA6DCAE4}"/>
              </a:ext>
            </a:extLst>
          </p:cNvPr>
          <p:cNvSpPr>
            <a:spLocks noGrp="1"/>
          </p:cNvSpPr>
          <p:nvPr>
            <p:ph type="title"/>
          </p:nvPr>
        </p:nvSpPr>
        <p:spPr/>
        <p:txBody>
          <a:bodyPr/>
          <a:lstStyle/>
          <a:p>
            <a:r>
              <a:rPr lang="nb-NO" b="1" dirty="0"/>
              <a:t>Utvalgte anbefalinger fra CRPD-komiteen</a:t>
            </a:r>
          </a:p>
        </p:txBody>
      </p:sp>
      <p:sp>
        <p:nvSpPr>
          <p:cNvPr id="3" name="Plassholder for innhold 2">
            <a:extLst>
              <a:ext uri="{FF2B5EF4-FFF2-40B4-BE49-F238E27FC236}">
                <a16:creationId xmlns:a16="http://schemas.microsoft.com/office/drawing/2014/main" id="{77112097-8EBC-4658-9C67-150251EE8A94}"/>
              </a:ext>
            </a:extLst>
          </p:cNvPr>
          <p:cNvSpPr>
            <a:spLocks noGrp="1"/>
          </p:cNvSpPr>
          <p:nvPr>
            <p:ph idx="1"/>
          </p:nvPr>
        </p:nvSpPr>
        <p:spPr>
          <a:xfrm>
            <a:off x="827088" y="1888667"/>
            <a:ext cx="7163628" cy="4292753"/>
          </a:xfrm>
        </p:spPr>
        <p:txBody>
          <a:bodyPr>
            <a:normAutofit fontScale="62500" lnSpcReduction="20000"/>
          </a:bodyPr>
          <a:lstStyle/>
          <a:p>
            <a:pPr marL="0" indent="0">
              <a:buNone/>
            </a:pPr>
            <a:r>
              <a:rPr lang="nb-NO" b="1" dirty="0"/>
              <a:t>FN anbefaler at den norske regjeringen:</a:t>
            </a:r>
          </a:p>
          <a:p>
            <a:pPr lvl="0"/>
            <a:r>
              <a:rPr lang="nb-NO" dirty="0"/>
              <a:t>reduserer de store kommunale forskjellene i tjenestetilbudet for funksjonshemmede</a:t>
            </a:r>
          </a:p>
          <a:p>
            <a:pPr lvl="0"/>
            <a:r>
              <a:rPr lang="nb-NO" dirty="0"/>
              <a:t>setter konkrete tidsfrister og øremerkede midler til handlingsplan for universell utforming</a:t>
            </a:r>
          </a:p>
          <a:p>
            <a:pPr lvl="0"/>
            <a:r>
              <a:rPr lang="nb-NO" dirty="0"/>
              <a:t>utarbeider en plan for å få ned institusjonaliseringen av funksjonshemmede</a:t>
            </a:r>
          </a:p>
          <a:p>
            <a:pPr lvl="0"/>
            <a:r>
              <a:rPr lang="nb-NO" dirty="0"/>
              <a:t>vurdere å utvide målet om at fem prosent av nyansatte i offentlig sektor skal være funksjonshemmede til også å gjelde for privat sektor</a:t>
            </a:r>
          </a:p>
          <a:p>
            <a:pPr lvl="0"/>
            <a:r>
              <a:rPr lang="nb-NO" dirty="0"/>
              <a:t>styrker støttetiltak for at funksjonshemmede kan delta i ordinær undervisning og styrker støttetiltak for at funksjonshemmede kan delta i ordinær undervisning</a:t>
            </a:r>
          </a:p>
          <a:p>
            <a:pPr lvl="0"/>
            <a:r>
              <a:rPr lang="nb-NO" dirty="0"/>
              <a:t>reviderer den nåværende rettshjelpsordningen, og sikrer fri rettshjelp for funksjonshemmede, herunder for dem som bor i institusjoner. </a:t>
            </a:r>
          </a:p>
          <a:p>
            <a:endParaRPr lang="nb-NO" dirty="0"/>
          </a:p>
        </p:txBody>
      </p:sp>
      <p:sp>
        <p:nvSpPr>
          <p:cNvPr id="4" name="Plassholder for dato 3">
            <a:extLst>
              <a:ext uri="{FF2B5EF4-FFF2-40B4-BE49-F238E27FC236}">
                <a16:creationId xmlns:a16="http://schemas.microsoft.com/office/drawing/2014/main" id="{1120CB6C-5137-443C-BB75-A336AB84B427}"/>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62DD8-9F49-40F0-AB17-F5B18FF6BDAE}" type="datetimeFigureOut">
              <a:rPr lang="nb-NO" smtClean="0"/>
              <a:pPr/>
              <a:t>12.10.2021</a:t>
            </a:fld>
            <a:endParaRPr lang="nb-NO" dirty="0"/>
          </a:p>
        </p:txBody>
      </p:sp>
      <p:sp>
        <p:nvSpPr>
          <p:cNvPr id="5" name="Plassholder for bunntekst 4">
            <a:extLst>
              <a:ext uri="{FF2B5EF4-FFF2-40B4-BE49-F238E27FC236}">
                <a16:creationId xmlns:a16="http://schemas.microsoft.com/office/drawing/2014/main" id="{291C5F03-FE17-41EC-9F45-FEBE6A8BDCA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b-NO" dirty="0"/>
          </a:p>
        </p:txBody>
      </p:sp>
      <p:sp>
        <p:nvSpPr>
          <p:cNvPr id="6" name="Plassholder for lysbildenummer 5">
            <a:extLst>
              <a:ext uri="{FF2B5EF4-FFF2-40B4-BE49-F238E27FC236}">
                <a16:creationId xmlns:a16="http://schemas.microsoft.com/office/drawing/2014/main" id="{14B54862-FD48-48B8-8EA4-254A60B9558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A03F74-D9C6-4A30-B3F4-9719A7C08916}" type="slidenum">
              <a:rPr lang="nb-NO" smtClean="0"/>
              <a:pPr/>
              <a:t>46</a:t>
            </a:fld>
            <a:endParaRPr lang="nb-NO" dirty="0"/>
          </a:p>
        </p:txBody>
      </p:sp>
    </p:spTree>
    <p:extLst>
      <p:ext uri="{BB962C8B-B14F-4D97-AF65-F5344CB8AC3E}">
        <p14:creationId xmlns:p14="http://schemas.microsoft.com/office/powerpoint/2010/main" val="2016720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93170A-D547-4C51-8BDE-92B30600786E}"/>
              </a:ext>
            </a:extLst>
          </p:cNvPr>
          <p:cNvSpPr>
            <a:spLocks noGrp="1"/>
          </p:cNvSpPr>
          <p:nvPr>
            <p:ph type="title"/>
          </p:nvPr>
        </p:nvSpPr>
        <p:spPr/>
        <p:txBody>
          <a:bodyPr/>
          <a:lstStyle/>
          <a:p>
            <a:r>
              <a:rPr lang="nb-NO" sz="2900" dirty="0"/>
              <a:t>Lenke til anbefalingene fra CRPD-komiteen</a:t>
            </a:r>
          </a:p>
        </p:txBody>
      </p:sp>
      <p:sp>
        <p:nvSpPr>
          <p:cNvPr id="3" name="Plassholder for innhold 2">
            <a:extLst>
              <a:ext uri="{FF2B5EF4-FFF2-40B4-BE49-F238E27FC236}">
                <a16:creationId xmlns:a16="http://schemas.microsoft.com/office/drawing/2014/main" id="{955D42CB-7B07-402C-8947-3167FC4BC523}"/>
              </a:ext>
            </a:extLst>
          </p:cNvPr>
          <p:cNvSpPr>
            <a:spLocks noGrp="1"/>
          </p:cNvSpPr>
          <p:nvPr>
            <p:ph idx="1"/>
          </p:nvPr>
        </p:nvSpPr>
        <p:spPr/>
        <p:txBody>
          <a:bodyPr/>
          <a:lstStyle/>
          <a:p>
            <a:r>
              <a:rPr lang="nb-NO" dirty="0">
                <a:hlinkClick r:id="rId2"/>
              </a:rPr>
              <a:t>https://www.regjeringen.no/contentassets/26633b70910a44049dc065af217cb201/crpd-2019-avsluttende-bemerkninger-til-norges-forste-rapport-nor-09092019-finale.pdf</a:t>
            </a:r>
            <a:endParaRPr lang="nb-NO" dirty="0"/>
          </a:p>
        </p:txBody>
      </p:sp>
    </p:spTree>
    <p:extLst>
      <p:ext uri="{BB962C8B-B14F-4D97-AF65-F5344CB8AC3E}">
        <p14:creationId xmlns:p14="http://schemas.microsoft.com/office/powerpoint/2010/main" val="2369090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66318D-CFEA-4FEE-9D01-5B429C3D541A}"/>
              </a:ext>
            </a:extLst>
          </p:cNvPr>
          <p:cNvSpPr>
            <a:spLocks noGrp="1"/>
          </p:cNvSpPr>
          <p:nvPr>
            <p:ph type="title"/>
          </p:nvPr>
        </p:nvSpPr>
        <p:spPr/>
        <p:txBody>
          <a:bodyPr/>
          <a:lstStyle/>
          <a:p>
            <a:r>
              <a:rPr lang="nb-NO" dirty="0"/>
              <a:t>CRPD i kommunene	</a:t>
            </a:r>
          </a:p>
        </p:txBody>
      </p:sp>
      <p:sp>
        <p:nvSpPr>
          <p:cNvPr id="3" name="Plassholder for innhold 2">
            <a:extLst>
              <a:ext uri="{FF2B5EF4-FFF2-40B4-BE49-F238E27FC236}">
                <a16:creationId xmlns:a16="http://schemas.microsoft.com/office/drawing/2014/main" id="{77E7B0C1-F7AE-4F82-BCF9-4C77F58E0792}"/>
              </a:ext>
            </a:extLst>
          </p:cNvPr>
          <p:cNvSpPr>
            <a:spLocks noGrp="1"/>
          </p:cNvSpPr>
          <p:nvPr>
            <p:ph idx="1"/>
          </p:nvPr>
        </p:nvSpPr>
        <p:spPr/>
        <p:txBody>
          <a:bodyPr/>
          <a:lstStyle/>
          <a:p>
            <a:r>
              <a:rPr lang="nb-NO" dirty="0"/>
              <a:t>Kommunene har et selvstendig menneskerettighetsansvar</a:t>
            </a:r>
          </a:p>
          <a:p>
            <a:r>
              <a:rPr lang="nb-NO" dirty="0" err="1"/>
              <a:t>Bufdir</a:t>
            </a:r>
            <a:r>
              <a:rPr lang="nb-NO" dirty="0"/>
              <a:t> jobber med et prosjekt som skal gjøre CRPD mer kjent i kommunene </a:t>
            </a:r>
          </a:p>
          <a:p>
            <a:pPr lvl="1"/>
            <a:r>
              <a:rPr lang="nb-NO" dirty="0"/>
              <a:t>Utvalgte pilotfylker og pilotkommuner</a:t>
            </a:r>
          </a:p>
          <a:p>
            <a:r>
              <a:rPr lang="nb-NO" dirty="0"/>
              <a:t>Statsforvalterne skal lære opp kommunene. </a:t>
            </a:r>
          </a:p>
          <a:p>
            <a:pPr lvl="1"/>
            <a:r>
              <a:rPr lang="nb-NO" dirty="0" err="1"/>
              <a:t>Bufdir</a:t>
            </a:r>
            <a:r>
              <a:rPr lang="nb-NO" dirty="0"/>
              <a:t> skal være en faglig veileder</a:t>
            </a:r>
          </a:p>
        </p:txBody>
      </p:sp>
    </p:spTree>
    <p:extLst>
      <p:ext uri="{BB962C8B-B14F-4D97-AF65-F5344CB8AC3E}">
        <p14:creationId xmlns:p14="http://schemas.microsoft.com/office/powerpoint/2010/main" val="3839992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62BB6-6D06-43CF-AB59-0A437D4FE222}"/>
              </a:ext>
            </a:extLst>
          </p:cNvPr>
          <p:cNvSpPr>
            <a:spLocks noGrp="1"/>
          </p:cNvSpPr>
          <p:nvPr>
            <p:ph type="title"/>
          </p:nvPr>
        </p:nvSpPr>
        <p:spPr/>
        <p:txBody>
          <a:bodyPr/>
          <a:lstStyle/>
          <a:p>
            <a:endParaRPr lang="nb-NO"/>
          </a:p>
        </p:txBody>
      </p:sp>
      <p:pic>
        <p:nvPicPr>
          <p:cNvPr id="5" name="Plassholder for innhold 4" descr="Et bilde som inneholder utendørs, drage, fargerik, flygende&#10;&#10;Automatisk generert beskrivelse">
            <a:extLst>
              <a:ext uri="{FF2B5EF4-FFF2-40B4-BE49-F238E27FC236}">
                <a16:creationId xmlns:a16="http://schemas.microsoft.com/office/drawing/2014/main" id="{02FE08FA-A71B-4AD5-BC2E-7097C91FEA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915" y="-132347"/>
            <a:ext cx="10584379" cy="7055516"/>
          </a:xfrm>
        </p:spPr>
      </p:pic>
    </p:spTree>
    <p:extLst>
      <p:ext uri="{BB962C8B-B14F-4D97-AF65-F5344CB8AC3E}">
        <p14:creationId xmlns:p14="http://schemas.microsoft.com/office/powerpoint/2010/main" val="131176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b-NO"/>
              <a:t>Om rådgivning i enkeltsaker</a:t>
            </a:r>
          </a:p>
        </p:txBody>
      </p:sp>
      <p:sp>
        <p:nvSpPr>
          <p:cNvPr id="6147" name="Rectangle 3"/>
          <p:cNvSpPr>
            <a:spLocks noGrp="1" noChangeArrowheads="1"/>
          </p:cNvSpPr>
          <p:nvPr>
            <p:ph type="body" idx="1"/>
          </p:nvPr>
        </p:nvSpPr>
        <p:spPr>
          <a:xfrm>
            <a:off x="468315" y="1773235"/>
            <a:ext cx="8424863" cy="4608513"/>
          </a:xfrm>
        </p:spPr>
        <p:txBody>
          <a:bodyPr/>
          <a:lstStyle/>
          <a:p>
            <a:pPr>
              <a:lnSpc>
                <a:spcPct val="90000"/>
              </a:lnSpc>
            </a:pPr>
            <a:r>
              <a:rPr lang="nb-NO" sz="2400"/>
              <a:t>Alle kan ta kontakt</a:t>
            </a:r>
          </a:p>
          <a:p>
            <a:pPr lvl="1">
              <a:lnSpc>
                <a:spcPct val="90000"/>
              </a:lnSpc>
            </a:pPr>
            <a:r>
              <a:rPr lang="nb-NO" sz="2000"/>
              <a:t>ikke krav om medlemskap i våre organisasjoner</a:t>
            </a:r>
          </a:p>
          <a:p>
            <a:pPr lvl="1">
              <a:lnSpc>
                <a:spcPct val="90000"/>
              </a:lnSpc>
            </a:pPr>
            <a:r>
              <a:rPr lang="nb-NO" sz="2000"/>
              <a:t>gratis</a:t>
            </a:r>
          </a:p>
          <a:p>
            <a:pPr>
              <a:lnSpc>
                <a:spcPct val="90000"/>
              </a:lnSpc>
            </a:pPr>
            <a:r>
              <a:rPr lang="nb-NO" sz="2400"/>
              <a:t>Velferdsrettigheter for funksjonshemmede og kronisk syke</a:t>
            </a:r>
            <a:endParaRPr lang="nb-NO" sz="2000"/>
          </a:p>
          <a:p>
            <a:pPr>
              <a:lnSpc>
                <a:spcPct val="90000"/>
              </a:lnSpc>
            </a:pPr>
            <a:r>
              <a:rPr lang="nb-NO" sz="2400"/>
              <a:t>Hva kan Rettighetssenteret gjøre?</a:t>
            </a:r>
          </a:p>
          <a:p>
            <a:pPr lvl="1">
              <a:lnSpc>
                <a:spcPct val="90000"/>
              </a:lnSpc>
            </a:pPr>
            <a:r>
              <a:rPr lang="nb-NO" sz="2000"/>
              <a:t>ved behov for generell informasjon om rettigheter</a:t>
            </a:r>
          </a:p>
          <a:p>
            <a:pPr lvl="1">
              <a:lnSpc>
                <a:spcPct val="90000"/>
              </a:lnSpc>
            </a:pPr>
            <a:r>
              <a:rPr lang="nb-NO" sz="2000"/>
              <a:t>gi tips, råd og argumenter i den enkelte sak</a:t>
            </a:r>
          </a:p>
          <a:p>
            <a:pPr lvl="1">
              <a:lnSpc>
                <a:spcPct val="90000"/>
              </a:lnSpc>
            </a:pPr>
            <a:r>
              <a:rPr lang="nb-NO" sz="2000"/>
              <a:t>hjelp til selvhjelp</a:t>
            </a:r>
          </a:p>
          <a:p>
            <a:pPr lvl="1">
              <a:lnSpc>
                <a:spcPct val="90000"/>
              </a:lnSpc>
            </a:pPr>
            <a:r>
              <a:rPr lang="nb-NO" sz="2000"/>
              <a:t>gi råd om vedtaket er riktig eller om du bør klage? </a:t>
            </a:r>
          </a:p>
          <a:p>
            <a:pPr lvl="1">
              <a:lnSpc>
                <a:spcPct val="90000"/>
              </a:lnSpc>
            </a:pPr>
            <a:r>
              <a:rPr lang="nb-NO" sz="2000"/>
              <a:t>gi råd om hva som bør med i klagen</a:t>
            </a:r>
          </a:p>
          <a:p>
            <a:pPr lvl="1">
              <a:lnSpc>
                <a:spcPct val="90000"/>
              </a:lnSpc>
            </a:pPr>
            <a:r>
              <a:rPr lang="nb-NO" sz="2000"/>
              <a:t>henvise videre hvis andre kan gi mer hjelp</a:t>
            </a:r>
          </a:p>
          <a:p>
            <a:pPr lvl="2">
              <a:lnSpc>
                <a:spcPct val="90000"/>
              </a:lnSpc>
            </a:pPr>
            <a:endParaRPr lang="nb-NO" sz="1800"/>
          </a:p>
          <a:p>
            <a:pPr>
              <a:lnSpc>
                <a:spcPct val="90000"/>
              </a:lnSpc>
            </a:pPr>
            <a:endParaRPr lang="nb-NO" sz="2400"/>
          </a:p>
        </p:txBody>
      </p:sp>
    </p:spTree>
    <p:extLst>
      <p:ext uri="{BB962C8B-B14F-4D97-AF65-F5344CB8AC3E}">
        <p14:creationId xmlns:p14="http://schemas.microsoft.com/office/powerpoint/2010/main" val="69111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C1B9FD-87E7-4AC5-8493-E66414E77C42}"/>
              </a:ext>
            </a:extLst>
          </p:cNvPr>
          <p:cNvSpPr>
            <a:spLocks noGrp="1"/>
          </p:cNvSpPr>
          <p:nvPr>
            <p:ph type="title"/>
          </p:nvPr>
        </p:nvSpPr>
        <p:spPr/>
        <p:txBody>
          <a:bodyPr/>
          <a:lstStyle/>
          <a:p>
            <a:endParaRPr lang="nb-NO"/>
          </a:p>
        </p:txBody>
      </p:sp>
      <p:pic>
        <p:nvPicPr>
          <p:cNvPr id="6" name="Plassholder for innhold 5">
            <a:extLst>
              <a:ext uri="{FF2B5EF4-FFF2-40B4-BE49-F238E27FC236}">
                <a16:creationId xmlns:a16="http://schemas.microsoft.com/office/drawing/2014/main" id="{7A0D2692-1073-4F64-9170-881292AC306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1413" y="1614088"/>
            <a:ext cx="6781174" cy="4516368"/>
          </a:xfrm>
        </p:spPr>
      </p:pic>
    </p:spTree>
    <p:extLst>
      <p:ext uri="{BB962C8B-B14F-4D97-AF65-F5344CB8AC3E}">
        <p14:creationId xmlns:p14="http://schemas.microsoft.com/office/powerpoint/2010/main" val="78824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75C489-2E43-48B5-9BF0-F30B0A7DAEA0}"/>
              </a:ext>
            </a:extLst>
          </p:cNvPr>
          <p:cNvSpPr>
            <a:spLocks noGrp="1"/>
          </p:cNvSpPr>
          <p:nvPr>
            <p:ph type="title"/>
          </p:nvPr>
        </p:nvSpPr>
        <p:spPr>
          <a:xfrm>
            <a:off x="827088" y="476253"/>
            <a:ext cx="715465" cy="549466"/>
          </a:xfrm>
        </p:spPr>
        <p:txBody>
          <a:bodyPr/>
          <a:lstStyle/>
          <a:p>
            <a:endParaRPr lang="nb-NO" dirty="0"/>
          </a:p>
        </p:txBody>
      </p:sp>
      <p:pic>
        <p:nvPicPr>
          <p:cNvPr id="6" name="Plassholder for innhold 5" descr="Et bilde som inneholder tekst, iPod, elektronikk&#10;&#10;Automatisk generert beskrivelse">
            <a:extLst>
              <a:ext uri="{FF2B5EF4-FFF2-40B4-BE49-F238E27FC236}">
                <a16:creationId xmlns:a16="http://schemas.microsoft.com/office/drawing/2014/main" id="{86A73835-D7A8-434C-ABA6-A89FAF711D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8881" y="1592252"/>
            <a:ext cx="7086034" cy="4719410"/>
          </a:xfrm>
        </p:spPr>
      </p:pic>
    </p:spTree>
    <p:extLst>
      <p:ext uri="{BB962C8B-B14F-4D97-AF65-F5344CB8AC3E}">
        <p14:creationId xmlns:p14="http://schemas.microsoft.com/office/powerpoint/2010/main" val="330572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95C387-1CE0-4743-ACFE-11135122094F}"/>
              </a:ext>
            </a:extLst>
          </p:cNvPr>
          <p:cNvSpPr>
            <a:spLocks noGrp="1"/>
          </p:cNvSpPr>
          <p:nvPr>
            <p:ph type="title"/>
          </p:nvPr>
        </p:nvSpPr>
        <p:spPr/>
        <p:txBody>
          <a:bodyPr/>
          <a:lstStyle/>
          <a:p>
            <a:endParaRPr lang="nb-NO"/>
          </a:p>
        </p:txBody>
      </p:sp>
      <p:pic>
        <p:nvPicPr>
          <p:cNvPr id="5" name="Bilde 4" descr="Et bilde som inneholder tekst, iPod, elektronikk&#10;&#10;Automatisk generert beskrivelse">
            <a:extLst>
              <a:ext uri="{FF2B5EF4-FFF2-40B4-BE49-F238E27FC236}">
                <a16:creationId xmlns:a16="http://schemas.microsoft.com/office/drawing/2014/main" id="{B4893C55-28B9-482D-A6BF-98DBB8A6D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16" y="1532146"/>
            <a:ext cx="7124368" cy="4744940"/>
          </a:xfrm>
          <a:prstGeom prst="rect">
            <a:avLst/>
          </a:prstGeom>
        </p:spPr>
      </p:pic>
    </p:spTree>
    <p:extLst>
      <p:ext uri="{BB962C8B-B14F-4D97-AF65-F5344CB8AC3E}">
        <p14:creationId xmlns:p14="http://schemas.microsoft.com/office/powerpoint/2010/main" val="379481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7088" y="332658"/>
            <a:ext cx="7848600" cy="1008113"/>
          </a:xfrm>
        </p:spPr>
        <p:txBody>
          <a:bodyPr/>
          <a:lstStyle/>
          <a:p>
            <a:pPr algn="ctr"/>
            <a:endParaRPr lang="nb-NO" sz="4000" dirty="0"/>
          </a:p>
        </p:txBody>
      </p:sp>
      <p:sp>
        <p:nvSpPr>
          <p:cNvPr id="2051" name="Rectangle 3"/>
          <p:cNvSpPr>
            <a:spLocks noGrp="1" noChangeArrowheads="1"/>
          </p:cNvSpPr>
          <p:nvPr>
            <p:ph type="body" idx="1"/>
          </p:nvPr>
        </p:nvSpPr>
        <p:spPr>
          <a:xfrm>
            <a:off x="1443722" y="3180520"/>
            <a:ext cx="6078211" cy="2949935"/>
          </a:xfrm>
        </p:spPr>
        <p:txBody>
          <a:bodyPr/>
          <a:lstStyle/>
          <a:p>
            <a:pPr algn="ctr" eaLnBrk="1" hangingPunct="1">
              <a:lnSpc>
                <a:spcPct val="90000"/>
              </a:lnSpc>
              <a:buFont typeface="Wingdings" pitchFamily="2" charset="2"/>
              <a:buNone/>
            </a:pPr>
            <a:r>
              <a:rPr lang="nb-NO" dirty="0"/>
              <a:t>			</a:t>
            </a:r>
          </a:p>
          <a:p>
            <a:pPr algn="ctr" eaLnBrk="1" hangingPunct="1">
              <a:lnSpc>
                <a:spcPct val="90000"/>
              </a:lnSpc>
              <a:buFont typeface="Wingdings" pitchFamily="2" charset="2"/>
              <a:buNone/>
            </a:pPr>
            <a:endParaRPr lang="nb-NO" sz="3200" dirty="0"/>
          </a:p>
          <a:p>
            <a:pPr algn="ctr">
              <a:lnSpc>
                <a:spcPct val="90000"/>
              </a:lnSpc>
              <a:buNone/>
            </a:pP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Convention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on</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the</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Rights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of</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Persons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with</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a:t>
            </a:r>
            <a:r>
              <a:rPr lang="nb-NO" sz="3500" b="1" dirty="0" err="1">
                <a:solidFill>
                  <a:schemeClr val="tx1">
                    <a:lumMod val="40000"/>
                    <a:lumOff val="60000"/>
                  </a:schemeClr>
                </a:solidFill>
                <a:latin typeface="Bahnschrift SemiBold" panose="020B0502040204020203" pitchFamily="34" charset="0"/>
                <a:cs typeface="Aldhabi" panose="020B0604020202020204" pitchFamily="2" charset="-78"/>
              </a:rPr>
              <a:t>Disabilities</a:t>
            </a:r>
            <a:r>
              <a:rPr lang="nb-NO" sz="3500" b="1" dirty="0">
                <a:solidFill>
                  <a:schemeClr val="tx1">
                    <a:lumMod val="40000"/>
                    <a:lumOff val="60000"/>
                  </a:schemeClr>
                </a:solidFill>
                <a:latin typeface="Bahnschrift SemiBold" panose="020B0502040204020203" pitchFamily="34" charset="0"/>
                <a:cs typeface="Aldhabi" panose="020B0604020202020204" pitchFamily="2" charset="-78"/>
              </a:rPr>
              <a:t> (CRPD) 	</a:t>
            </a:r>
          </a:p>
        </p:txBody>
      </p:sp>
      <p:pic>
        <p:nvPicPr>
          <p:cNvPr id="1026" name="Picture 2" descr="FN-logo">
            <a:extLst>
              <a:ext uri="{FF2B5EF4-FFF2-40B4-BE49-F238E27FC236}">
                <a16:creationId xmlns:a16="http://schemas.microsoft.com/office/drawing/2014/main" id="{E3A7BE17-4E03-4F3B-9E83-4E3BE6EBB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635" y="-79626"/>
            <a:ext cx="12057908" cy="398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09024"/>
      </p:ext>
    </p:extLst>
  </p:cSld>
  <p:clrMapOvr>
    <a:masterClrMapping/>
  </p:clrMapOvr>
</p:sld>
</file>

<file path=ppt/theme/theme1.xml><?xml version="1.0" encoding="utf-8"?>
<a:theme xmlns:a="http://schemas.openxmlformats.org/drawingml/2006/main" name="FFO-mal">
  <a:themeElements>
    <a:clrScheme name="FFO-mal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FFO-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FO-mal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FFO-mal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FFO-mal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FFO-mal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F8FC5D263AA6B409AB455E6F78E1E3C" ma:contentTypeVersion="7" ma:contentTypeDescription="Opprett et nytt dokument." ma:contentTypeScope="" ma:versionID="d94fd723abd0b079f05f53c06f44d4d2">
  <xsd:schema xmlns:xsd="http://www.w3.org/2001/XMLSchema" xmlns:xs="http://www.w3.org/2001/XMLSchema" xmlns:p="http://schemas.microsoft.com/office/2006/metadata/properties" xmlns:ns2="d0aef6cd-9835-4517-88c0-5e80e22c1562" xmlns:ns3="88e3d6be-fa8b-484d-b8ab-1298c9da275d" targetNamespace="http://schemas.microsoft.com/office/2006/metadata/properties" ma:root="true" ma:fieldsID="ad138839418b8710c8c8bab0b162a93d" ns2:_="" ns3:_="">
    <xsd:import namespace="d0aef6cd-9835-4517-88c0-5e80e22c1562"/>
    <xsd:import namespace="88e3d6be-fa8b-484d-b8ab-1298c9da27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Årstall" minOccurs="0"/>
                <xsd:element ref="ns2:Kategori"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ef6cd-9835-4517-88c0-5e80e22c1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Kategori" ma:index="13" nillable="true" ma:displayName="Kategori" ma:format="Dropdown" ma:internalName="Kategori">
      <xsd:simpleType>
        <xsd:restriction base="dms:Choice">
          <xsd:enumeration value="Konvensjoner"/>
          <xsd:enumeration value="Rapporter, statistikk"/>
          <xsd:enumeration value="Internt rettighetssenteret"/>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e3d6be-fa8b-484d-b8ab-1298c9da275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Årstall" ma:index="12" nillable="true" ma:displayName="Årstall" ma:internalName="_x00c5_rstall">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tegori xmlns="d0aef6cd-9835-4517-88c0-5e80e22c1562" xsi:nil="true"/>
    <Årstall xmlns="88e3d6be-fa8b-484d-b8ab-1298c9da27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179307-29AE-4926-8F39-EB574A417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ef6cd-9835-4517-88c0-5e80e22c1562"/>
    <ds:schemaRef ds:uri="88e3d6be-fa8b-484d-b8ab-1298c9da27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8EA330-1E66-4B6B-97E7-CE862B39822C}">
  <ds:schemaRefs>
    <ds:schemaRef ds:uri="http://purl.org/dc/terms/"/>
    <ds:schemaRef ds:uri="d0aef6cd-9835-4517-88c0-5e80e22c1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88e3d6be-fa8b-484d-b8ab-1298c9da275d"/>
    <ds:schemaRef ds:uri="http://www.w3.org/XML/1998/namespace"/>
    <ds:schemaRef ds:uri="http://purl.org/dc/dcmitype/"/>
  </ds:schemaRefs>
</ds:datastoreItem>
</file>

<file path=customXml/itemProps3.xml><?xml version="1.0" encoding="utf-8"?>
<ds:datastoreItem xmlns:ds="http://schemas.openxmlformats.org/officeDocument/2006/customXml" ds:itemID="{CF205F62-58B2-45C4-AC28-7AD6E97F5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23734</TotalTime>
  <Words>3435</Words>
  <Application>Microsoft Office PowerPoint</Application>
  <PresentationFormat>Skjermfremvisning (4:3)</PresentationFormat>
  <Paragraphs>294</Paragraphs>
  <Slides>49</Slides>
  <Notes>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49</vt:i4>
      </vt:variant>
    </vt:vector>
  </HeadingPairs>
  <TitlesOfParts>
    <vt:vector size="56" baseType="lpstr">
      <vt:lpstr>Arial</vt:lpstr>
      <vt:lpstr>Bahnschrift Condensed</vt:lpstr>
      <vt:lpstr>Bahnschrift SemiBold</vt:lpstr>
      <vt:lpstr>Calibri</vt:lpstr>
      <vt:lpstr>Times New Roman</vt:lpstr>
      <vt:lpstr>Wingdings</vt:lpstr>
      <vt:lpstr>FFO-mal</vt:lpstr>
      <vt:lpstr>PowerPoint-presentasjon</vt:lpstr>
      <vt:lpstr>Generelt om FFO og Rettighetssenteret</vt:lpstr>
      <vt:lpstr>Hvem jobber på Rettighetssenteret?</vt:lpstr>
      <vt:lpstr>Aktiviteter</vt:lpstr>
      <vt:lpstr>Om rådgivning i enkeltsaker</vt:lpstr>
      <vt:lpstr>PowerPoint-presentasjon</vt:lpstr>
      <vt:lpstr>PowerPoint-presentasjon</vt:lpstr>
      <vt:lpstr>PowerPoint-presentasjon</vt:lpstr>
      <vt:lpstr>PowerPoint-presentasjon</vt:lpstr>
      <vt:lpstr>Funksjonshemmedes menneskerettigheter neglisjeres </vt:lpstr>
      <vt:lpstr>CRPD</vt:lpstr>
      <vt:lpstr>Åtte generelle prinsipper </vt:lpstr>
      <vt:lpstr>FNs bærekraftsmål (Agenda 2030)</vt:lpstr>
      <vt:lpstr>FNs bærekraftsmål</vt:lpstr>
      <vt:lpstr>Forholdet mellom SDGs og CRPD</vt:lpstr>
      <vt:lpstr>7 eksplisitte referanser til funksjonshemmede</vt:lpstr>
      <vt:lpstr>Organisasjonenes arbeid med CRPD</vt:lpstr>
      <vt:lpstr>Hva er en høring?</vt:lpstr>
      <vt:lpstr>CRPD-komiteen</vt:lpstr>
      <vt:lpstr>PowerPoint-presentasjon</vt:lpstr>
      <vt:lpstr>Sivilt samfunns arbeid med CRPD</vt:lpstr>
      <vt:lpstr>PowerPoint-presentasjon</vt:lpstr>
      <vt:lpstr>PowerPoint-presentasjon</vt:lpstr>
      <vt:lpstr>Vi oppfordrer regjeringen til å:</vt:lpstr>
      <vt:lpstr>1) Behovet for et paradigmeskifte</vt:lpstr>
      <vt:lpstr>Ulike forståelser av funksjonshemming </vt:lpstr>
      <vt:lpstr>Sitat fra CRPD-komiteens høring av Norge</vt:lpstr>
      <vt:lpstr>Komiteens bekymringer og anbefalinger</vt:lpstr>
      <vt:lpstr>Kampen for inkorporering</vt:lpstr>
      <vt:lpstr>Kampen for inkorporering</vt:lpstr>
      <vt:lpstr>PowerPoint-presentasjon</vt:lpstr>
      <vt:lpstr>PowerPoint-presentasjon</vt:lpstr>
      <vt:lpstr>PowerPoint-presentasjon</vt:lpstr>
      <vt:lpstr>HR-2016-2591-A forts.</vt:lpstr>
      <vt:lpstr>HR-2016-2591-A </vt:lpstr>
      <vt:lpstr>PowerPoint-presentasjon</vt:lpstr>
      <vt:lpstr>PowerPoint-presentasjon</vt:lpstr>
      <vt:lpstr>Uttalelse fra CRPD-komiteen </vt:lpstr>
      <vt:lpstr>PowerPoint-presentasjon</vt:lpstr>
      <vt:lpstr>Svar fra Høyre</vt:lpstr>
      <vt:lpstr>Komiteens bekymringer og anbefalinger</vt:lpstr>
      <vt:lpstr>Retten til selvbestemmelse</vt:lpstr>
      <vt:lpstr>Komiteens bekymringer på artikkel 12</vt:lpstr>
      <vt:lpstr>Komiteens anbefalinger på artikkel 12</vt:lpstr>
      <vt:lpstr>Komiteens bekymringer for artikkel 14: frihet og personlig sikkerhet </vt:lpstr>
      <vt:lpstr>Utvalgte anbefalinger fra CRPD-komiteen</vt:lpstr>
      <vt:lpstr>Lenke til anbefalingene fra CRPD-komiteen</vt:lpstr>
      <vt:lpstr>CRPD i kommunene </vt:lpstr>
      <vt:lpstr>PowerPoint-presentasjon</vt:lpstr>
    </vt:vector>
  </TitlesOfParts>
  <Company>FFO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Solveig Bærland</dc:creator>
  <cp:lastModifiedBy>Vigdis Endal</cp:lastModifiedBy>
  <cp:revision>59</cp:revision>
  <cp:lastPrinted>2020-02-19T08:01:58Z</cp:lastPrinted>
  <dcterms:created xsi:type="dcterms:W3CDTF">2006-08-22T07:43:15Z</dcterms:created>
  <dcterms:modified xsi:type="dcterms:W3CDTF">2021-10-12T08:14:30Z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0x010100AF8FC5D263AA6B409AB455E6F78E1E3C</vt:lpwstr>
  </property>
</Properties>
</file>