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2" r:id="rId5"/>
    <p:sldMasterId id="2147483660" r:id="rId6"/>
  </p:sldMasterIdLst>
  <p:notesMasterIdLst>
    <p:notesMasterId r:id="rId27"/>
  </p:notesMasterIdLst>
  <p:handoutMasterIdLst>
    <p:handoutMasterId r:id="rId28"/>
  </p:handoutMasterIdLst>
  <p:sldIdLst>
    <p:sldId id="497" r:id="rId7"/>
    <p:sldId id="499" r:id="rId8"/>
    <p:sldId id="506" r:id="rId9"/>
    <p:sldId id="502" r:id="rId10"/>
    <p:sldId id="527" r:id="rId11"/>
    <p:sldId id="517" r:id="rId12"/>
    <p:sldId id="377" r:id="rId13"/>
    <p:sldId id="504" r:id="rId14"/>
    <p:sldId id="510" r:id="rId15"/>
    <p:sldId id="520" r:id="rId16"/>
    <p:sldId id="521" r:id="rId17"/>
    <p:sldId id="509" r:id="rId18"/>
    <p:sldId id="525" r:id="rId19"/>
    <p:sldId id="422" r:id="rId20"/>
    <p:sldId id="503" r:id="rId21"/>
    <p:sldId id="522" r:id="rId22"/>
    <p:sldId id="523" r:id="rId23"/>
    <p:sldId id="524" r:id="rId24"/>
    <p:sldId id="526" r:id="rId25"/>
    <p:sldId id="519" r:id="rId26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0074"/>
    <a:srgbClr val="471E19"/>
    <a:srgbClr val="FF9933"/>
    <a:srgbClr val="FFFFFF"/>
    <a:srgbClr val="108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86A634-065A-4B96-94A3-5A5688B46E03}" v="134" dt="2021-02-17T11:45:36.1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02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B5C17-FDBE-4258-93E1-EA31CD60D56F}" type="datetimeFigureOut">
              <a:rPr lang="nb-NO" smtClean="0"/>
              <a:t>04.03.2021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E95DB-BF6C-4278-BBC4-7D804ADB93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2925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BB8A8-8DBF-4E98-862C-F5353CD7D1EE}" type="datetimeFigureOut">
              <a:rPr lang="nb-NO" smtClean="0"/>
              <a:t>04.03.2021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FB43A-EC6E-4146-ACF7-FB5C8695A0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6659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ssholder for lysbilde 1">
            <a:extLst>
              <a:ext uri="{FF2B5EF4-FFF2-40B4-BE49-F238E27FC236}">
                <a16:creationId xmlns:a16="http://schemas.microsoft.com/office/drawing/2014/main" id="{2BD31411-A0EA-4785-81C6-6849DF1E13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Plassholder for notater 2">
            <a:extLst>
              <a:ext uri="{FF2B5EF4-FFF2-40B4-BE49-F238E27FC236}">
                <a16:creationId xmlns:a16="http://schemas.microsoft.com/office/drawing/2014/main" id="{03CA535C-E4E4-48D5-A7A9-718E5BF6D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nb-NO" altLang="nb-NO" dirty="0"/>
          </a:p>
        </p:txBody>
      </p:sp>
      <p:sp>
        <p:nvSpPr>
          <p:cNvPr id="9220" name="Plassholder for lysbildenummer 3">
            <a:extLst>
              <a:ext uri="{FF2B5EF4-FFF2-40B4-BE49-F238E27FC236}">
                <a16:creationId xmlns:a16="http://schemas.microsoft.com/office/drawing/2014/main" id="{1ED95721-4F4D-4674-9A58-BACA0712AC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AF7D58B-F935-4B3F-9059-BC987763B58A}" type="slidenum">
              <a:rPr lang="en-GB" altLang="nb-NO"/>
              <a:pPr>
                <a:spcBef>
                  <a:spcPct val="0"/>
                </a:spcBef>
              </a:pPr>
              <a:t>7</a:t>
            </a:fld>
            <a:endParaRPr lang="en-GB" alt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lassholder for lysbilde 1">
            <a:extLst>
              <a:ext uri="{FF2B5EF4-FFF2-40B4-BE49-F238E27FC236}">
                <a16:creationId xmlns:a16="http://schemas.microsoft.com/office/drawing/2014/main" id="{80A05F0E-8DF8-427F-8BA8-2959EA184F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Plassholder for notater 2">
            <a:extLst>
              <a:ext uri="{FF2B5EF4-FFF2-40B4-BE49-F238E27FC236}">
                <a16:creationId xmlns:a16="http://schemas.microsoft.com/office/drawing/2014/main" id="{21B24C28-126F-4153-930C-BDC0861203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altLang="nb-NO"/>
          </a:p>
        </p:txBody>
      </p:sp>
      <p:sp>
        <p:nvSpPr>
          <p:cNvPr id="17412" name="Plassholder for lysbildenummer 3">
            <a:extLst>
              <a:ext uri="{FF2B5EF4-FFF2-40B4-BE49-F238E27FC236}">
                <a16:creationId xmlns:a16="http://schemas.microsoft.com/office/drawing/2014/main" id="{E883FE96-399D-4FB2-B945-C735C5AA0F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A8C1F23-64A0-447C-829A-800577012F5D}" type="slidenum">
              <a:rPr lang="en-GB" altLang="nb-NO"/>
              <a:pPr>
                <a:spcBef>
                  <a:spcPct val="0"/>
                </a:spcBef>
              </a:pPr>
              <a:t>9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1417297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lassholder for lysbilde 1">
            <a:extLst>
              <a:ext uri="{FF2B5EF4-FFF2-40B4-BE49-F238E27FC236}">
                <a16:creationId xmlns:a16="http://schemas.microsoft.com/office/drawing/2014/main" id="{80A05F0E-8DF8-427F-8BA8-2959EA184F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Plassholder for notater 2">
            <a:extLst>
              <a:ext uri="{FF2B5EF4-FFF2-40B4-BE49-F238E27FC236}">
                <a16:creationId xmlns:a16="http://schemas.microsoft.com/office/drawing/2014/main" id="{21B24C28-126F-4153-930C-BDC0861203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altLang="nb-NO"/>
          </a:p>
        </p:txBody>
      </p:sp>
      <p:sp>
        <p:nvSpPr>
          <p:cNvPr id="17412" name="Plassholder for lysbildenummer 3">
            <a:extLst>
              <a:ext uri="{FF2B5EF4-FFF2-40B4-BE49-F238E27FC236}">
                <a16:creationId xmlns:a16="http://schemas.microsoft.com/office/drawing/2014/main" id="{E883FE96-399D-4FB2-B945-C735C5AA0F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A8C1F23-64A0-447C-829A-800577012F5D}" type="slidenum">
              <a:rPr lang="en-GB" altLang="nb-NO"/>
              <a:pPr>
                <a:spcBef>
                  <a:spcPct val="0"/>
                </a:spcBef>
              </a:pPr>
              <a:t>11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4199679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152" y="5849127"/>
            <a:ext cx="496848" cy="76990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10. Oktober 2017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Funksjonshemmedes fellesorganisasjon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0392-E19D-4FAA-80B1-6599B0AF08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487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1205" y="5678522"/>
            <a:ext cx="496848" cy="76990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162-F94B-4ADC-A4D2-DFC87EAB68D0}" type="datetime1">
              <a:rPr lang="nb-NO" smtClean="0"/>
              <a:t>04.03.2021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Funksjonshemmedes fellesorganisasjon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0392-E19D-4FAA-80B1-6599B0AF08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075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7E7F-5512-48F2-8BC6-EA7015338652}" type="datetime1">
              <a:rPr lang="nb-NO" smtClean="0"/>
              <a:t>04.03.2021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Funksjonshemmedes fellesorganisasjon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0392-E19D-4FAA-80B1-6599B0AF08F2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1205" y="5678522"/>
            <a:ext cx="496848" cy="76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9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A03D8D-A059-4DF8-8202-0210E2E33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621566A-D69E-4D95-B3AE-FFCD6BD326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AB0BF69-50D0-48FC-A7B2-FB68E37D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75AF-F31B-434F-8D4D-6E7129E11410}" type="datetimeFigureOut">
              <a:rPr lang="nb-NO" smtClean="0"/>
              <a:t>04.03.2021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4FDC247-95F7-4F80-849C-93A7A6EC5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D1A0B3-1120-4C32-A03A-F6AB68DDB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61E2-65EC-44FC-B10A-B58A85BF41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000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CBD84B-17CF-41AA-8F1F-DD181878B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ADC2358-EF83-4F86-AB73-E0209690C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D0302D8-F0FF-4630-9BC9-3F20ED136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75AF-F31B-434F-8D4D-6E7129E11410}" type="datetimeFigureOut">
              <a:rPr lang="nb-NO" smtClean="0"/>
              <a:t>04.03.2021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1B51FF-1A82-4D83-BCCE-E6EACABF5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9212172-D0ED-463D-BB0C-E272CFD5F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61E2-65EC-44FC-B10A-B58A85BF41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7168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C4A2FB-A5B5-4CB7-8462-9A9740230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58CBAB5-E006-42DB-81CD-026565D0A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4E0FBAD-74B5-49C7-8110-11BBB4520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75AF-F31B-434F-8D4D-6E7129E11410}" type="datetimeFigureOut">
              <a:rPr lang="nb-NO" smtClean="0"/>
              <a:t>04.03.2021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A45EC1E-88B8-455F-85A5-E90CECAB9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B194B7D-7737-43BF-8D47-AC1F31F3C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61E2-65EC-44FC-B10A-B58A85BF41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211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D3E234-212C-40BA-AA3B-A591DE77E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57D882F-2CBB-49E2-8F8A-1F8A3A3F6A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96D2872-2945-4DEC-A0C2-BE5482EA8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431EEA5-D510-4796-95E0-DC27223F5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75AF-F31B-434F-8D4D-6E7129E11410}" type="datetimeFigureOut">
              <a:rPr lang="nb-NO" smtClean="0"/>
              <a:t>04.03.2021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4320419-6DF1-4AA2-AD81-F51BD5B6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03E100E-EF9C-4FE4-9E28-A9BF03444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61E2-65EC-44FC-B10A-B58A85BF41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0126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AB2637-4E4A-442B-B373-69F992DBE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B8BD78B-8FE4-4397-BED2-ED158C527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A7DD960-7EB1-4F43-8A55-CD4487761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9475C70-0655-486E-807D-E052D2B5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5742735-CC34-48E6-A769-AEA1CDFF91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5076965-B2EB-45A5-96B3-2B1C51F0A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75AF-F31B-434F-8D4D-6E7129E11410}" type="datetimeFigureOut">
              <a:rPr lang="nb-NO" smtClean="0"/>
              <a:t>04.03.2021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DDFF2A2-60F5-4424-90B0-5071C4B99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1CDF3DB-6EF4-4121-9FC9-0FB7E9492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61E2-65EC-44FC-B10A-B58A85BF41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9100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888128-42FF-4882-B23B-80B7EC456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9939981-0974-43E3-88AE-F6B3AB1B9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75AF-F31B-434F-8D4D-6E7129E11410}" type="datetimeFigureOut">
              <a:rPr lang="nb-NO" smtClean="0"/>
              <a:t>04.03.2021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B62FBD1-F3BF-48E8-8A45-22496B2AE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7DD884F-7525-4E24-B558-2064813BD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61E2-65EC-44FC-B10A-B58A85BF41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9438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3C17A8E-810D-4AB8-8EE6-E5B301984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75AF-F31B-434F-8D4D-6E7129E11410}" type="datetimeFigureOut">
              <a:rPr lang="nb-NO" smtClean="0"/>
              <a:t>04.03.2021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49582AB-5E5B-4CA8-8FCA-970EACCD4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004A74-E365-4A1D-A560-75B835607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61E2-65EC-44FC-B10A-B58A85BF41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1201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101A43-445E-431E-83AD-F44ACE5F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60D6036-80C6-4ADD-9B67-DF1E3CA18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29084DE-C799-4445-8989-0C0457083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9239E7A-4B92-4927-80C8-5CD82FCE4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75AF-F31B-434F-8D4D-6E7129E11410}" type="datetimeFigureOut">
              <a:rPr lang="nb-NO" smtClean="0"/>
              <a:t>04.03.2021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5723F64-22E7-4E9B-8280-1A454D9C9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096FDB5-FBCA-4A3F-807D-92F528F00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61E2-65EC-44FC-B10A-B58A85BF41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9510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38231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73437"/>
            <a:ext cx="105156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52EF-63CC-4A90-B829-68FC4F601B7E}" type="datetime1">
              <a:rPr lang="nb-NO" smtClean="0"/>
              <a:t>04.03.2021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Funksjonshemmedes fellesorganisasjon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0392-E19D-4FAA-80B1-6599B0AF08F2}" type="slidenum">
              <a:rPr lang="nb-NO" smtClean="0"/>
              <a:t>‹#›</a:t>
            </a:fld>
            <a:endParaRPr lang="nb-NO"/>
          </a:p>
        </p:txBody>
      </p:sp>
      <p:cxnSp>
        <p:nvCxnSpPr>
          <p:cNvPr id="7" name="Rett linje 6"/>
          <p:cNvCxnSpPr/>
          <p:nvPr userDrawn="1"/>
        </p:nvCxnSpPr>
        <p:spPr>
          <a:xfrm>
            <a:off x="428811" y="1522463"/>
            <a:ext cx="11359776" cy="0"/>
          </a:xfrm>
          <a:prstGeom prst="line">
            <a:avLst/>
          </a:prstGeom>
          <a:ln w="34925">
            <a:solidFill>
              <a:srgbClr val="1D00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linje 7"/>
          <p:cNvCxnSpPr/>
          <p:nvPr userDrawn="1"/>
        </p:nvCxnSpPr>
        <p:spPr>
          <a:xfrm>
            <a:off x="500530" y="1588435"/>
            <a:ext cx="11163300" cy="0"/>
          </a:xfrm>
          <a:prstGeom prst="line">
            <a:avLst/>
          </a:prstGeom>
          <a:ln w="19050">
            <a:solidFill>
              <a:srgbClr val="108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995" y="5839821"/>
            <a:ext cx="496848" cy="76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13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AAEF5C-7BFF-409F-8A3A-B4508BAAC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DD5EFB8-D4DE-449F-A632-7367703A78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7499A3E-51B0-4968-84A6-9E5A1E5F6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7D49869-7AD1-4739-9E02-49BEFDA76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75AF-F31B-434F-8D4D-6E7129E11410}" type="datetimeFigureOut">
              <a:rPr lang="nb-NO" smtClean="0"/>
              <a:t>04.03.2021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6446069-0CF1-4F47-B030-8962A5C69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70026E0-4FBC-4F0C-A5DE-FF5B73536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61E2-65EC-44FC-B10A-B58A85BF41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9950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1E1330-6FFB-44DD-ACDA-982207A93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A2343B9-6C7A-4FE3-BD25-579A2784A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EAC7822-2009-407E-8001-9023D06DA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75AF-F31B-434F-8D4D-6E7129E11410}" type="datetimeFigureOut">
              <a:rPr lang="nb-NO" smtClean="0"/>
              <a:t>04.03.2021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3698B41-49D4-4041-9A65-8BDA18EC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AD47673-36AF-4CE4-B47C-F40B5A255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61E2-65EC-44FC-B10A-B58A85BF41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4949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D5CC6020-13C1-422F-9880-4E5C9A3BD8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DA7C343-8E32-4601-8EDB-D1A443EA18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6671B01-0266-46DB-BED1-32DEF18EC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75AF-F31B-434F-8D4D-6E7129E11410}" type="datetimeFigureOut">
              <a:rPr lang="nb-NO" smtClean="0"/>
              <a:t>04.03.2021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F3AD574-4417-4899-B553-E629E776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4DE01D8-2AB6-481E-AF2E-CDE29FADE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361E2-65EC-44FC-B10A-B58A85BF41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64064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3E984B-00C5-4214-B96C-0FEC00335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77423FD-2DC6-4943-AE7A-77CBF2BC0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7785DD3-5F3B-4E6B-B531-597C5F3C4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23C9-D153-448F-8A81-9125FDB73BCC}" type="datetimeFigureOut">
              <a:rPr lang="nb-NO" smtClean="0"/>
              <a:t>04.03.2021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5DBB0FE-7444-4C84-99CC-DD968E81D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03E3C51-F55C-4423-B51F-581EE934F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DFD-89F6-4EAD-8917-0015A058AF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7817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336F8B-5C64-4CC8-94AF-3B2E6E01A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1CA008-0FEC-4551-BF0F-643E463AC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E4ECDDA-DF10-4E88-B582-43ADDACC4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23C9-D153-448F-8A81-9125FDB73BCC}" type="datetimeFigureOut">
              <a:rPr lang="nb-NO" smtClean="0"/>
              <a:t>04.03.2021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8D8D451-97DE-40A7-B2A7-B58F53118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F9DFA78-17A2-42CF-936A-403C25E71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DFD-89F6-4EAD-8917-0015A058AF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10790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99891B-2CD3-4FB1-906F-35AF6E820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B877454-07D9-4ED3-8C0B-AD26ECB1A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81AB012-65DB-43BC-BB02-9ED92AE9B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23C9-D153-448F-8A81-9125FDB73BCC}" type="datetimeFigureOut">
              <a:rPr lang="nb-NO" smtClean="0"/>
              <a:t>04.03.2021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42D2939-0ACA-4233-8359-E3B9BAE07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789E09A-18B3-4035-9A02-4BEB8E0AE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DFD-89F6-4EAD-8917-0015A058AF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486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B87342-793C-4E88-A052-84844E497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95829E4-82EB-45EB-8933-300A932C79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DE575CC-9736-4AEC-987F-4F4F82BDC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EB8D45B-34AC-4200-9514-A27A70C98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23C9-D153-448F-8A81-9125FDB73BCC}" type="datetimeFigureOut">
              <a:rPr lang="nb-NO" smtClean="0"/>
              <a:t>04.03.2021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4F4BF53-935F-4162-AF42-57ECB270F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08CB02C-D091-42DC-BC81-C3CF145C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DFD-89F6-4EAD-8917-0015A058AF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0311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7E2964-F0F4-494F-8CA6-A4C80CD31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27B4199-7255-4B42-A99C-E1D777912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920BA08-D98D-4FE8-8D61-3429718ED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688C5EC-2E58-4B6C-9DB0-A9C95B7AA6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5F2DC14-F93E-4510-A390-BF9B56E028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E19256F5-D626-4B29-9B22-393692CF4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23C9-D153-448F-8A81-9125FDB73BCC}" type="datetimeFigureOut">
              <a:rPr lang="nb-NO" smtClean="0"/>
              <a:t>04.03.2021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22C9FDE-35CB-4FE5-A9A4-696CBA39E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908CED0-F506-41C7-9327-5C2A36E5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DFD-89F6-4EAD-8917-0015A058AF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0658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C82384-A8A5-4F73-A3F7-22FE42A7E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E045A42-7C13-46D5-BB4E-A141AF9A4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23C9-D153-448F-8A81-9125FDB73BCC}" type="datetimeFigureOut">
              <a:rPr lang="nb-NO" smtClean="0"/>
              <a:t>04.03.2021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66A9E76-CB12-4FE4-8F51-3CD05DD0E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6033DD2-3FFE-4FC2-A1CB-3E7249D79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DFD-89F6-4EAD-8917-0015A058AF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80658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A691F5B-CF3E-4A93-A314-6EF9BB837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23C9-D153-448F-8A81-9125FDB73BCC}" type="datetimeFigureOut">
              <a:rPr lang="nb-NO" smtClean="0"/>
              <a:t>04.03.2021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27D94A9-EE89-47D8-9C78-306799CC2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3304BAA-4355-4AB8-A1C7-3788C029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DFD-89F6-4EAD-8917-0015A058AF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6901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9A301-BF71-4AAB-9041-B2227660221D}" type="datetime1">
              <a:rPr lang="nb-NO" smtClean="0"/>
              <a:t>04.03.2021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Funksjonshemmedes fellesorganisasjon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0392-E19D-4FAA-80B1-6599B0AF08F2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021" y="5454680"/>
            <a:ext cx="496848" cy="76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92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0AB55B-ADDB-406B-9D53-68F225C97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518847C-9592-4797-9057-40B92429A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EABA802-3CDC-4865-9A7E-84B355A63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C58282B-5D18-44CE-8C79-27D96EC44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23C9-D153-448F-8A81-9125FDB73BCC}" type="datetimeFigureOut">
              <a:rPr lang="nb-NO" smtClean="0"/>
              <a:t>04.03.2021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418D3A4-2EAA-452E-8BA7-EC59195C9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F55AF73-6C01-425F-A29C-DE05CD2F2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DFD-89F6-4EAD-8917-0015A058AF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42606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5115B3-4BF0-400C-9A8D-443330B2E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6FF54EC-38D3-44C1-A76F-9623907D2C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949CA5C-FB58-4360-836D-C323D9829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1FA7BF8-2314-4509-9C67-E3B358161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23C9-D153-448F-8A81-9125FDB73BCC}" type="datetimeFigureOut">
              <a:rPr lang="nb-NO" smtClean="0"/>
              <a:t>04.03.2021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CEB5876-F823-4E1E-864A-DDB3BEFBE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219DA5F-C46C-403F-8153-EF3E0A9F1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DFD-89F6-4EAD-8917-0015A058AF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62510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C0DAA7-F6AE-4F40-BC70-1B8E09FB2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9476830D-EB28-4790-8F0D-91C67CBF6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F85E2B5-D319-43EA-8512-0227ADCCF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23C9-D153-448F-8A81-9125FDB73BCC}" type="datetimeFigureOut">
              <a:rPr lang="nb-NO" smtClean="0"/>
              <a:t>04.03.2021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FC044AA-2368-46BA-BC55-19E5E805D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1848DC0-C543-4995-8B4B-73595628B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DFD-89F6-4EAD-8917-0015A058AF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68229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F06B3A45-052D-484C-A21D-6CDE651442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5C086C5-9AA8-44E4-BD07-5D35394C2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070F2AB-DD3B-47A7-9B5A-CBF332532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23C9-D153-448F-8A81-9125FDB73BCC}" type="datetimeFigureOut">
              <a:rPr lang="nb-NO" smtClean="0"/>
              <a:t>04.03.2021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8F04F98-61D9-4AD8-9E51-2C732E6BF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89D595C-CAB0-498B-8B64-999965913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DFD-89F6-4EAD-8917-0015A058AF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439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9B13-592A-4261-8884-5A6029B2CD9F}" type="datetime1">
              <a:rPr lang="nb-NO" smtClean="0"/>
              <a:t>04.03.2021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Funksjonshemmedes fellesorganisasjon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0392-E19D-4FAA-80B1-6599B0AF08F2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Rett linje 7"/>
          <p:cNvCxnSpPr>
            <a:cxnSpLocks/>
          </p:cNvCxnSpPr>
          <p:nvPr userDrawn="1"/>
        </p:nvCxnSpPr>
        <p:spPr>
          <a:xfrm>
            <a:off x="440575" y="1364502"/>
            <a:ext cx="10913225" cy="0"/>
          </a:xfrm>
          <a:prstGeom prst="line">
            <a:avLst/>
          </a:prstGeom>
          <a:ln w="34925">
            <a:solidFill>
              <a:srgbClr val="1D00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/>
          <p:cNvCxnSpPr>
            <a:cxnSpLocks/>
          </p:cNvCxnSpPr>
          <p:nvPr userDrawn="1"/>
        </p:nvCxnSpPr>
        <p:spPr>
          <a:xfrm>
            <a:off x="581891" y="1419643"/>
            <a:ext cx="10575433" cy="0"/>
          </a:xfrm>
          <a:prstGeom prst="line">
            <a:avLst/>
          </a:prstGeom>
          <a:ln w="19050">
            <a:solidFill>
              <a:srgbClr val="108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021" y="5454680"/>
            <a:ext cx="496848" cy="76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85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054D-9145-4DA9-BBE5-1DCBEA08D12E}" type="datetime1">
              <a:rPr lang="nb-NO" smtClean="0"/>
              <a:t>04.03.2021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Funksjonshemmedes fellesorganisasjon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0392-E19D-4FAA-80B1-6599B0AF08F2}" type="slidenum">
              <a:rPr lang="nb-NO" smtClean="0"/>
              <a:t>‹#›</a:t>
            </a:fld>
            <a:endParaRPr lang="nb-NO"/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-5976" y="1364502"/>
            <a:ext cx="11359776" cy="0"/>
          </a:xfrm>
          <a:prstGeom prst="line">
            <a:avLst/>
          </a:prstGeom>
          <a:ln w="34925">
            <a:solidFill>
              <a:srgbClr val="1D00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 userDrawn="1"/>
        </p:nvCxnSpPr>
        <p:spPr>
          <a:xfrm>
            <a:off x="-5976" y="1419643"/>
            <a:ext cx="11163300" cy="0"/>
          </a:xfrm>
          <a:prstGeom prst="line">
            <a:avLst/>
          </a:prstGeom>
          <a:ln w="19050">
            <a:solidFill>
              <a:srgbClr val="108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d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021" y="5454680"/>
            <a:ext cx="496848" cy="76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89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1EBA-E15D-4573-8CB7-084446BDF474}" type="datetime1">
              <a:rPr lang="nb-NO" smtClean="0"/>
              <a:t>04.03.2021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Funksjonshemmedes fellesorganisasjon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0392-E19D-4FAA-80B1-6599B0AF08F2}" type="slidenum">
              <a:rPr lang="nb-NO" smtClean="0"/>
              <a:t>‹#›</a:t>
            </a:fld>
            <a:endParaRPr lang="nb-NO"/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-5976" y="1364502"/>
            <a:ext cx="11359776" cy="0"/>
          </a:xfrm>
          <a:prstGeom prst="line">
            <a:avLst/>
          </a:prstGeom>
          <a:ln w="34925">
            <a:solidFill>
              <a:srgbClr val="1D00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/>
          <p:cNvCxnSpPr/>
          <p:nvPr userDrawn="1"/>
        </p:nvCxnSpPr>
        <p:spPr>
          <a:xfrm>
            <a:off x="-5976" y="1419643"/>
            <a:ext cx="11163300" cy="0"/>
          </a:xfrm>
          <a:prstGeom prst="line">
            <a:avLst/>
          </a:prstGeom>
          <a:ln w="19050">
            <a:solidFill>
              <a:srgbClr val="108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021" y="5454680"/>
            <a:ext cx="496848" cy="76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34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6527-85BB-4EED-B105-6B76B65A0644}" type="datetime1">
              <a:rPr lang="nb-NO" smtClean="0"/>
              <a:t>04.03.2021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Funksjonshemmedes fellesorganisasjon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0392-E19D-4FAA-80B1-6599B0AF08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6588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556C-1508-4CE7-A3E3-280C3F954EBC}" type="datetime1">
              <a:rPr lang="nb-NO" smtClean="0"/>
              <a:t>04.03.2021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Funksjonshemmedes fellesorganisasjon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0392-E19D-4FAA-80B1-6599B0AF08F2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0" y="2027198"/>
            <a:ext cx="4781550" cy="0"/>
          </a:xfrm>
          <a:prstGeom prst="line">
            <a:avLst/>
          </a:prstGeom>
          <a:ln w="34925">
            <a:solidFill>
              <a:srgbClr val="1D00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/>
          <p:cNvCxnSpPr/>
          <p:nvPr userDrawn="1"/>
        </p:nvCxnSpPr>
        <p:spPr>
          <a:xfrm>
            <a:off x="0" y="2082339"/>
            <a:ext cx="4585074" cy="0"/>
          </a:xfrm>
          <a:prstGeom prst="line">
            <a:avLst/>
          </a:prstGeom>
          <a:ln w="19050">
            <a:solidFill>
              <a:srgbClr val="108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021" y="5454680"/>
            <a:ext cx="496848" cy="76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79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DA24-CBA3-4465-83B5-EE70D4DDFF13}" type="datetime1">
              <a:rPr lang="nb-NO" smtClean="0"/>
              <a:t>04.03.2021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Funksjonshemmedes fellesorganisasjon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0392-E19D-4FAA-80B1-6599B0AF08F2}" type="slidenum">
              <a:rPr lang="nb-NO" smtClean="0"/>
              <a:t>‹#›</a:t>
            </a:fld>
            <a:endParaRPr lang="nb-NO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021" y="5454680"/>
            <a:ext cx="496848" cy="769908"/>
          </a:xfrm>
          <a:prstGeom prst="rect">
            <a:avLst/>
          </a:prstGeom>
        </p:spPr>
      </p:pic>
      <p:cxnSp>
        <p:nvCxnSpPr>
          <p:cNvPr id="20" name="Rett linje 19">
            <a:extLst>
              <a:ext uri="{FF2B5EF4-FFF2-40B4-BE49-F238E27FC236}">
                <a16:creationId xmlns:a16="http://schemas.microsoft.com/office/drawing/2014/main" id="{5A535CE8-9381-4B80-A10F-9D23C6329647}"/>
              </a:ext>
            </a:extLst>
          </p:cNvPr>
          <p:cNvCxnSpPr/>
          <p:nvPr userDrawn="1"/>
        </p:nvCxnSpPr>
        <p:spPr>
          <a:xfrm>
            <a:off x="442631" y="1289707"/>
            <a:ext cx="11359776" cy="0"/>
          </a:xfrm>
          <a:prstGeom prst="line">
            <a:avLst/>
          </a:prstGeom>
          <a:ln w="34925">
            <a:solidFill>
              <a:srgbClr val="1D00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tt linje 20">
            <a:extLst>
              <a:ext uri="{FF2B5EF4-FFF2-40B4-BE49-F238E27FC236}">
                <a16:creationId xmlns:a16="http://schemas.microsoft.com/office/drawing/2014/main" id="{9C9F075D-1EA4-45D2-87D7-371D3F9407C8}"/>
              </a:ext>
            </a:extLst>
          </p:cNvPr>
          <p:cNvCxnSpPr/>
          <p:nvPr userDrawn="1"/>
        </p:nvCxnSpPr>
        <p:spPr>
          <a:xfrm>
            <a:off x="514350" y="1355679"/>
            <a:ext cx="11163300" cy="0"/>
          </a:xfrm>
          <a:prstGeom prst="line">
            <a:avLst/>
          </a:prstGeom>
          <a:ln w="19050">
            <a:solidFill>
              <a:srgbClr val="108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310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506F0-DD0F-4F48-A7F3-F067E7FABDBC}" type="datetime1">
              <a:rPr lang="nb-NO" smtClean="0"/>
              <a:t>04.03.2021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err="1"/>
              <a:t>FFOs</a:t>
            </a:r>
            <a:r>
              <a:rPr lang="nb-NO"/>
              <a:t> budsjettkonferanse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90392-E19D-4FAA-80B1-6599B0AF08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298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6933E79-ACDC-4D7E-ACA7-CB8453DEE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566A859-3BD9-415F-8562-24F670C92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00BFA6D-DDF4-433D-ADA2-8A54B4D14D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B75AF-F31B-434F-8D4D-6E7129E11410}" type="datetimeFigureOut">
              <a:rPr lang="nb-NO" smtClean="0"/>
              <a:t>04.03.2021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A86855A-36B7-48E9-A802-DA2029E258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294557-C671-4B07-999B-38C5F2E31A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361E2-65EC-44FC-B10A-B58A85BF41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495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3EB514F-7364-4827-97AA-AE6A79B5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261CA2D-EEA3-40A0-9926-DE121E46C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A7B7C5-311B-49C2-9382-5C8675A2EC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323C9-D153-448F-8A81-9125FDB73BCC}" type="datetimeFigureOut">
              <a:rPr lang="nb-NO" smtClean="0"/>
              <a:t>04.03.2021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F9B362B-C680-4B33-A4E4-F9D0E54DA9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ADDAE71-7B22-427D-A41E-73DC35201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FDDFD-89F6-4EAD-8917-0015A058AF2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378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ORFwp8cqs0&amp;t=8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ovdata.no/dokument/NL/lov/1998-07-17-6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file:///C:\Users\oq06\Downloads\Uten-mal-og-mening%20(2)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cid:image002.jpg@01D5E27E.47592980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ffo.no/rettighetssenteret/skolestart/trykket-versjon-av-skolestart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tel:481%2077%20252" TargetMode="External"/><Relationship Id="rId2" Type="http://schemas.openxmlformats.org/officeDocument/2006/relationships/hyperlink" Target="https://ffo.no/kontakt/ansatte-i-ffo/anette-remme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hyperlink" Target="mailto:anette.remme@ffo.no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ffo.no/ffo-mener/politiske_notater/skol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jeringen.no/no/tema/fns-barekraftsmal/id2590133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gjeringen.no/globalassets/upload/bld/sla/funk/konvensjon_web.pdf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ovdata.no/dokument/NL/lov/2017-06-16-51#KAPITTEL_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1E906A6-FFE5-4D23-B810-BF445DBF9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31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 b="1" dirty="0"/>
              <a:t>Skolepolitikk i FFO = inkludering!</a:t>
            </a:r>
            <a:endParaRPr lang="en-US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ADEA68B5-3062-46BF-9220-9103E57AC6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96" b="6896"/>
          <a:stretch/>
        </p:blipFill>
        <p:spPr>
          <a:xfrm>
            <a:off x="766281" y="1873437"/>
            <a:ext cx="10515600" cy="4270509"/>
          </a:xfrm>
          <a:prstGeom prst="rect">
            <a:avLst/>
          </a:prstGeom>
          <a:noFill/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7F076463-B1F9-4D93-8F40-863028ABB3A8}"/>
              </a:ext>
            </a:extLst>
          </p:cNvPr>
          <p:cNvSpPr/>
          <p:nvPr/>
        </p:nvSpPr>
        <p:spPr>
          <a:xfrm>
            <a:off x="766281" y="6246689"/>
            <a:ext cx="104120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dirty="0">
                <a:hlinkClick r:id="rId3"/>
              </a:rPr>
              <a:t>Leonard</a:t>
            </a:r>
            <a:r>
              <a:rPr lang="nb-NO" sz="2800" dirty="0"/>
              <a:t> er et godt eksempel på hva FFO jobber for innen skole</a:t>
            </a:r>
          </a:p>
        </p:txBody>
      </p:sp>
    </p:spTree>
    <p:extLst>
      <p:ext uri="{BB962C8B-B14F-4D97-AF65-F5344CB8AC3E}">
        <p14:creationId xmlns:p14="http://schemas.microsoft.com/office/powerpoint/2010/main" val="1379356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9DD1A88-DB3F-4F4B-8C4D-CA09B4427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2983"/>
          </a:xfrm>
        </p:spPr>
        <p:txBody>
          <a:bodyPr anchor="ctr">
            <a:normAutofit/>
          </a:bodyPr>
          <a:lstStyle/>
          <a:p>
            <a:r>
              <a:rPr lang="nb-NO" dirty="0"/>
              <a:t>Likestillings- og diskrimineringsloven 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A2D990F-6740-4D45-BE36-5CDC7C0AA3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034" y="1428108"/>
            <a:ext cx="11000466" cy="5064767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b="1" dirty="0"/>
              <a:t>§ 21.Rett til </a:t>
            </a:r>
            <a:r>
              <a:rPr lang="en-US" b="1" dirty="0" err="1"/>
              <a:t>individuell</a:t>
            </a:r>
            <a:r>
              <a:rPr lang="en-US" b="1" dirty="0"/>
              <a:t> </a:t>
            </a:r>
            <a:r>
              <a:rPr lang="en-US" b="1" dirty="0" err="1"/>
              <a:t>tilrettelegging</a:t>
            </a:r>
            <a:r>
              <a:rPr lang="en-US" b="1" dirty="0"/>
              <a:t> for </a:t>
            </a:r>
            <a:r>
              <a:rPr lang="en-US" b="1" dirty="0" err="1"/>
              <a:t>elever</a:t>
            </a:r>
            <a:r>
              <a:rPr lang="en-US" b="1" dirty="0"/>
              <a:t> og </a:t>
            </a:r>
            <a:r>
              <a:rPr lang="en-US" b="1" dirty="0" err="1"/>
              <a:t>studenter</a:t>
            </a:r>
            <a:endParaRPr lang="en-US" b="1" dirty="0"/>
          </a:p>
          <a:p>
            <a:pPr marL="0" indent="0">
              <a:lnSpc>
                <a:spcPct val="140000"/>
              </a:lnSpc>
              <a:buNone/>
            </a:pPr>
            <a:r>
              <a:rPr lang="en-US" dirty="0" err="1"/>
              <a:t>Elever</a:t>
            </a:r>
            <a:r>
              <a:rPr lang="en-US" dirty="0"/>
              <a:t> og </a:t>
            </a:r>
            <a:r>
              <a:rPr lang="en-US" dirty="0" err="1"/>
              <a:t>studenter</a:t>
            </a:r>
            <a:r>
              <a:rPr lang="en-US" dirty="0"/>
              <a:t> med </a:t>
            </a:r>
            <a:r>
              <a:rPr lang="en-US" dirty="0" err="1"/>
              <a:t>funksjonsnedsettelse</a:t>
            </a:r>
            <a:r>
              <a:rPr lang="en-US" dirty="0"/>
              <a:t> </a:t>
            </a:r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skole</a:t>
            </a:r>
            <a:r>
              <a:rPr lang="en-US" dirty="0"/>
              <a:t>- og </a:t>
            </a:r>
            <a:r>
              <a:rPr lang="en-US" dirty="0" err="1"/>
              <a:t>utdanningsinstitusjoner</a:t>
            </a:r>
            <a:r>
              <a:rPr lang="en-US" dirty="0"/>
              <a:t> har </a:t>
            </a:r>
            <a:r>
              <a:rPr lang="en-US" dirty="0" err="1"/>
              <a:t>rett</a:t>
            </a:r>
            <a:r>
              <a:rPr lang="en-US" dirty="0"/>
              <a:t> til </a:t>
            </a:r>
            <a:r>
              <a:rPr lang="en-US" dirty="0" err="1"/>
              <a:t>egnet</a:t>
            </a:r>
            <a:r>
              <a:rPr lang="en-US" dirty="0"/>
              <a:t> </a:t>
            </a:r>
            <a:r>
              <a:rPr lang="en-US" dirty="0" err="1"/>
              <a:t>individuell</a:t>
            </a:r>
            <a:r>
              <a:rPr lang="en-US" dirty="0"/>
              <a:t> </a:t>
            </a:r>
            <a:r>
              <a:rPr lang="en-US" dirty="0" err="1"/>
              <a:t>tilrettelegging</a:t>
            </a:r>
            <a:r>
              <a:rPr lang="en-US" dirty="0"/>
              <a:t> av </a:t>
            </a:r>
            <a:r>
              <a:rPr lang="en-US" dirty="0" err="1"/>
              <a:t>lærested</a:t>
            </a:r>
            <a:r>
              <a:rPr lang="en-US" dirty="0"/>
              <a:t>, </a:t>
            </a:r>
            <a:r>
              <a:rPr lang="en-US" dirty="0" err="1"/>
              <a:t>undervisning</a:t>
            </a:r>
            <a:r>
              <a:rPr lang="en-US" dirty="0"/>
              <a:t>, </a:t>
            </a:r>
            <a:r>
              <a:rPr lang="en-US" dirty="0" err="1"/>
              <a:t>læremidler</a:t>
            </a:r>
            <a:r>
              <a:rPr lang="en-US" dirty="0"/>
              <a:t> og </a:t>
            </a:r>
            <a:r>
              <a:rPr lang="en-US" dirty="0" err="1"/>
              <a:t>eksamen</a:t>
            </a:r>
            <a:r>
              <a:rPr lang="en-US" dirty="0"/>
              <a:t>, for å </a:t>
            </a:r>
            <a:r>
              <a:rPr lang="en-US" dirty="0" err="1"/>
              <a:t>sikre</a:t>
            </a:r>
            <a:r>
              <a:rPr lang="en-US" dirty="0"/>
              <a:t> </a:t>
            </a:r>
            <a:r>
              <a:rPr lang="en-US" dirty="0" err="1"/>
              <a:t>likeverdige</a:t>
            </a:r>
            <a:r>
              <a:rPr lang="en-US" dirty="0"/>
              <a:t> </a:t>
            </a:r>
            <a:r>
              <a:rPr lang="en-US" dirty="0" err="1"/>
              <a:t>opplærings</a:t>
            </a:r>
            <a:r>
              <a:rPr lang="en-US" dirty="0"/>
              <a:t>- og </a:t>
            </a:r>
            <a:r>
              <a:rPr lang="en-US" dirty="0" err="1"/>
              <a:t>utdanningsmuligheter</a:t>
            </a:r>
            <a:r>
              <a:rPr lang="en-US" dirty="0"/>
              <a:t>. </a:t>
            </a:r>
            <a:r>
              <a:rPr lang="en-US" dirty="0" err="1"/>
              <a:t>Retten</a:t>
            </a:r>
            <a:r>
              <a:rPr lang="en-US" dirty="0"/>
              <a:t> </a:t>
            </a:r>
            <a:r>
              <a:rPr lang="en-US" dirty="0" err="1"/>
              <a:t>gjelder</a:t>
            </a:r>
            <a:r>
              <a:rPr lang="en-US" dirty="0"/>
              <a:t> </a:t>
            </a:r>
            <a:r>
              <a:rPr lang="en-US" dirty="0" err="1"/>
              <a:t>tilrettelegging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innebærer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uforholdsmessig</a:t>
            </a:r>
            <a:r>
              <a:rPr lang="en-US" dirty="0"/>
              <a:t> </a:t>
            </a:r>
            <a:r>
              <a:rPr lang="en-US" dirty="0" err="1"/>
              <a:t>byrde</a:t>
            </a:r>
            <a:r>
              <a:rPr lang="en-US" dirty="0"/>
              <a:t>. I </a:t>
            </a:r>
            <a:r>
              <a:rPr lang="en-US" dirty="0" err="1"/>
              <a:t>denne</a:t>
            </a:r>
            <a:r>
              <a:rPr lang="en-US" dirty="0"/>
              <a:t> </a:t>
            </a:r>
            <a:r>
              <a:rPr lang="en-US" dirty="0" err="1"/>
              <a:t>vurderingen</a:t>
            </a:r>
            <a:r>
              <a:rPr lang="en-US" dirty="0"/>
              <a:t> </a:t>
            </a:r>
            <a:r>
              <a:rPr lang="en-US" dirty="0" err="1"/>
              <a:t>skal</a:t>
            </a:r>
            <a:r>
              <a:rPr lang="en-US" dirty="0"/>
              <a:t> det </a:t>
            </a:r>
            <a:r>
              <a:rPr lang="en-US" dirty="0" err="1"/>
              <a:t>særlig</a:t>
            </a:r>
            <a:r>
              <a:rPr lang="en-US" dirty="0"/>
              <a:t> </a:t>
            </a:r>
            <a:r>
              <a:rPr lang="en-US" dirty="0" err="1"/>
              <a:t>legges</a:t>
            </a:r>
            <a:r>
              <a:rPr lang="en-US" dirty="0"/>
              <a:t> </a:t>
            </a:r>
            <a:r>
              <a:rPr lang="en-US" dirty="0" err="1"/>
              <a:t>vekt</a:t>
            </a:r>
            <a:r>
              <a:rPr lang="en-US" dirty="0"/>
              <a:t> </a:t>
            </a:r>
            <a:r>
              <a:rPr lang="en-US" dirty="0" err="1"/>
              <a:t>på</a:t>
            </a:r>
            <a:endParaRPr lang="en-US" dirty="0"/>
          </a:p>
          <a:p>
            <a:pPr marL="0" indent="0">
              <a:lnSpc>
                <a:spcPct val="140000"/>
              </a:lnSpc>
              <a:buNone/>
            </a:pPr>
            <a:r>
              <a:rPr lang="en-US" dirty="0"/>
              <a:t>a) </a:t>
            </a:r>
            <a:r>
              <a:rPr lang="en-US" dirty="0" err="1"/>
              <a:t>tilretteleggingens</a:t>
            </a:r>
            <a:r>
              <a:rPr lang="en-US" dirty="0"/>
              <a:t> </a:t>
            </a:r>
            <a:r>
              <a:rPr lang="en-US" dirty="0" err="1"/>
              <a:t>effekt</a:t>
            </a:r>
            <a:r>
              <a:rPr lang="en-US" dirty="0"/>
              <a:t> for å </a:t>
            </a:r>
            <a:r>
              <a:rPr lang="en-US" dirty="0" err="1"/>
              <a:t>fjerne</a:t>
            </a:r>
            <a:r>
              <a:rPr lang="en-US" dirty="0"/>
              <a:t> </a:t>
            </a:r>
            <a:r>
              <a:rPr lang="en-US" dirty="0" err="1"/>
              <a:t>barrierer</a:t>
            </a:r>
            <a:r>
              <a:rPr lang="en-US" dirty="0"/>
              <a:t> for </a:t>
            </a:r>
            <a:r>
              <a:rPr lang="en-US" dirty="0" err="1"/>
              <a:t>personer</a:t>
            </a:r>
            <a:r>
              <a:rPr lang="en-US" dirty="0"/>
              <a:t> med </a:t>
            </a:r>
            <a:r>
              <a:rPr lang="en-US" dirty="0" err="1"/>
              <a:t>funksjonsnedsettelse</a:t>
            </a:r>
            <a:endParaRPr lang="en-US" dirty="0"/>
          </a:p>
          <a:p>
            <a:pPr marL="0" indent="0">
              <a:lnSpc>
                <a:spcPct val="140000"/>
              </a:lnSpc>
              <a:buNone/>
            </a:pPr>
            <a:r>
              <a:rPr lang="en-US" dirty="0"/>
              <a:t>b) </a:t>
            </a:r>
            <a:r>
              <a:rPr lang="en-US" dirty="0" err="1"/>
              <a:t>kostnadene</a:t>
            </a:r>
            <a:r>
              <a:rPr lang="en-US" dirty="0"/>
              <a:t> </a:t>
            </a:r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tilretteleggingen</a:t>
            </a:r>
            <a:endParaRPr lang="en-US" dirty="0"/>
          </a:p>
          <a:p>
            <a:pPr marL="0" indent="0">
              <a:lnSpc>
                <a:spcPct val="140000"/>
              </a:lnSpc>
              <a:buNone/>
            </a:pPr>
            <a:r>
              <a:rPr lang="en-US" dirty="0"/>
              <a:t>c) </a:t>
            </a:r>
            <a:r>
              <a:rPr lang="en-US" dirty="0" err="1"/>
              <a:t>virksomhetens</a:t>
            </a:r>
            <a:r>
              <a:rPr lang="en-US" dirty="0"/>
              <a:t> </a:t>
            </a:r>
            <a:r>
              <a:rPr lang="en-US" dirty="0" err="1"/>
              <a:t>ressurser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544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CFDA1D-9ECC-43B3-A4FB-A188CFAEA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000000"/>
              </a:buClr>
              <a:defRPr/>
            </a:pPr>
            <a:r>
              <a:rPr lang="nb-NO" dirty="0">
                <a:hlinkClick r:id="rId3"/>
              </a:rPr>
              <a:t>Opplæringsloven</a:t>
            </a:r>
            <a:endParaRPr lang="nb-NO" kern="12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6B44083-1A9C-46A3-9AF2-22E946C73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3794"/>
            <a:ext cx="10515600" cy="4592628"/>
          </a:xfrm>
        </p:spPr>
        <p:txBody>
          <a:bodyPr>
            <a:normAutofit fontScale="92500"/>
          </a:bodyPr>
          <a:lstStyle/>
          <a:p>
            <a:r>
              <a:rPr lang="nb-NO" b="1" dirty="0"/>
              <a:t>§ 1-3.</a:t>
            </a:r>
            <a:r>
              <a:rPr lang="nb-NO" b="1" i="1" dirty="0"/>
              <a:t>Tilpassa opplæring</a:t>
            </a:r>
            <a:endParaRPr lang="nb-NO" b="1" dirty="0"/>
          </a:p>
          <a:p>
            <a:pPr marL="0" indent="0">
              <a:buNone/>
            </a:pPr>
            <a:r>
              <a:rPr lang="nb-NO" dirty="0"/>
              <a:t>Opplæringa skal </a:t>
            </a:r>
            <a:r>
              <a:rPr lang="nb-NO" dirty="0" err="1"/>
              <a:t>tilpassast</a:t>
            </a:r>
            <a:r>
              <a:rPr lang="nb-NO" dirty="0"/>
              <a:t> evnene og </a:t>
            </a:r>
            <a:r>
              <a:rPr lang="nb-NO" dirty="0" err="1"/>
              <a:t>føresetnadene</a:t>
            </a:r>
            <a:r>
              <a:rPr lang="nb-NO" dirty="0"/>
              <a:t> hjå den enkelte eleven</a:t>
            </a:r>
          </a:p>
          <a:p>
            <a:r>
              <a:rPr lang="nb-NO" b="1" dirty="0"/>
              <a:t>§ 5-1.</a:t>
            </a:r>
            <a:r>
              <a:rPr lang="nb-NO" b="1" i="1" dirty="0"/>
              <a:t>Rett til spesialundervisning</a:t>
            </a:r>
            <a:endParaRPr lang="nb-NO" b="1" dirty="0"/>
          </a:p>
          <a:p>
            <a:r>
              <a:rPr lang="nb-NO" dirty="0" err="1"/>
              <a:t>Elevar</a:t>
            </a:r>
            <a:r>
              <a:rPr lang="nb-NO" dirty="0"/>
              <a:t> som </a:t>
            </a:r>
            <a:r>
              <a:rPr lang="nb-NO" dirty="0" err="1"/>
              <a:t>ikkje</a:t>
            </a:r>
            <a:r>
              <a:rPr lang="nb-NO" dirty="0"/>
              <a:t> har eller som </a:t>
            </a:r>
            <a:r>
              <a:rPr lang="nb-NO" dirty="0" err="1"/>
              <a:t>ikkje</a:t>
            </a:r>
            <a:r>
              <a:rPr lang="nb-NO" dirty="0"/>
              <a:t> kan få </a:t>
            </a:r>
            <a:r>
              <a:rPr lang="nb-NO" dirty="0" err="1"/>
              <a:t>tilfredsstillande</a:t>
            </a:r>
            <a:r>
              <a:rPr lang="nb-NO" dirty="0"/>
              <a:t> utbytte av det ordinære </a:t>
            </a:r>
            <a:r>
              <a:rPr lang="nb-NO" dirty="0" err="1"/>
              <a:t>opplæringstilbodet</a:t>
            </a:r>
            <a:r>
              <a:rPr lang="nb-NO" dirty="0"/>
              <a:t>, har rett til spesialundervisning.</a:t>
            </a:r>
          </a:p>
          <a:p>
            <a:pPr marL="0" indent="0">
              <a:buNone/>
            </a:pPr>
            <a:r>
              <a:rPr lang="nb-NO" dirty="0"/>
              <a:t>Også rett til ASK, punktskrift og tegnspråk.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  <a:defRPr/>
            </a:pP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188676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542037-C3C7-437E-95D3-423CC7DCF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Spesialundervisning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856E4F0-E299-4E28-AF9C-97E9F9D4D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138" y="1591733"/>
            <a:ext cx="10843661" cy="4928036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nb-NO" sz="3600" dirty="0"/>
              <a:t>Det er mye </a:t>
            </a:r>
            <a:r>
              <a:rPr lang="nb-NO" sz="3600" dirty="0">
                <a:hlinkClick r:id="rId2"/>
              </a:rPr>
              <a:t>dårlig spesialundervisning </a:t>
            </a:r>
            <a:r>
              <a:rPr lang="nb-NO" sz="3600" dirty="0"/>
              <a:t>rundt om.</a:t>
            </a:r>
          </a:p>
          <a:p>
            <a:pPr marL="457200" lvl="1" indent="0">
              <a:buNone/>
            </a:pPr>
            <a:r>
              <a:rPr lang="nb-NO" sz="3600" dirty="0"/>
              <a:t>Virker når den er: </a:t>
            </a:r>
          </a:p>
          <a:p>
            <a:pPr marL="457200" lvl="1" indent="0">
              <a:buNone/>
            </a:pPr>
            <a:r>
              <a:rPr lang="nb-NO" sz="3600" dirty="0">
                <a:solidFill>
                  <a:schemeClr val="accent5">
                    <a:lumMod val="50000"/>
                  </a:schemeClr>
                </a:solidFill>
              </a:rPr>
              <a:t>Tidlig</a:t>
            </a:r>
            <a:r>
              <a:rPr lang="nb-NO" sz="3600" dirty="0"/>
              <a:t>    </a:t>
            </a:r>
            <a:r>
              <a:rPr lang="nb-NO" sz="3600" dirty="0">
                <a:solidFill>
                  <a:srgbClr val="7030A0"/>
                </a:solidFill>
              </a:rPr>
              <a:t>Målrettet </a:t>
            </a:r>
            <a:r>
              <a:rPr lang="nb-NO" sz="3600" dirty="0"/>
              <a:t>  </a:t>
            </a:r>
            <a:r>
              <a:rPr lang="nb-NO" sz="3600" dirty="0">
                <a:solidFill>
                  <a:srgbClr val="1D0074"/>
                </a:solidFill>
              </a:rPr>
              <a:t>Prioritert </a:t>
            </a:r>
          </a:p>
          <a:p>
            <a:pPr marL="457200" lvl="1" indent="0">
              <a:buNone/>
            </a:pPr>
            <a:r>
              <a:rPr lang="nb-NO" sz="3600" dirty="0">
                <a:solidFill>
                  <a:srgbClr val="C00000"/>
                </a:solidFill>
              </a:rPr>
              <a:t>Og systematisk over tid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F7AF0A5-3C25-4624-AC35-963998B19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691" y="2396692"/>
            <a:ext cx="2703302" cy="346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08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A06A51-C860-45B9-966C-91B555D9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Nivå av tilrettelegging og spesialpedagogisk innsats for elevgruppene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E5DB9957-972A-4B3F-AB46-279272D44CB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749" y="1663794"/>
            <a:ext cx="8912646" cy="4855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0059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A5F4DA-6139-42BD-AAAC-82ED6B703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32"/>
            <a:ext cx="10515600" cy="872502"/>
          </a:xfrm>
        </p:spPr>
        <p:txBody>
          <a:bodyPr>
            <a:normAutofit/>
          </a:bodyPr>
          <a:lstStyle/>
          <a:p>
            <a:r>
              <a:rPr lang="nb-NO" dirty="0"/>
              <a:t>Tett på! Tidlig innsats og inkludering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5608105-FD3F-4CAB-9968-348C04608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5599"/>
            <a:ext cx="10515600" cy="50715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dirty="0"/>
              <a:t>Tar tak i viktige utfordringer på området: </a:t>
            </a:r>
          </a:p>
          <a:p>
            <a:pPr marL="457200" lvl="1" indent="0">
              <a:buNone/>
            </a:pPr>
            <a:r>
              <a:rPr lang="nb-NO" dirty="0"/>
              <a:t>Store kvalitetsforskjeller, mangelfull og sen hjelp, mangelfull kompetanse som er for langt unna elevene, opplæring utenfor fellesskapet, variasjoner i PPT og Statped, tjenester samarbeider ikke godt nok.</a:t>
            </a:r>
          </a:p>
          <a:p>
            <a:pPr marL="0" indent="0">
              <a:buNone/>
            </a:pPr>
            <a:r>
              <a:rPr lang="nb-NO" sz="2400" dirty="0"/>
              <a:t>Hullet i opplæringsloven tettes; Fagpersoner med rett kompetanse skal gi </a:t>
            </a:r>
            <a:r>
              <a:rPr lang="nb-NO" sz="2400" dirty="0" err="1"/>
              <a:t>spesialped</a:t>
            </a:r>
            <a:r>
              <a:rPr lang="nb-NO" sz="2400" dirty="0"/>
              <a:t> hjelp og spesialundervisning. </a:t>
            </a:r>
          </a:p>
          <a:p>
            <a:pPr marL="0" indent="0">
              <a:buNone/>
            </a:pPr>
            <a:r>
              <a:rPr lang="nb-NO" sz="2400" dirty="0"/>
              <a:t>Vil flytte spesialpedagogisk kompetanse nærmere elevene og lærerne (samarbeid med KS, vil bygge kompetanse i kommuner og fylkeskommuner) </a:t>
            </a:r>
          </a:p>
          <a:p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1558278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B5DFCB-F3D0-4054-A85A-648B1E8F0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Tettere på må ikke bli dårligere tilbud!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F6D4253-6E73-419D-BD88-7F30C2B1E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3437"/>
            <a:ext cx="10515600" cy="4565864"/>
          </a:xfrm>
        </p:spPr>
        <p:txBody>
          <a:bodyPr>
            <a:normAutofit lnSpcReduction="10000"/>
          </a:bodyPr>
          <a:lstStyle/>
          <a:p>
            <a:r>
              <a:rPr lang="nb-NO" dirty="0"/>
              <a:t>PPT skal jobbe mer forebyggende, og mer mot systemene - skolene og lærerne. </a:t>
            </a:r>
          </a:p>
          <a:p>
            <a:r>
              <a:rPr lang="nb-NO" dirty="0"/>
              <a:t>Statped skal jobbe mer spisset – men være med å bygge spesialpedagogisk kompetanse i kommuner og fylkeskommuner.</a:t>
            </a:r>
          </a:p>
          <a:p>
            <a:pPr marL="0" indent="0">
              <a:buNone/>
            </a:pPr>
            <a:r>
              <a:rPr lang="nb-NO" dirty="0"/>
              <a:t>→ </a:t>
            </a:r>
            <a:r>
              <a:rPr lang="nb-NO" b="1" dirty="0"/>
              <a:t>Vi må følge med på tilbudet til våre elever med behov for spesialundervisning og spesialpedagogisk støtte. Utredning av PPT og et godt vedtak er fortsatt viktig for å få det man skal.</a:t>
            </a:r>
          </a:p>
        </p:txBody>
      </p:sp>
    </p:spTree>
    <p:extLst>
      <p:ext uri="{BB962C8B-B14F-4D97-AF65-F5344CB8AC3E}">
        <p14:creationId xmlns:p14="http://schemas.microsoft.com/office/powerpoint/2010/main" val="247619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9FC9AC-C03C-47E9-A051-E810F406E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Laget rundt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06AE238-32EC-4499-A284-D75CA98B4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Elever lærer ikke hvis de ikke har det bra – skolen må bestå av mer enn pedagoger</a:t>
            </a:r>
          </a:p>
          <a:p>
            <a:pPr lvl="1"/>
            <a:r>
              <a:rPr lang="nb-NO" dirty="0"/>
              <a:t>Laget rundt elevene: Miljøarbeidere, sosionomer, logopeder, synspedagoger, skolehelsetjeneste – helsesykepleier, psykolog,  med flere må være tilgjengelig.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52816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D636ED-0036-48FF-B435-D86C7F998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 oppsummerer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96DA51D-B679-4577-8FC4-9BA4A6479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Universelt utformete skoler og undervisning</a:t>
            </a:r>
          </a:p>
          <a:p>
            <a:r>
              <a:rPr lang="nb-NO" dirty="0"/>
              <a:t>Lærere som kan møte alle elevene i klassen</a:t>
            </a:r>
          </a:p>
          <a:p>
            <a:r>
              <a:rPr lang="nb-NO" dirty="0"/>
              <a:t>Henvisning til PPT og utredning raskt ved behov</a:t>
            </a:r>
          </a:p>
          <a:p>
            <a:r>
              <a:rPr lang="nb-NO" dirty="0"/>
              <a:t>Spesialundervisning med god kvalitet utført av pedagoger</a:t>
            </a:r>
          </a:p>
          <a:p>
            <a:r>
              <a:rPr lang="nb-NO" dirty="0"/>
              <a:t>Assistanse ved behov - til praktiske ting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4364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E949D2-B4AD-4854-AD15-254EF526C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 dirty="0"/>
              <a:t>Rettighetene er samlet her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CC4EE13-B494-48DC-95E0-D3E96ED69C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41124"/>
            <a:ext cx="7915382" cy="463583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FFOs </a:t>
            </a:r>
            <a:r>
              <a:rPr lang="en-US" dirty="0" err="1"/>
              <a:t>hefte</a:t>
            </a:r>
            <a:r>
              <a:rPr lang="en-US" dirty="0"/>
              <a:t> “</a:t>
            </a:r>
            <a:r>
              <a:rPr lang="en-US" dirty="0" err="1">
                <a:hlinkClick r:id="rId2"/>
              </a:rPr>
              <a:t>Skolestart</a:t>
            </a:r>
            <a:r>
              <a:rPr lang="en-US" dirty="0"/>
              <a:t>”- Live og Heidi </a:t>
            </a:r>
            <a:r>
              <a:rPr lang="en-US" dirty="0" err="1"/>
              <a:t>på</a:t>
            </a:r>
            <a:r>
              <a:rPr lang="en-US" dirty="0"/>
              <a:t> RS </a:t>
            </a:r>
            <a:r>
              <a:rPr lang="en-US" dirty="0" err="1"/>
              <a:t>kjører</a:t>
            </a:r>
            <a:r>
              <a:rPr lang="en-US" dirty="0"/>
              <a:t> </a:t>
            </a:r>
            <a:r>
              <a:rPr lang="en-US" dirty="0" err="1"/>
              <a:t>kurs</a:t>
            </a:r>
            <a:r>
              <a:rPr lang="en-US" dirty="0"/>
              <a:t> i/</a:t>
            </a:r>
            <a:r>
              <a:rPr lang="en-US" dirty="0" err="1"/>
              <a:t>sammen</a:t>
            </a:r>
            <a:r>
              <a:rPr lang="en-US" dirty="0"/>
              <a:t> med </a:t>
            </a:r>
            <a:r>
              <a:rPr lang="en-US" dirty="0" err="1"/>
              <a:t>fylkeslagene</a:t>
            </a:r>
            <a:endParaRPr lang="en-US" dirty="0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B271DE96-2F44-4972-B739-4D50FBD18B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52714" y="2930948"/>
            <a:ext cx="6067318" cy="3246015"/>
          </a:xfrm>
          <a:prstGeom prst="rect">
            <a:avLst/>
          </a:prstGeom>
          <a:noFill/>
        </p:spPr>
      </p:pic>
      <p:pic>
        <p:nvPicPr>
          <p:cNvPr id="5" name="Picture 8" descr="Live Kroknes Berg">
            <a:extLst>
              <a:ext uri="{FF2B5EF4-FFF2-40B4-BE49-F238E27FC236}">
                <a16:creationId xmlns:a16="http://schemas.microsoft.com/office/drawing/2014/main" id="{DC167C65-4053-4509-A531-719A05BDD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582" y="2138427"/>
            <a:ext cx="1720616" cy="172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5AE54385-EB4C-48C5-AFF4-2E5E02990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049" y="4201295"/>
            <a:ext cx="1720616" cy="172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524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B54CE2-D09C-4E44-9047-25FE42E51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Valg 2021 – skole er tema i august/</a:t>
            </a:r>
            <a:r>
              <a:rPr lang="nb-NO" dirty="0" err="1"/>
              <a:t>sept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12FC590-BCCF-45DC-8694-65A5145B78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250969" cy="4351338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Fokus på at flere må gjennomføre skolen</a:t>
            </a:r>
          </a:p>
          <a:p>
            <a:pPr marL="0" indent="0">
              <a:buNone/>
            </a:pPr>
            <a:r>
              <a:rPr lang="nb-NO" dirty="0"/>
              <a:t>Viktig for den enkelte og for samfunnet</a:t>
            </a:r>
          </a:p>
          <a:p>
            <a:pPr marL="0" indent="0">
              <a:buNone/>
            </a:pPr>
            <a:r>
              <a:rPr lang="nb-NO" dirty="0"/>
              <a:t>Mindre frafall i </a:t>
            </a:r>
            <a:r>
              <a:rPr lang="nb-NO" dirty="0" err="1"/>
              <a:t>vgs</a:t>
            </a:r>
            <a:r>
              <a:rPr lang="nb-NO" dirty="0"/>
              <a:t> og høyere utdanning </a:t>
            </a:r>
          </a:p>
          <a:p>
            <a:pPr marL="0" indent="0">
              <a:buNone/>
            </a:pPr>
            <a:r>
              <a:rPr lang="nb-NO" dirty="0"/>
              <a:t>Kampanje – a la arbeidskampanjen i mai:</a:t>
            </a:r>
          </a:p>
          <a:p>
            <a:pPr marL="0" indent="0">
              <a:buNone/>
            </a:pPr>
            <a:r>
              <a:rPr lang="nb-NO" dirty="0"/>
              <a:t>#jobbågjøre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E6BE24C2-5FC8-4C0F-93F4-38CB434025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00135" y="2029165"/>
            <a:ext cx="3637908" cy="334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00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FCCE633-9FA5-4F1F-A814-DE3A9E0AC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inkluderende</a:t>
            </a:r>
            <a:r>
              <a:rPr lang="en-US" dirty="0"/>
              <a:t> </a:t>
            </a:r>
            <a:r>
              <a:rPr lang="en-US" dirty="0" err="1"/>
              <a:t>skole</a:t>
            </a:r>
            <a:endParaRPr lang="en-US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D72849E-026B-487C-81DB-EDA3A670F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5771" y="3864806"/>
            <a:ext cx="10388029" cy="262806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nb-NO" sz="2600" dirty="0"/>
              <a:t>Er en skole der alle elever lærer sammen – med nødvendig tilrettelegging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nb-NO" sz="2600" dirty="0"/>
              <a:t>Er universelt utformet – skolebygget, inne- og uteområder, undervisning og pensum/læremateriell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nb-NO" sz="2600" dirty="0"/>
              <a:t>Har kompetanse til å møte alle elevenes behov i klasserommet, til å tilrettelegge og tilpasse, har et lag rundt elevene og vet når de skal koble på ekstern støtte.</a:t>
            </a:r>
          </a:p>
          <a:p>
            <a:pPr marL="0" indent="0">
              <a:lnSpc>
                <a:spcPct val="140000"/>
              </a:lnSpc>
              <a:buNone/>
            </a:pPr>
            <a:endParaRPr lang="nb-NO" sz="2600" dirty="0"/>
          </a:p>
          <a:p>
            <a:pPr marL="0" indent="0">
              <a:lnSpc>
                <a:spcPct val="140000"/>
              </a:lnSpc>
              <a:buNone/>
            </a:pPr>
            <a:endParaRPr lang="nb-NO" sz="2600" dirty="0"/>
          </a:p>
        </p:txBody>
      </p:sp>
      <p:pic>
        <p:nvPicPr>
          <p:cNvPr id="3" name="Plassholder for innhold 2">
            <a:extLst>
              <a:ext uri="{FF2B5EF4-FFF2-40B4-BE49-F238E27FC236}">
                <a16:creationId xmlns:a16="http://schemas.microsoft.com/office/drawing/2014/main" id="{F3FA8C8D-DB5D-4D4F-B6C5-EA0F1BE0AD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8099" y="1445480"/>
            <a:ext cx="9729627" cy="231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84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962F84-D827-4C98-B28F-2135B23DC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Neste påfyllsmøte: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6C3408-FEC5-4620-8272-E34EAAE2E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3794"/>
            <a:ext cx="10515600" cy="48559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sz="9000" dirty="0">
                <a:solidFill>
                  <a:srgbClr val="C00000"/>
                </a:solidFill>
              </a:rPr>
              <a:t>Universell utforming </a:t>
            </a:r>
          </a:p>
          <a:p>
            <a:pPr marL="0" indent="0">
              <a:buNone/>
            </a:pPr>
            <a:r>
              <a:rPr lang="nb-NO" sz="9000" dirty="0">
                <a:solidFill>
                  <a:srgbClr val="C00000"/>
                </a:solidFill>
              </a:rPr>
              <a:t>og hjelpemidler</a:t>
            </a:r>
          </a:p>
          <a:p>
            <a:pPr marL="0" indent="0" algn="ctr">
              <a:buNone/>
            </a:pPr>
            <a:r>
              <a:rPr lang="nb-NO" dirty="0">
                <a:solidFill>
                  <a:srgbClr val="C00000"/>
                </a:solidFill>
              </a:rPr>
              <a:t>Følg oss på: </a:t>
            </a:r>
            <a:r>
              <a:rPr lang="nb-NO" dirty="0" err="1">
                <a:solidFill>
                  <a:srgbClr val="C00000"/>
                </a:solidFill>
              </a:rPr>
              <a:t>Twitter</a:t>
            </a:r>
            <a:r>
              <a:rPr lang="nb-NO" dirty="0">
                <a:solidFill>
                  <a:srgbClr val="C00000"/>
                </a:solidFill>
              </a:rPr>
              <a:t> (@ffotweet), Facebook, </a:t>
            </a:r>
            <a:r>
              <a:rPr lang="nb-NO" dirty="0" err="1">
                <a:solidFill>
                  <a:srgbClr val="C00000"/>
                </a:solidFill>
              </a:rPr>
              <a:t>instagram</a:t>
            </a:r>
            <a:r>
              <a:rPr lang="nb-NO" sz="9600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59BB1FE2-0B5F-43A4-AE76-CDA9DF616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936" y="3679337"/>
            <a:ext cx="1909941" cy="19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C1E16D0A-0678-4AFD-A04C-7F362D84C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936" y="166379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055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E357016-9AD3-47FE-9590-B93A3BB8A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31"/>
            <a:ext cx="10515600" cy="1325563"/>
          </a:xfrm>
        </p:spPr>
        <p:txBody>
          <a:bodyPr/>
          <a:lstStyle/>
          <a:p>
            <a:r>
              <a:rPr lang="en-US" dirty="0"/>
              <a:t>Like </a:t>
            </a:r>
            <a:r>
              <a:rPr lang="en-US" dirty="0" err="1"/>
              <a:t>muligheter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kreve</a:t>
            </a:r>
            <a:r>
              <a:rPr lang="en-US" dirty="0"/>
              <a:t> </a:t>
            </a:r>
            <a:r>
              <a:rPr lang="en-US" dirty="0" err="1"/>
              <a:t>individuelle</a:t>
            </a:r>
            <a:r>
              <a:rPr lang="en-US" dirty="0"/>
              <a:t> </a:t>
            </a:r>
            <a:r>
              <a:rPr lang="en-US" dirty="0" err="1"/>
              <a:t>tiltak</a:t>
            </a:r>
            <a:endParaRPr lang="en-US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21DE9042-196E-4069-84FA-8D917D192D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9601" y="1873436"/>
            <a:ext cx="7872986" cy="4684427"/>
          </a:xfrm>
          <a:noFill/>
        </p:spPr>
      </p:pic>
    </p:spTree>
    <p:extLst>
      <p:ext uri="{BB962C8B-B14F-4D97-AF65-F5344CB8AC3E}">
        <p14:creationId xmlns:p14="http://schemas.microsoft.com/office/powerpoint/2010/main" val="77488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1871D3-F166-4A90-8EB5-D4888EE3A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 dirty="0"/>
              <a:t>Hvorfor inkluderende skole?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FCAC092-872F-4C02-9B24-44C60BFA5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612781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nb-NO" sz="2400" dirty="0"/>
              <a:t>Hvis man går på skole sammen med sine naboer og venner har man mye større sannsynlighet for å være i jobb og en del av samfunnet senere i livet. Det er her sosialisering og læring skjer best. </a:t>
            </a:r>
          </a:p>
          <a:p>
            <a:pPr marL="0" indent="0">
              <a:lnSpc>
                <a:spcPct val="140000"/>
              </a:lnSpc>
              <a:buNone/>
            </a:pPr>
            <a:endParaRPr lang="nb-NO" sz="2400" dirty="0"/>
          </a:p>
          <a:p>
            <a:pPr marL="0" indent="0">
              <a:lnSpc>
                <a:spcPct val="140000"/>
              </a:lnSpc>
              <a:buNone/>
            </a:pPr>
            <a:r>
              <a:rPr lang="nb-NO" sz="2400" b="1" dirty="0"/>
              <a:t>Segregering = utenforskap 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nb-NO" sz="2400" dirty="0"/>
              <a:t>  </a:t>
            </a:r>
          </a:p>
        </p:txBody>
      </p:sp>
      <p:pic>
        <p:nvPicPr>
          <p:cNvPr id="5122" name="Picture 2" descr="Bilderesultater for tommel opp emoji">
            <a:extLst>
              <a:ext uri="{FF2B5EF4-FFF2-40B4-BE49-F238E27FC236}">
                <a16:creationId xmlns:a16="http://schemas.microsoft.com/office/drawing/2014/main" id="{053AB7A6-FEA0-4A32-B20A-6E0331AC7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8383" y="2078708"/>
            <a:ext cx="2581037" cy="180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ilderesultater for tommel ned emoji">
            <a:extLst>
              <a:ext uri="{FF2B5EF4-FFF2-40B4-BE49-F238E27FC236}">
                <a16:creationId xmlns:a16="http://schemas.microsoft.com/office/drawing/2014/main" id="{AB21719A-1DB3-4CBC-894F-108425880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709" y="4635267"/>
            <a:ext cx="1942537" cy="154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190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B7B142-86F2-420E-B080-9B415CD1A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 dirty="0"/>
              <a:t>Hvem jobber med dette i FFO?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3DBE0AF-19D1-430A-A3E2-9EC7FB0E37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>
                <a:hlinkClick r:id="rId2" tooltip="Les mer om Anette Remme"/>
              </a:rPr>
              <a:t>Anette Remme</a:t>
            </a:r>
            <a:endParaRPr lang="nb-NO" dirty="0"/>
          </a:p>
          <a:p>
            <a:r>
              <a:rPr lang="nb-NO" dirty="0"/>
              <a:t>Seniorrådgiver</a:t>
            </a:r>
          </a:p>
          <a:p>
            <a:r>
              <a:rPr lang="nb-NO" dirty="0"/>
              <a:t>Telefon: </a:t>
            </a:r>
            <a:r>
              <a:rPr lang="nb-NO" dirty="0">
                <a:hlinkClick r:id="rId3" tooltip="Ring til Anette Remme"/>
              </a:rPr>
              <a:t>481 77 252</a:t>
            </a:r>
            <a:endParaRPr lang="nb-NO" dirty="0"/>
          </a:p>
          <a:p>
            <a:r>
              <a:rPr lang="nb-NO" dirty="0"/>
              <a:t>Epost: </a:t>
            </a:r>
            <a:r>
              <a:rPr lang="nb-NO" dirty="0">
                <a:hlinkClick r:id="rId4" tooltip="Send epost til Anette Remme"/>
              </a:rPr>
              <a:t>anette.remme@ffo.no</a:t>
            </a:r>
            <a:endParaRPr lang="nb-NO" dirty="0"/>
          </a:p>
        </p:txBody>
      </p:sp>
      <p:pic>
        <p:nvPicPr>
          <p:cNvPr id="1026" name="Picture 2" descr="Seniorrådgiver">
            <a:extLst>
              <a:ext uri="{FF2B5EF4-FFF2-40B4-BE49-F238E27FC236}">
                <a16:creationId xmlns:a16="http://schemas.microsoft.com/office/drawing/2014/main" id="{B55602B7-09AD-4140-95CF-7716B048F37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23"/>
          <a:stretch/>
        </p:blipFill>
        <p:spPr bwMode="auto">
          <a:xfrm>
            <a:off x="6172200" y="1825625"/>
            <a:ext cx="5181600" cy="435133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528817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8CE2FF-9258-46DC-84A7-612772655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Grunnlag på området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75D922C-4A75-4B5B-B73A-19B70BEB6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3794"/>
            <a:ext cx="10515600" cy="48559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nb-NO" sz="3600" dirty="0"/>
              <a:t>Bærekraftsmålene</a:t>
            </a:r>
          </a:p>
          <a:p>
            <a:pPr marL="0" indent="0">
              <a:buNone/>
              <a:defRPr/>
            </a:pPr>
            <a:r>
              <a:rPr lang="nb-NO" sz="3600" dirty="0"/>
              <a:t>CRPD – FN-konvensjonen for rettighetene til mennesker med funksjonsnedsettelse </a:t>
            </a:r>
          </a:p>
          <a:p>
            <a:pPr marL="0" indent="0">
              <a:buNone/>
              <a:defRPr/>
            </a:pPr>
            <a:r>
              <a:rPr lang="nb-NO" sz="3600" dirty="0"/>
              <a:t>Likestillings- og diskrimineringsloven </a:t>
            </a:r>
          </a:p>
          <a:p>
            <a:pPr marL="0" indent="0">
              <a:buNone/>
              <a:defRPr/>
            </a:pPr>
            <a:r>
              <a:rPr lang="nb-NO" sz="3600" dirty="0"/>
              <a:t>Opplæringsloven</a:t>
            </a:r>
          </a:p>
          <a:p>
            <a:pPr marL="0" indent="0">
              <a:buNone/>
              <a:defRPr/>
            </a:pPr>
            <a:r>
              <a:rPr lang="nb-NO" sz="3600" dirty="0">
                <a:hlinkClick r:id="rId2"/>
              </a:rPr>
              <a:t>FFOs politiske notat </a:t>
            </a:r>
            <a:endParaRPr lang="nb-NO" sz="3600" dirty="0"/>
          </a:p>
          <a:p>
            <a:pPr marL="0" indent="0">
              <a:buNone/>
              <a:defRPr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50019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35E7AF-80D5-428B-88A0-E66CB416F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000000"/>
              </a:buClr>
              <a:defRPr/>
            </a:pPr>
            <a:r>
              <a:rPr lang="nb-NO" dirty="0">
                <a:hlinkClick r:id="rId3"/>
              </a:rPr>
              <a:t>Bærekraftsmål</a:t>
            </a:r>
            <a:r>
              <a:rPr lang="nb-NO" dirty="0"/>
              <a:t> skole</a:t>
            </a:r>
            <a:endParaRPr lang="nb-NO" kern="12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A85F6F5-E3E4-4863-AEEE-7D3EBF678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46" y="1663794"/>
            <a:ext cx="10932003" cy="4644539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nb-NO" dirty="0"/>
              <a:t>Verdens felles arbeidsplan for å utrydde fattigdom, bekjempe ulikhet og stoppe klimaendringene innen 2030</a:t>
            </a:r>
          </a:p>
          <a:p>
            <a:pPr>
              <a:defRPr/>
            </a:pPr>
            <a:r>
              <a:rPr lang="nb-NO" dirty="0"/>
              <a:t>Ingen skal utelates (</a:t>
            </a:r>
            <a:r>
              <a:rPr lang="nb-NO" dirty="0" err="1"/>
              <a:t>leave</a:t>
            </a:r>
            <a:r>
              <a:rPr lang="nb-NO" dirty="0"/>
              <a:t> </a:t>
            </a:r>
            <a:r>
              <a:rPr lang="nb-NO" dirty="0" err="1"/>
              <a:t>no-one</a:t>
            </a:r>
            <a:r>
              <a:rPr lang="nb-NO" dirty="0"/>
              <a:t> </a:t>
            </a:r>
            <a:r>
              <a:rPr lang="nb-NO" dirty="0" err="1"/>
              <a:t>behind</a:t>
            </a:r>
            <a:r>
              <a:rPr lang="nb-NO" dirty="0"/>
              <a:t>)</a:t>
            </a:r>
          </a:p>
          <a:p>
            <a:pPr>
              <a:defRPr/>
            </a:pPr>
            <a:r>
              <a:rPr lang="nn-NO" dirty="0"/>
              <a:t>Mål 4 utdanning: «Sikre </a:t>
            </a:r>
            <a:r>
              <a:rPr lang="nn-NO" dirty="0" err="1"/>
              <a:t>inkluderende</a:t>
            </a:r>
            <a:r>
              <a:rPr lang="nn-NO" dirty="0"/>
              <a:t>, rettferdig og god utdanning og fremme </a:t>
            </a:r>
            <a:r>
              <a:rPr lang="nn-NO" dirty="0" err="1"/>
              <a:t>muligheter</a:t>
            </a:r>
            <a:r>
              <a:rPr lang="nn-NO" dirty="0"/>
              <a:t> for livslang læring for alle»</a:t>
            </a:r>
          </a:p>
          <a:p>
            <a:pPr>
              <a:defRPr/>
            </a:pPr>
            <a:r>
              <a:rPr lang="nn-NO" dirty="0" err="1"/>
              <a:t>Mennesker</a:t>
            </a:r>
            <a:r>
              <a:rPr lang="nn-NO" dirty="0"/>
              <a:t> med </a:t>
            </a:r>
            <a:r>
              <a:rPr lang="nn-NO" dirty="0" err="1"/>
              <a:t>funksjonsnedsettelse</a:t>
            </a:r>
            <a:r>
              <a:rPr lang="nn-NO" dirty="0"/>
              <a:t> </a:t>
            </a:r>
            <a:r>
              <a:rPr lang="nn-NO" dirty="0" err="1"/>
              <a:t>nevnes</a:t>
            </a:r>
            <a:r>
              <a:rPr lang="nn-NO" dirty="0"/>
              <a:t> spesielt.</a:t>
            </a:r>
          </a:p>
          <a:p>
            <a:pPr marL="0" indent="0">
              <a:buNone/>
              <a:defRPr/>
            </a:pPr>
            <a:r>
              <a:rPr lang="nn-NO" b="1" dirty="0"/>
              <a:t>→ </a:t>
            </a:r>
            <a:r>
              <a:rPr lang="nn-NO" b="1" dirty="0" err="1"/>
              <a:t>Kommunene</a:t>
            </a:r>
            <a:r>
              <a:rPr lang="nn-NO" b="1" dirty="0"/>
              <a:t> er opptatt av dette – kan være </a:t>
            </a:r>
            <a:r>
              <a:rPr lang="nn-NO" b="1" dirty="0" err="1"/>
              <a:t>brekkstang</a:t>
            </a:r>
            <a:r>
              <a:rPr lang="nn-NO" b="1" dirty="0"/>
              <a:t> inn. </a:t>
            </a:r>
          </a:p>
          <a:p>
            <a:pPr>
              <a:defRPr/>
            </a:pPr>
            <a:endParaRPr lang="nb-NO" dirty="0"/>
          </a:p>
          <a:p>
            <a:pPr>
              <a:defRPr/>
            </a:pPr>
            <a:endParaRPr lang="nb-NO" dirty="0"/>
          </a:p>
        </p:txBody>
      </p:sp>
      <p:pic>
        <p:nvPicPr>
          <p:cNvPr id="1028" name="Picture 4" descr="Bilderesultater for bærekraftsmålene">
            <a:extLst>
              <a:ext uri="{FF2B5EF4-FFF2-40B4-BE49-F238E27FC236}">
                <a16:creationId xmlns:a16="http://schemas.microsoft.com/office/drawing/2014/main" id="{AACC09D7-DB0C-4D95-B3F7-81EED5B3E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761" y="452528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9DD1A88-DB3F-4F4B-8C4D-CA09B4427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>
                <a:hlinkClick r:id="rId2"/>
              </a:rPr>
              <a:t>CRPD</a:t>
            </a:r>
            <a:r>
              <a:rPr lang="en-US" dirty="0"/>
              <a:t> – </a:t>
            </a:r>
            <a:r>
              <a:rPr lang="en-US" dirty="0" err="1"/>
              <a:t>artikkel</a:t>
            </a:r>
            <a:r>
              <a:rPr lang="en-US" dirty="0"/>
              <a:t> 24 </a:t>
            </a:r>
            <a:r>
              <a:rPr lang="en-US" dirty="0" err="1"/>
              <a:t>Utdanning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A2D990F-6740-4D45-BE36-5CDC7C0AA3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034" y="1428108"/>
            <a:ext cx="11000466" cy="5064767"/>
          </a:xfrm>
        </p:spPr>
        <p:txBody>
          <a:bodyPr>
            <a:normAutofit lnSpcReduction="10000"/>
          </a:bodyPr>
          <a:lstStyle/>
          <a:p>
            <a:pPr>
              <a:lnSpc>
                <a:spcPct val="140000"/>
              </a:lnSpc>
            </a:pPr>
            <a:r>
              <a:rPr lang="en-US" dirty="0" err="1"/>
              <a:t>Slår</a:t>
            </a:r>
            <a:r>
              <a:rPr lang="en-US" dirty="0"/>
              <a:t> fast at </a:t>
            </a:r>
            <a:r>
              <a:rPr lang="en-US" dirty="0" err="1"/>
              <a:t>at</a:t>
            </a:r>
            <a:r>
              <a:rPr lang="en-US" dirty="0"/>
              <a:t> </a:t>
            </a:r>
            <a:r>
              <a:rPr lang="en-US" dirty="0" err="1"/>
              <a:t>mennesker</a:t>
            </a:r>
            <a:r>
              <a:rPr lang="en-US" dirty="0"/>
              <a:t> med </a:t>
            </a:r>
            <a:r>
              <a:rPr lang="en-US" dirty="0" err="1"/>
              <a:t>nedsatt</a:t>
            </a:r>
            <a:r>
              <a:rPr lang="en-US" dirty="0"/>
              <a:t> </a:t>
            </a:r>
            <a:r>
              <a:rPr lang="en-US" dirty="0" err="1"/>
              <a:t>funksjonsevne</a:t>
            </a:r>
            <a:r>
              <a:rPr lang="en-US" dirty="0"/>
              <a:t> har </a:t>
            </a:r>
            <a:r>
              <a:rPr lang="en-US" dirty="0" err="1"/>
              <a:t>rett</a:t>
            </a:r>
            <a:r>
              <a:rPr lang="en-US" dirty="0"/>
              <a:t> til </a:t>
            </a:r>
            <a:r>
              <a:rPr lang="nb-NO" dirty="0"/>
              <a:t>inkluderende og god </a:t>
            </a:r>
            <a:r>
              <a:rPr lang="en-US" dirty="0" err="1"/>
              <a:t>utdanning</a:t>
            </a:r>
            <a:r>
              <a:rPr lang="en-US" dirty="0"/>
              <a:t>, </a:t>
            </a:r>
            <a:r>
              <a:rPr lang="nb-NO" dirty="0"/>
              <a:t>ikke skal stenges ute fra det allmenne utdanningssystemet, skal ha rimelig tilpasning etter behov, nødvendige og effektive støttetiltak, lære praktiske og sosiale ferdigheter for å delta fullt ut som medlemmer av samfunnet på lik linje med andre. </a:t>
            </a:r>
          </a:p>
          <a:p>
            <a:pPr>
              <a:lnSpc>
                <a:spcPct val="140000"/>
              </a:lnSpc>
            </a:pPr>
            <a:r>
              <a:rPr lang="nb-NO" dirty="0"/>
              <a:t>Også opplæring i punktskrift, ASK, orienterings- og mobilitetsferdigheter,</a:t>
            </a:r>
          </a:p>
          <a:p>
            <a:pPr>
              <a:lnSpc>
                <a:spcPct val="140000"/>
              </a:lnSpc>
            </a:pPr>
            <a:r>
              <a:rPr lang="nb-NO" dirty="0"/>
              <a:t>samt legge til rette for likemannsarbeid og mentorvirksomhet 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nb-NO" dirty="0"/>
              <a:t>→ </a:t>
            </a:r>
            <a:r>
              <a:rPr lang="nb-NO" b="1" dirty="0"/>
              <a:t>Også kommuner og fylker er forpliktet på CRPD! </a:t>
            </a:r>
            <a:endParaRPr lang="en-US" b="1" dirty="0"/>
          </a:p>
          <a:p>
            <a:pPr>
              <a:lnSpc>
                <a:spcPct val="14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037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CFDA1D-9ECC-43B3-A4FB-A188CFAEA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000000"/>
              </a:buClr>
              <a:defRPr/>
            </a:pPr>
            <a:r>
              <a:rPr lang="nb-NO" dirty="0">
                <a:hlinkClick r:id="rId3"/>
              </a:rPr>
              <a:t>Likestillings- og diskrimineringsloven </a:t>
            </a:r>
            <a:endParaRPr lang="nb-NO" kern="12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6B44083-1A9C-46A3-9AF2-22E946C73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3794"/>
            <a:ext cx="10515600" cy="459262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nb-NO" b="1" dirty="0"/>
              <a:t>§ 17.</a:t>
            </a:r>
            <a:r>
              <a:rPr lang="nb-NO" b="1" i="1" dirty="0"/>
              <a:t>Universell utforming</a:t>
            </a:r>
            <a:endParaRPr lang="nb-NO" b="1" dirty="0"/>
          </a:p>
          <a:p>
            <a:pPr marL="0" indent="0">
              <a:buNone/>
              <a:defRPr/>
            </a:pPr>
            <a:r>
              <a:rPr lang="nb-NO" sz="2000" dirty="0"/>
              <a:t>Offentlige og private virksomheter rettet mot allmennheten har plikt til universell utforming av virksomhetens alminnelige funksjoner.</a:t>
            </a:r>
          </a:p>
          <a:p>
            <a:pPr marL="0" indent="0">
              <a:buNone/>
              <a:defRPr/>
            </a:pPr>
            <a:r>
              <a:rPr lang="nb-NO" sz="2000" dirty="0"/>
              <a:t>Gjelder ikke eksisterende bygg, men:</a:t>
            </a:r>
          </a:p>
          <a:p>
            <a:r>
              <a:rPr lang="nb-NO" b="1" dirty="0"/>
              <a:t>§ 19.</a:t>
            </a:r>
            <a:r>
              <a:rPr lang="nb-NO" b="1" i="1" dirty="0"/>
              <a:t>Plikt til å arbeide aktivt for å fremme universell utforming</a:t>
            </a:r>
            <a:endParaRPr lang="nb-NO" b="1" dirty="0"/>
          </a:p>
          <a:p>
            <a:pPr marL="0" indent="0">
              <a:buNone/>
            </a:pPr>
            <a:r>
              <a:rPr lang="nb-NO" sz="2100" dirty="0"/>
              <a:t>Offentlige virksomheter skal </a:t>
            </a:r>
            <a:r>
              <a:rPr lang="nb-NO" sz="2100" b="1" dirty="0"/>
              <a:t>arbeide aktivt og målrettet for å fremme universell utforming innen virksomheten</a:t>
            </a:r>
            <a:r>
              <a:rPr lang="nb-NO" sz="2100" dirty="0"/>
              <a:t>. Det samme gjelder for private virksomheter rettet mot allmennheten.</a:t>
            </a:r>
          </a:p>
          <a:p>
            <a:pPr marL="0" indent="0">
              <a:buNone/>
              <a:defRPr/>
            </a:pP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884074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Grønn-Gul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2.0" id="{0F518221-7D00-4503-8459-4BF98B210486}" vid="{FBE78B5A-8976-43D0-A0CE-E0ECF08F8311}"/>
    </a:ext>
  </a:extLst>
</a:theme>
</file>

<file path=ppt/theme/theme2.xml><?xml version="1.0" encoding="utf-8"?>
<a:theme xmlns:a="http://schemas.openxmlformats.org/drawingml/2006/main" name="1_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B79A5FD330C274FB6B0E3566AB79D0A" ma:contentTypeVersion="17" ma:contentTypeDescription="Opprett et nytt dokument." ma:contentTypeScope="" ma:versionID="568bd1b3e329acec134d6a0d883a1cbf">
  <xsd:schema xmlns:xsd="http://www.w3.org/2001/XMLSchema" xmlns:xs="http://www.w3.org/2001/XMLSchema" xmlns:p="http://schemas.microsoft.com/office/2006/metadata/properties" xmlns:ns2="731bfb49-4d29-483d-b43e-1484467aa7af" xmlns:ns3="88e3d6be-fa8b-484d-b8ab-1298c9da275d" targetNamespace="http://schemas.microsoft.com/office/2006/metadata/properties" ma:root="true" ma:fieldsID="0dcebc025f73aa73bca700a57a989c49" ns2:_="" ns3:_="">
    <xsd:import namespace="731bfb49-4d29-483d-b43e-1484467aa7af"/>
    <xsd:import namespace="88e3d6be-fa8b-484d-b8ab-1298c9da27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Kategori" minOccurs="0"/>
                <xsd:element ref="ns3:Årstall" minOccurs="0"/>
                <xsd:element ref="ns3:Kilde" minOccurs="0"/>
                <xsd:element ref="ns3:Tema_x002f_Fagområ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1bfb49-4d29-483d-b43e-1484467aa7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Kategori" ma:index="10" nillable="true" ma:displayName="Kategori" ma:format="Dropdown" ma:internalName="Kategori">
      <xsd:simpleType>
        <xsd:restriction base="dms:Choice">
          <xsd:enumeration value="Statsbudsjett"/>
          <xsd:enumeration value="Høringer/merknader"/>
          <xsd:enumeration value="Fagpolitikk"/>
          <xsd:enumeration value="Foredrag"/>
          <xsd:enumeration value="Representasjon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e3d6be-fa8b-484d-b8ab-1298c9da275d" elementFormDefault="qualified">
    <xsd:import namespace="http://schemas.microsoft.com/office/2006/documentManagement/types"/>
    <xsd:import namespace="http://schemas.microsoft.com/office/infopath/2007/PartnerControls"/>
    <xsd:element name="Årstall" ma:index="11" nillable="true" ma:displayName="Årstall" ma:internalName="_x00c5_rstall">
      <xsd:simpleType>
        <xsd:restriction base="dms:Text">
          <xsd:maxLength value="255"/>
        </xsd:restriction>
      </xsd:simpleType>
    </xsd:element>
    <xsd:element name="Kilde" ma:index="12" nillable="true" ma:displayName="Kilde" ma:internalName="Kilde">
      <xsd:simpleType>
        <xsd:restriction base="dms:Text">
          <xsd:maxLength value="255"/>
        </xsd:restriction>
      </xsd:simpleType>
    </xsd:element>
    <xsd:element name="Tema_x002f_Fagområde" ma:index="13" nillable="true" ma:displayName="Tema/Fagområde" ma:internalName="Tema_x002F_Fagomr_x00e5_de">
      <xsd:simpleType>
        <xsd:restriction base="dms:Text">
          <xsd:maxLength value="255"/>
        </xsd:restriction>
      </xsd:simpleType>
    </xsd:element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ilde xmlns="88e3d6be-fa8b-484d-b8ab-1298c9da275d" xsi:nil="true"/>
    <Årstall xmlns="88e3d6be-fa8b-484d-b8ab-1298c9da275d" xsi:nil="true"/>
    <Tema_x002f_Fagområde xmlns="88e3d6be-fa8b-484d-b8ab-1298c9da275d" xsi:nil="true"/>
    <Kategori xmlns="731bfb49-4d29-483d-b43e-1484467aa7af" xsi:nil="true"/>
    <SharedWithUsers xmlns="88e3d6be-fa8b-484d-b8ab-1298c9da275d">
      <UserInfo>
        <DisplayName>Solveig Bærland</DisplayName>
        <AccountId>15</AccountId>
        <AccountType/>
      </UserInfo>
      <UserInfo>
        <DisplayName>Stine Hansen</DisplayName>
        <AccountId>313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2C8E1F1-14E5-4E5D-A2DD-AFE9212479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1bfb49-4d29-483d-b43e-1484467aa7af"/>
    <ds:schemaRef ds:uri="88e3d6be-fa8b-484d-b8ab-1298c9da27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05FCBB-47CB-4375-B600-56E2E95FBC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A38EDF-7625-4930-8275-B956CAF78A60}">
  <ds:schemaRefs>
    <ds:schemaRef ds:uri="http://schemas.microsoft.com/office/2006/documentManagement/types"/>
    <ds:schemaRef ds:uri="88e3d6be-fa8b-484d-b8ab-1298c9da275d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731bfb49-4d29-483d-b43e-1484467aa7a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1665</TotalTime>
  <Words>893</Words>
  <Application>Microsoft Office PowerPoint</Application>
  <PresentationFormat>Widescreen</PresentationFormat>
  <Paragraphs>91</Paragraphs>
  <Slides>20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Office-tema</vt:lpstr>
      <vt:lpstr>1_Egendefinert utforming</vt:lpstr>
      <vt:lpstr>Egendefinert utforming</vt:lpstr>
      <vt:lpstr>Skolepolitikk i FFO = inkludering!</vt:lpstr>
      <vt:lpstr>En inkluderende skole</vt:lpstr>
      <vt:lpstr>Like muligheter kan kreve individuelle tiltak</vt:lpstr>
      <vt:lpstr>Hvorfor inkluderende skole?</vt:lpstr>
      <vt:lpstr>Hvem jobber med dette i FFO?</vt:lpstr>
      <vt:lpstr>Grunnlag på området</vt:lpstr>
      <vt:lpstr>Bærekraftsmål skole</vt:lpstr>
      <vt:lpstr>CRPD – artikkel 24 Utdanning</vt:lpstr>
      <vt:lpstr>Likestillings- og diskrimineringsloven </vt:lpstr>
      <vt:lpstr>Likestillings- og diskrimineringsloven </vt:lpstr>
      <vt:lpstr>Opplæringsloven</vt:lpstr>
      <vt:lpstr>Spesialundervisning</vt:lpstr>
      <vt:lpstr>Nivå av tilrettelegging og spesialpedagogisk innsats for elevgruppene</vt:lpstr>
      <vt:lpstr>Tett på! Tidlig innsats og inkludering</vt:lpstr>
      <vt:lpstr>Tettere på må ikke bli dårligere tilbud!</vt:lpstr>
      <vt:lpstr>Laget rundt</vt:lpstr>
      <vt:lpstr>Vi oppsummerer</vt:lpstr>
      <vt:lpstr>Rettighetene er samlet her</vt:lpstr>
      <vt:lpstr>Valg 2021 – skole er tema i august/sept</vt:lpstr>
      <vt:lpstr>Neste påfyllsmøte: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Skolepolitikk i FFO = inkludering!</dc:title>
  <dc:creator>Berit Therese Larsen</dc:creator>
  <cp:lastModifiedBy>Vigdis Endal</cp:lastModifiedBy>
  <cp:revision>2</cp:revision>
  <dcterms:created xsi:type="dcterms:W3CDTF">2021-02-11T14:51:49Z</dcterms:created>
  <dcterms:modified xsi:type="dcterms:W3CDTF">2021-03-04T17:42:28Z</dcterms:modified>
</cp:coreProperties>
</file>