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9" r:id="rId4"/>
  </p:sldMasterIdLst>
  <p:notesMasterIdLst>
    <p:notesMasterId r:id="rId32"/>
  </p:notesMasterIdLst>
  <p:handoutMasterIdLst>
    <p:handoutMasterId r:id="rId33"/>
  </p:handoutMasterIdLst>
  <p:sldIdLst>
    <p:sldId id="258" r:id="rId5"/>
    <p:sldId id="516" r:id="rId6"/>
    <p:sldId id="534" r:id="rId7"/>
    <p:sldId id="427" r:id="rId8"/>
    <p:sldId id="478" r:id="rId9"/>
    <p:sldId id="533" r:id="rId10"/>
    <p:sldId id="492" r:id="rId11"/>
    <p:sldId id="488" r:id="rId12"/>
    <p:sldId id="493" r:id="rId13"/>
    <p:sldId id="513" r:id="rId14"/>
    <p:sldId id="498" r:id="rId15"/>
    <p:sldId id="502" r:id="rId16"/>
    <p:sldId id="501" r:id="rId17"/>
    <p:sldId id="503" r:id="rId18"/>
    <p:sldId id="504" r:id="rId19"/>
    <p:sldId id="497" r:id="rId20"/>
    <p:sldId id="522" r:id="rId21"/>
    <p:sldId id="521" r:id="rId22"/>
    <p:sldId id="524" r:id="rId23"/>
    <p:sldId id="523" r:id="rId24"/>
    <p:sldId id="499" r:id="rId25"/>
    <p:sldId id="517" r:id="rId26"/>
    <p:sldId id="525" r:id="rId27"/>
    <p:sldId id="496" r:id="rId28"/>
    <p:sldId id="515" r:id="rId29"/>
    <p:sldId id="512" r:id="rId30"/>
    <p:sldId id="422" r:id="rId31"/>
  </p:sldIdLst>
  <p:sldSz cx="9144000" cy="6858000" type="screen4x3"/>
  <p:notesSz cx="6735763" cy="9866313"/>
  <p:defaultTextStyle>
    <a:defPPr>
      <a:defRPr lang="nb-NO"/>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ECFF"/>
    <a:srgbClr val="60B5EA"/>
    <a:srgbClr val="CCCCFF"/>
    <a:srgbClr val="DFE5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2AA56B-656F-4062-93C1-27FE8DE69FF7}" v="5" dt="2021-06-08T11:20:51.153"/>
  </p1510:revLst>
</p1510:revInfo>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ys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4" d="100"/>
          <a:sy n="114" d="100"/>
        </p:scale>
        <p:origin x="1446"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27"/>
        <p:guide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2" y="1"/>
            <a:ext cx="2946400" cy="496808"/>
          </a:xfrm>
          <a:prstGeom prst="rect">
            <a:avLst/>
          </a:prstGeom>
        </p:spPr>
        <p:txBody>
          <a:bodyPr vert="horz" lIns="91414" tIns="45707" rIns="91414" bIns="45707" rtlCol="0"/>
          <a:lstStyle>
            <a:lvl1pPr algn="l">
              <a:defRPr sz="1200"/>
            </a:lvl1pPr>
          </a:lstStyle>
          <a:p>
            <a:endParaRPr lang="nb-NO"/>
          </a:p>
        </p:txBody>
      </p:sp>
      <p:sp>
        <p:nvSpPr>
          <p:cNvPr id="3" name="Plassholder for dato 2"/>
          <p:cNvSpPr>
            <a:spLocks noGrp="1"/>
          </p:cNvSpPr>
          <p:nvPr>
            <p:ph type="dt" sz="quarter" idx="1"/>
          </p:nvPr>
        </p:nvSpPr>
        <p:spPr>
          <a:xfrm>
            <a:off x="3849689" y="1"/>
            <a:ext cx="2946400" cy="496808"/>
          </a:xfrm>
          <a:prstGeom prst="rect">
            <a:avLst/>
          </a:prstGeom>
        </p:spPr>
        <p:txBody>
          <a:bodyPr vert="horz" lIns="91414" tIns="45707" rIns="91414" bIns="45707" rtlCol="0"/>
          <a:lstStyle>
            <a:lvl1pPr algn="r">
              <a:defRPr sz="1200"/>
            </a:lvl1pPr>
          </a:lstStyle>
          <a:p>
            <a:fld id="{91965766-AC52-45AF-83EE-568737C93849}" type="datetimeFigureOut">
              <a:rPr lang="nb-NO" smtClean="0"/>
              <a:t>12.10.2021</a:t>
            </a:fld>
            <a:endParaRPr lang="nb-NO"/>
          </a:p>
        </p:txBody>
      </p:sp>
      <p:sp>
        <p:nvSpPr>
          <p:cNvPr id="4" name="Plassholder for bunntekst 3"/>
          <p:cNvSpPr>
            <a:spLocks noGrp="1"/>
          </p:cNvSpPr>
          <p:nvPr>
            <p:ph type="ftr" sz="quarter" idx="2"/>
          </p:nvPr>
        </p:nvSpPr>
        <p:spPr>
          <a:xfrm>
            <a:off x="2" y="9428243"/>
            <a:ext cx="2946400" cy="496808"/>
          </a:xfrm>
          <a:prstGeom prst="rect">
            <a:avLst/>
          </a:prstGeom>
        </p:spPr>
        <p:txBody>
          <a:bodyPr vert="horz" lIns="91414" tIns="45707" rIns="91414" bIns="45707" rtlCol="0" anchor="b"/>
          <a:lstStyle>
            <a:lvl1pPr algn="l">
              <a:defRPr sz="1200"/>
            </a:lvl1pPr>
          </a:lstStyle>
          <a:p>
            <a:endParaRPr lang="nb-NO"/>
          </a:p>
        </p:txBody>
      </p:sp>
      <p:sp>
        <p:nvSpPr>
          <p:cNvPr id="5" name="Plassholder for lysbildenummer 4"/>
          <p:cNvSpPr>
            <a:spLocks noGrp="1"/>
          </p:cNvSpPr>
          <p:nvPr>
            <p:ph type="sldNum" sz="quarter" idx="3"/>
          </p:nvPr>
        </p:nvSpPr>
        <p:spPr>
          <a:xfrm>
            <a:off x="3849689" y="9428243"/>
            <a:ext cx="2946400" cy="496808"/>
          </a:xfrm>
          <a:prstGeom prst="rect">
            <a:avLst/>
          </a:prstGeom>
        </p:spPr>
        <p:txBody>
          <a:bodyPr vert="horz" lIns="91414" tIns="45707" rIns="91414" bIns="45707" rtlCol="0" anchor="b"/>
          <a:lstStyle>
            <a:lvl1pPr algn="r">
              <a:defRPr sz="1200"/>
            </a:lvl1pPr>
          </a:lstStyle>
          <a:p>
            <a:fld id="{9BEB39A3-4910-4B73-A8A4-9993ED9EBD32}" type="slidenum">
              <a:rPr lang="nb-NO" smtClean="0"/>
              <a:t>‹#›</a:t>
            </a:fld>
            <a:endParaRPr lang="nb-NO"/>
          </a:p>
        </p:txBody>
      </p:sp>
    </p:spTree>
    <p:extLst>
      <p:ext uri="{BB962C8B-B14F-4D97-AF65-F5344CB8AC3E}">
        <p14:creationId xmlns:p14="http://schemas.microsoft.com/office/powerpoint/2010/main" val="1195737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2" y="1"/>
            <a:ext cx="2946400" cy="496808"/>
          </a:xfrm>
          <a:prstGeom prst="rect">
            <a:avLst/>
          </a:prstGeom>
        </p:spPr>
        <p:txBody>
          <a:bodyPr vert="horz" lIns="91414" tIns="45707" rIns="91414" bIns="45707" rtlCol="0"/>
          <a:lstStyle>
            <a:lvl1pPr algn="l">
              <a:defRPr sz="1200"/>
            </a:lvl1pPr>
          </a:lstStyle>
          <a:p>
            <a:endParaRPr lang="nb-NO"/>
          </a:p>
        </p:txBody>
      </p:sp>
      <p:sp>
        <p:nvSpPr>
          <p:cNvPr id="3" name="Plassholder for dato 2"/>
          <p:cNvSpPr>
            <a:spLocks noGrp="1"/>
          </p:cNvSpPr>
          <p:nvPr>
            <p:ph type="dt" idx="1"/>
          </p:nvPr>
        </p:nvSpPr>
        <p:spPr>
          <a:xfrm>
            <a:off x="3849689" y="1"/>
            <a:ext cx="2946400" cy="496808"/>
          </a:xfrm>
          <a:prstGeom prst="rect">
            <a:avLst/>
          </a:prstGeom>
        </p:spPr>
        <p:txBody>
          <a:bodyPr vert="horz" lIns="91414" tIns="45707" rIns="91414" bIns="45707" rtlCol="0"/>
          <a:lstStyle>
            <a:lvl1pPr algn="r">
              <a:defRPr sz="1200"/>
            </a:lvl1pPr>
          </a:lstStyle>
          <a:p>
            <a:fld id="{4C13C5C4-4EF5-43D3-B14E-4810C136478C}" type="datetimeFigureOut">
              <a:rPr lang="nb-NO" smtClean="0"/>
              <a:t>12.10.2021</a:t>
            </a:fld>
            <a:endParaRPr lang="nb-NO"/>
          </a:p>
        </p:txBody>
      </p:sp>
      <p:sp>
        <p:nvSpPr>
          <p:cNvPr id="4" name="Plassholder for lysbil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14" tIns="45707" rIns="91414" bIns="45707" rtlCol="0" anchor="ctr"/>
          <a:lstStyle/>
          <a:p>
            <a:endParaRPr lang="nb-NO"/>
          </a:p>
        </p:txBody>
      </p:sp>
      <p:sp>
        <p:nvSpPr>
          <p:cNvPr id="5" name="Plassholder for notater 4"/>
          <p:cNvSpPr>
            <a:spLocks noGrp="1"/>
          </p:cNvSpPr>
          <p:nvPr>
            <p:ph type="body" sz="quarter" idx="3"/>
          </p:nvPr>
        </p:nvSpPr>
        <p:spPr>
          <a:xfrm>
            <a:off x="679453" y="4715712"/>
            <a:ext cx="5438775" cy="4466511"/>
          </a:xfrm>
          <a:prstGeom prst="rect">
            <a:avLst/>
          </a:prstGeom>
        </p:spPr>
        <p:txBody>
          <a:bodyPr vert="horz" lIns="91414" tIns="45707" rIns="91414" bIns="45707"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2" y="9428243"/>
            <a:ext cx="2946400" cy="496808"/>
          </a:xfrm>
          <a:prstGeom prst="rect">
            <a:avLst/>
          </a:prstGeom>
        </p:spPr>
        <p:txBody>
          <a:bodyPr vert="horz" lIns="91414" tIns="45707" rIns="91414" bIns="45707" rtlCol="0" anchor="b"/>
          <a:lstStyle>
            <a:lvl1pPr algn="l">
              <a:defRPr sz="1200"/>
            </a:lvl1pPr>
          </a:lstStyle>
          <a:p>
            <a:endParaRPr lang="nb-NO"/>
          </a:p>
        </p:txBody>
      </p:sp>
      <p:sp>
        <p:nvSpPr>
          <p:cNvPr id="7" name="Plassholder for lysbildenummer 6"/>
          <p:cNvSpPr>
            <a:spLocks noGrp="1"/>
          </p:cNvSpPr>
          <p:nvPr>
            <p:ph type="sldNum" sz="quarter" idx="5"/>
          </p:nvPr>
        </p:nvSpPr>
        <p:spPr>
          <a:xfrm>
            <a:off x="3849689" y="9428243"/>
            <a:ext cx="2946400" cy="496808"/>
          </a:xfrm>
          <a:prstGeom prst="rect">
            <a:avLst/>
          </a:prstGeom>
        </p:spPr>
        <p:txBody>
          <a:bodyPr vert="horz" lIns="91414" tIns="45707" rIns="91414" bIns="45707" rtlCol="0" anchor="b"/>
          <a:lstStyle>
            <a:lvl1pPr algn="r">
              <a:defRPr sz="1200"/>
            </a:lvl1pPr>
          </a:lstStyle>
          <a:p>
            <a:fld id="{B13A408B-EB35-48D5-BED4-94090410A203}" type="slidenum">
              <a:rPr lang="nb-NO" smtClean="0"/>
              <a:t>‹#›</a:t>
            </a:fld>
            <a:endParaRPr lang="nb-NO"/>
          </a:p>
        </p:txBody>
      </p:sp>
    </p:spTree>
    <p:extLst>
      <p:ext uri="{BB962C8B-B14F-4D97-AF65-F5344CB8AC3E}">
        <p14:creationId xmlns:p14="http://schemas.microsoft.com/office/powerpoint/2010/main" val="3481201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diskrimineringsnemnda.no/showcase/2018000282"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lvl1pPr eaLnBrk="0" hangingPunct="0">
              <a:defRPr sz="2400">
                <a:solidFill>
                  <a:schemeClr val="tx1"/>
                </a:solidFill>
                <a:latin typeface="Times New Roman" pitchFamily="18" charset="0"/>
              </a:defRPr>
            </a:lvl1pPr>
            <a:lvl2pPr marL="737251" indent="-283558" eaLnBrk="0" hangingPunct="0">
              <a:defRPr sz="2400">
                <a:solidFill>
                  <a:schemeClr val="tx1"/>
                </a:solidFill>
                <a:latin typeface="Times New Roman" pitchFamily="18" charset="0"/>
              </a:defRPr>
            </a:lvl2pPr>
            <a:lvl3pPr marL="1134230" indent="-226846" eaLnBrk="0" hangingPunct="0">
              <a:defRPr sz="2400">
                <a:solidFill>
                  <a:schemeClr val="tx1"/>
                </a:solidFill>
                <a:latin typeface="Times New Roman" pitchFamily="18" charset="0"/>
              </a:defRPr>
            </a:lvl3pPr>
            <a:lvl4pPr marL="1587923" indent="-226846" eaLnBrk="0" hangingPunct="0">
              <a:defRPr sz="2400">
                <a:solidFill>
                  <a:schemeClr val="tx1"/>
                </a:solidFill>
                <a:latin typeface="Times New Roman" pitchFamily="18" charset="0"/>
              </a:defRPr>
            </a:lvl4pPr>
            <a:lvl5pPr marL="2041613" indent="-226846" eaLnBrk="0" hangingPunct="0">
              <a:defRPr sz="2400">
                <a:solidFill>
                  <a:schemeClr val="tx1"/>
                </a:solidFill>
                <a:latin typeface="Times New Roman" pitchFamily="18" charset="0"/>
              </a:defRPr>
            </a:lvl5pPr>
            <a:lvl6pPr marL="2495305" indent="-226846" eaLnBrk="0" fontAlgn="base" hangingPunct="0">
              <a:spcBef>
                <a:spcPct val="0"/>
              </a:spcBef>
              <a:spcAft>
                <a:spcPct val="0"/>
              </a:spcAft>
              <a:defRPr sz="2400">
                <a:solidFill>
                  <a:schemeClr val="tx1"/>
                </a:solidFill>
                <a:latin typeface="Times New Roman" pitchFamily="18" charset="0"/>
              </a:defRPr>
            </a:lvl6pPr>
            <a:lvl7pPr marL="2948997" indent="-226846" eaLnBrk="0" fontAlgn="base" hangingPunct="0">
              <a:spcBef>
                <a:spcPct val="0"/>
              </a:spcBef>
              <a:spcAft>
                <a:spcPct val="0"/>
              </a:spcAft>
              <a:defRPr sz="2400">
                <a:solidFill>
                  <a:schemeClr val="tx1"/>
                </a:solidFill>
                <a:latin typeface="Times New Roman" pitchFamily="18" charset="0"/>
              </a:defRPr>
            </a:lvl7pPr>
            <a:lvl8pPr marL="3402688" indent="-226846" eaLnBrk="0" fontAlgn="base" hangingPunct="0">
              <a:spcBef>
                <a:spcPct val="0"/>
              </a:spcBef>
              <a:spcAft>
                <a:spcPct val="0"/>
              </a:spcAft>
              <a:defRPr sz="2400">
                <a:solidFill>
                  <a:schemeClr val="tx1"/>
                </a:solidFill>
                <a:latin typeface="Times New Roman" pitchFamily="18" charset="0"/>
              </a:defRPr>
            </a:lvl8pPr>
            <a:lvl9pPr marL="3856382" indent="-226846"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397A14FD-59B3-4203-8B80-5A42A16AED8C}" type="slidenum">
              <a:rPr lang="nb-NO" sz="1200"/>
              <a:pPr eaLnBrk="1" hangingPunct="1">
                <a:defRPr/>
              </a:pPr>
              <a:t>1</a:t>
            </a:fld>
            <a:endParaRPr lang="nb-NO" sz="1200"/>
          </a:p>
        </p:txBody>
      </p:sp>
      <p:sp>
        <p:nvSpPr>
          <p:cNvPr id="62467" name="Rectangle 2"/>
          <p:cNvSpPr>
            <a:spLocks noGrp="1" noRot="1" noChangeAspect="1" noChangeArrowheads="1" noTextEdit="1"/>
          </p:cNvSpPr>
          <p:nvPr>
            <p:ph type="sldImg"/>
          </p:nvPr>
        </p:nvSpPr>
        <p:spPr>
          <a:xfrm>
            <a:off x="901700" y="739775"/>
            <a:ext cx="4932363" cy="3700463"/>
          </a:xfrm>
          <a:ln/>
        </p:spPr>
      </p:sp>
      <p:sp>
        <p:nvSpPr>
          <p:cNvPr id="62468" name="Rectangle 3"/>
          <p:cNvSpPr>
            <a:spLocks noGrp="1" noChangeArrowheads="1"/>
          </p:cNvSpPr>
          <p:nvPr>
            <p:ph type="body" idx="1"/>
          </p:nvPr>
        </p:nvSpPr>
        <p:spPr>
          <a:noFill/>
        </p:spPr>
        <p:txBody>
          <a:bodyPr/>
          <a:lstStyle/>
          <a:p>
            <a:pPr eaLnBrk="1" hangingPunct="1"/>
            <a:endParaRPr lang="nb-NO" dirty="0"/>
          </a:p>
          <a:p>
            <a:pPr eaLnBrk="1" hangingPunct="1"/>
            <a:endParaRPr lang="nb-NO" dirty="0"/>
          </a:p>
        </p:txBody>
      </p:sp>
    </p:spTree>
    <p:extLst>
      <p:ext uri="{BB962C8B-B14F-4D97-AF65-F5344CB8AC3E}">
        <p14:creationId xmlns:p14="http://schemas.microsoft.com/office/powerpoint/2010/main" val="3747981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B13A408B-EB35-48D5-BED4-94090410A203}" type="slidenum">
              <a:rPr lang="nb-NO" smtClean="0"/>
              <a:t>7</a:t>
            </a:fld>
            <a:endParaRPr lang="nb-NO"/>
          </a:p>
        </p:txBody>
      </p:sp>
    </p:spTree>
    <p:extLst>
      <p:ext uri="{BB962C8B-B14F-4D97-AF65-F5344CB8AC3E}">
        <p14:creationId xmlns:p14="http://schemas.microsoft.com/office/powerpoint/2010/main" val="3717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hlinkClick r:id="rId3"/>
              </a:rPr>
              <a:t>https://diskrimineringsnemnda.no/showcase/2018000282</a:t>
            </a:r>
            <a:endParaRPr lang="nb-NO" dirty="0"/>
          </a:p>
        </p:txBody>
      </p:sp>
      <p:sp>
        <p:nvSpPr>
          <p:cNvPr id="4" name="Plassholder for lysbildenummer 3"/>
          <p:cNvSpPr>
            <a:spLocks noGrp="1"/>
          </p:cNvSpPr>
          <p:nvPr>
            <p:ph type="sldNum" sz="quarter" idx="5"/>
          </p:nvPr>
        </p:nvSpPr>
        <p:spPr/>
        <p:txBody>
          <a:bodyPr/>
          <a:lstStyle/>
          <a:p>
            <a:fld id="{B13A408B-EB35-48D5-BED4-94090410A203}" type="slidenum">
              <a:rPr lang="nb-NO" smtClean="0"/>
              <a:t>16</a:t>
            </a:fld>
            <a:endParaRPr lang="nb-NO"/>
          </a:p>
        </p:txBody>
      </p:sp>
    </p:spTree>
    <p:extLst>
      <p:ext uri="{BB962C8B-B14F-4D97-AF65-F5344CB8AC3E}">
        <p14:creationId xmlns:p14="http://schemas.microsoft.com/office/powerpoint/2010/main" val="2689278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7"/>
            <a:ext cx="7772400" cy="1470025"/>
          </a:xfrm>
        </p:spPr>
        <p:txBody>
          <a:bodyPr/>
          <a:lstStyle/>
          <a:p>
            <a:r>
              <a:rPr lang="nb-NO"/>
              <a:t>Klikk for å redigere tittelstil</a:t>
            </a:r>
          </a:p>
        </p:txBody>
      </p:sp>
      <p:sp>
        <p:nvSpPr>
          <p:cNvPr id="3" name="Undertit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a:t>Klikk for å redigere undertittelstil i malen</a:t>
            </a:r>
          </a:p>
        </p:txBody>
      </p:sp>
    </p:spTree>
    <p:extLst>
      <p:ext uri="{BB962C8B-B14F-4D97-AF65-F5344CB8AC3E}">
        <p14:creationId xmlns:p14="http://schemas.microsoft.com/office/powerpoint/2010/main" val="604407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230872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796090" y="476250"/>
            <a:ext cx="1989137" cy="5761038"/>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827088" y="476250"/>
            <a:ext cx="5816600" cy="57610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806670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tel, tekst og diagram">
    <p:spTree>
      <p:nvGrpSpPr>
        <p:cNvPr id="1" name=""/>
        <p:cNvGrpSpPr/>
        <p:nvPr/>
      </p:nvGrpSpPr>
      <p:grpSpPr>
        <a:xfrm>
          <a:off x="0" y="0"/>
          <a:ext cx="0" cy="0"/>
          <a:chOff x="0" y="0"/>
          <a:chExt cx="0" cy="0"/>
        </a:xfrm>
      </p:grpSpPr>
      <p:sp>
        <p:nvSpPr>
          <p:cNvPr id="2" name="Tittel 1"/>
          <p:cNvSpPr>
            <a:spLocks noGrp="1"/>
          </p:cNvSpPr>
          <p:nvPr>
            <p:ph type="title"/>
          </p:nvPr>
        </p:nvSpPr>
        <p:spPr>
          <a:xfrm>
            <a:off x="827088" y="476252"/>
            <a:ext cx="7848600" cy="936625"/>
          </a:xfrm>
        </p:spPr>
        <p:txBody>
          <a:bodyPr/>
          <a:lstStyle/>
          <a:p>
            <a:r>
              <a:rPr lang="nb-NO"/>
              <a:t>Klikk for å redigere tittelstil</a:t>
            </a:r>
          </a:p>
        </p:txBody>
      </p:sp>
      <p:sp>
        <p:nvSpPr>
          <p:cNvPr id="3" name="Plassholder for tekst 2"/>
          <p:cNvSpPr>
            <a:spLocks noGrp="1"/>
          </p:cNvSpPr>
          <p:nvPr>
            <p:ph type="body" sz="half" idx="1"/>
          </p:nvPr>
        </p:nvSpPr>
        <p:spPr>
          <a:xfrm>
            <a:off x="827089" y="1844677"/>
            <a:ext cx="3902075" cy="4392613"/>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iagram 3"/>
          <p:cNvSpPr>
            <a:spLocks noGrp="1"/>
          </p:cNvSpPr>
          <p:nvPr>
            <p:ph type="chart" sz="half" idx="2"/>
          </p:nvPr>
        </p:nvSpPr>
        <p:spPr>
          <a:xfrm>
            <a:off x="4881565" y="1844677"/>
            <a:ext cx="3903663" cy="4392613"/>
          </a:xfrm>
        </p:spPr>
        <p:txBody>
          <a:bodyPr/>
          <a:lstStyle/>
          <a:p>
            <a:pPr lvl="0"/>
            <a:endParaRPr lang="nb-NO" noProof="0"/>
          </a:p>
        </p:txBody>
      </p:sp>
    </p:spTree>
    <p:extLst>
      <p:ext uri="{BB962C8B-B14F-4D97-AF65-F5344CB8AC3E}">
        <p14:creationId xmlns:p14="http://schemas.microsoft.com/office/powerpoint/2010/main" val="2463803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450850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a:t>Klikk for å redigere tekststiler i malen</a:t>
            </a:r>
          </a:p>
        </p:txBody>
      </p:sp>
    </p:spTree>
    <p:extLst>
      <p:ext uri="{BB962C8B-B14F-4D97-AF65-F5344CB8AC3E}">
        <p14:creationId xmlns:p14="http://schemas.microsoft.com/office/powerpoint/2010/main" val="1835710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827089" y="1844677"/>
            <a:ext cx="3902075" cy="4392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881565" y="1844677"/>
            <a:ext cx="3903663" cy="4392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490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973621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196137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1719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2" y="273050"/>
            <a:ext cx="3008313" cy="1162050"/>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Tree>
    <p:extLst>
      <p:ext uri="{BB962C8B-B14F-4D97-AF65-F5344CB8AC3E}">
        <p14:creationId xmlns:p14="http://schemas.microsoft.com/office/powerpoint/2010/main" val="1070599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1"/>
            <a:ext cx="54864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Tree>
    <p:extLst>
      <p:ext uri="{BB962C8B-B14F-4D97-AF65-F5344CB8AC3E}">
        <p14:creationId xmlns:p14="http://schemas.microsoft.com/office/powerpoint/2010/main" val="4267425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bwMode="auto">
          <a:xfrm>
            <a:off x="827090" y="1844677"/>
            <a:ext cx="7958137" cy="439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b-NO"/>
              <a:t>Klikk for å redigere tekststiler i malen</a:t>
            </a:r>
          </a:p>
          <a:p>
            <a:pPr lvl="1"/>
            <a:r>
              <a:rPr lang="nb-NO"/>
              <a:t>Andre nivå</a:t>
            </a:r>
          </a:p>
          <a:p>
            <a:pPr lvl="2"/>
            <a:r>
              <a:rPr lang="nb-NO"/>
              <a:t>Tredje nivå</a:t>
            </a:r>
          </a:p>
          <a:p>
            <a:pPr lvl="3"/>
            <a:r>
              <a:rPr lang="nb-NO"/>
              <a:t>Fjerde nivå</a:t>
            </a:r>
          </a:p>
        </p:txBody>
      </p:sp>
      <p:sp>
        <p:nvSpPr>
          <p:cNvPr id="3077" name="Rectangle 5"/>
          <p:cNvSpPr>
            <a:spLocks noGrp="1" noChangeArrowheads="1"/>
          </p:cNvSpPr>
          <p:nvPr>
            <p:ph type="title"/>
          </p:nvPr>
        </p:nvSpPr>
        <p:spPr bwMode="auto">
          <a:xfrm>
            <a:off x="827088" y="476252"/>
            <a:ext cx="7848600" cy="936625"/>
          </a:xfrm>
          <a:prstGeom prst="rect">
            <a:avLst/>
          </a:prstGeom>
          <a:noFill/>
          <a:ln>
            <a:noFill/>
          </a:ln>
          <a:effectLst/>
          <a:extLst>
            <a:ext uri="{909E8E84-426E-40DD-AFC4-6F175D3DCCD1}">
              <a14:hiddenFill xmlns:a14="http://schemas.microsoft.com/office/drawing/2010/main">
                <a:solidFill>
                  <a:srgbClr val="0033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b-NO"/>
              <a:t>Klikk for å redigere tittelstil i malen</a:t>
            </a:r>
          </a:p>
        </p:txBody>
      </p:sp>
      <p:grpSp>
        <p:nvGrpSpPr>
          <p:cNvPr id="3078" name="Group 6"/>
          <p:cNvGrpSpPr>
            <a:grpSpLocks/>
          </p:cNvGrpSpPr>
          <p:nvPr/>
        </p:nvGrpSpPr>
        <p:grpSpPr bwMode="auto">
          <a:xfrm>
            <a:off x="827089" y="1412876"/>
            <a:ext cx="7777163" cy="142875"/>
            <a:chOff x="476" y="845"/>
            <a:chExt cx="4899" cy="90"/>
          </a:xfrm>
        </p:grpSpPr>
        <p:sp>
          <p:nvSpPr>
            <p:cNvPr id="3079" name="Line 7"/>
            <p:cNvSpPr>
              <a:spLocks noChangeShapeType="1"/>
            </p:cNvSpPr>
            <p:nvPr userDrawn="1"/>
          </p:nvSpPr>
          <p:spPr bwMode="auto">
            <a:xfrm>
              <a:off x="476" y="845"/>
              <a:ext cx="4899" cy="0"/>
            </a:xfrm>
            <a:prstGeom prst="line">
              <a:avLst/>
            </a:prstGeom>
            <a:noFill/>
            <a:ln w="1270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b-NO"/>
            </a:p>
          </p:txBody>
        </p:sp>
        <p:sp>
          <p:nvSpPr>
            <p:cNvPr id="3080" name="Line 8"/>
            <p:cNvSpPr>
              <a:spLocks noChangeShapeType="1"/>
            </p:cNvSpPr>
            <p:nvPr userDrawn="1"/>
          </p:nvSpPr>
          <p:spPr bwMode="auto">
            <a:xfrm>
              <a:off x="476" y="935"/>
              <a:ext cx="4899" cy="0"/>
            </a:xfrm>
            <a:prstGeom prst="line">
              <a:avLst/>
            </a:prstGeom>
            <a:noFill/>
            <a:ln w="57150">
              <a:solidFill>
                <a:srgbClr val="66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b-NO"/>
            </a:p>
          </p:txBody>
        </p:sp>
      </p:grpSp>
      <p:pic>
        <p:nvPicPr>
          <p:cNvPr id="3081" name="Picture 9" descr="Untitled art 1"/>
          <p:cNvPicPr>
            <a:picLocks noChangeAspect="1" noChangeArrowheads="1"/>
          </p:cNvPicPr>
          <p:nvPr/>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012113" y="5410200"/>
            <a:ext cx="727075" cy="990600"/>
          </a:xfrm>
          <a:prstGeom prst="rect">
            <a:avLst/>
          </a:prstGeom>
          <a:noFill/>
          <a:extLst>
            <a:ext uri="{909E8E84-426E-40DD-AFC4-6F175D3DCCD1}">
              <a14:hiddenFill xmlns:a14="http://schemas.microsoft.com/office/drawing/2010/main">
                <a:solidFill>
                  <a:srgbClr val="FFFFFF"/>
                </a:solidFill>
              </a14:hiddenFill>
            </a:ext>
          </a:extLst>
        </p:spPr>
      </p:pic>
      <p:sp>
        <p:nvSpPr>
          <p:cNvPr id="3082" name="Text Box 10"/>
          <p:cNvSpPr txBox="1">
            <a:spLocks noChangeArrowheads="1"/>
          </p:cNvSpPr>
          <p:nvPr/>
        </p:nvSpPr>
        <p:spPr bwMode="auto">
          <a:xfrm>
            <a:off x="827089" y="6381750"/>
            <a:ext cx="691356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nb-NO" sz="1200">
                <a:solidFill>
                  <a:srgbClr val="000000"/>
                </a:solidFill>
                <a:latin typeface="Arial" charset="0"/>
              </a:rPr>
              <a:t>FFOs Rettighetssenter						</a:t>
            </a:r>
            <a:fld id="{00CDFE1D-C926-47BD-BE3D-47B203EE5FD7}" type="slidenum">
              <a:rPr lang="nb-NO" sz="1200" smtClean="0">
                <a:solidFill>
                  <a:srgbClr val="000000"/>
                </a:solidFill>
                <a:latin typeface="Arial" charset="0"/>
              </a:rPr>
              <a:pPr eaLnBrk="0" hangingPunct="0"/>
              <a:t>‹#›</a:t>
            </a:fld>
            <a:endParaRPr lang="nb-NO" sz="1200">
              <a:solidFill>
                <a:srgbClr val="000000"/>
              </a:solidFill>
              <a:latin typeface="Arial" charset="0"/>
            </a:endParaRPr>
          </a:p>
        </p:txBody>
      </p:sp>
      <p:sp>
        <p:nvSpPr>
          <p:cNvPr id="3083" name="Line 11"/>
          <p:cNvSpPr>
            <a:spLocks noChangeShapeType="1"/>
          </p:cNvSpPr>
          <p:nvPr/>
        </p:nvSpPr>
        <p:spPr bwMode="auto">
          <a:xfrm>
            <a:off x="827089" y="6381750"/>
            <a:ext cx="691356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b-NO"/>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l" rtl="0" fontAlgn="base">
        <a:lnSpc>
          <a:spcPct val="85000"/>
        </a:lnSpc>
        <a:spcBef>
          <a:spcPct val="0"/>
        </a:spcBef>
        <a:spcAft>
          <a:spcPct val="0"/>
        </a:spcAft>
        <a:defRPr sz="3600">
          <a:solidFill>
            <a:srgbClr val="000000"/>
          </a:solidFill>
          <a:latin typeface="+mj-lt"/>
          <a:ea typeface="+mj-ea"/>
          <a:cs typeface="+mj-cs"/>
        </a:defRPr>
      </a:lvl1pPr>
      <a:lvl2pPr algn="l" rtl="0" fontAlgn="base">
        <a:lnSpc>
          <a:spcPct val="85000"/>
        </a:lnSpc>
        <a:spcBef>
          <a:spcPct val="0"/>
        </a:spcBef>
        <a:spcAft>
          <a:spcPct val="0"/>
        </a:spcAft>
        <a:defRPr sz="3600">
          <a:solidFill>
            <a:srgbClr val="000000"/>
          </a:solidFill>
          <a:latin typeface="Arial" charset="0"/>
        </a:defRPr>
      </a:lvl2pPr>
      <a:lvl3pPr algn="l" rtl="0" fontAlgn="base">
        <a:lnSpc>
          <a:spcPct val="85000"/>
        </a:lnSpc>
        <a:spcBef>
          <a:spcPct val="0"/>
        </a:spcBef>
        <a:spcAft>
          <a:spcPct val="0"/>
        </a:spcAft>
        <a:defRPr sz="3600">
          <a:solidFill>
            <a:srgbClr val="000000"/>
          </a:solidFill>
          <a:latin typeface="Arial" charset="0"/>
        </a:defRPr>
      </a:lvl3pPr>
      <a:lvl4pPr algn="l" rtl="0" fontAlgn="base">
        <a:lnSpc>
          <a:spcPct val="85000"/>
        </a:lnSpc>
        <a:spcBef>
          <a:spcPct val="0"/>
        </a:spcBef>
        <a:spcAft>
          <a:spcPct val="0"/>
        </a:spcAft>
        <a:defRPr sz="3600">
          <a:solidFill>
            <a:srgbClr val="000000"/>
          </a:solidFill>
          <a:latin typeface="Arial" charset="0"/>
        </a:defRPr>
      </a:lvl4pPr>
      <a:lvl5pPr algn="l" rtl="0" fontAlgn="base">
        <a:lnSpc>
          <a:spcPct val="85000"/>
        </a:lnSpc>
        <a:spcBef>
          <a:spcPct val="0"/>
        </a:spcBef>
        <a:spcAft>
          <a:spcPct val="0"/>
        </a:spcAft>
        <a:defRPr sz="3600">
          <a:solidFill>
            <a:srgbClr val="000000"/>
          </a:solidFill>
          <a:latin typeface="Arial" charset="0"/>
        </a:defRPr>
      </a:lvl5pPr>
      <a:lvl6pPr marL="457200" algn="l" rtl="0" fontAlgn="base">
        <a:lnSpc>
          <a:spcPct val="85000"/>
        </a:lnSpc>
        <a:spcBef>
          <a:spcPct val="0"/>
        </a:spcBef>
        <a:spcAft>
          <a:spcPct val="0"/>
        </a:spcAft>
        <a:defRPr sz="3600">
          <a:solidFill>
            <a:srgbClr val="000000"/>
          </a:solidFill>
          <a:latin typeface="Arial" charset="0"/>
        </a:defRPr>
      </a:lvl6pPr>
      <a:lvl7pPr marL="914400" algn="l" rtl="0" fontAlgn="base">
        <a:lnSpc>
          <a:spcPct val="85000"/>
        </a:lnSpc>
        <a:spcBef>
          <a:spcPct val="0"/>
        </a:spcBef>
        <a:spcAft>
          <a:spcPct val="0"/>
        </a:spcAft>
        <a:defRPr sz="3600">
          <a:solidFill>
            <a:srgbClr val="000000"/>
          </a:solidFill>
          <a:latin typeface="Arial" charset="0"/>
        </a:defRPr>
      </a:lvl7pPr>
      <a:lvl8pPr marL="1371600" algn="l" rtl="0" fontAlgn="base">
        <a:lnSpc>
          <a:spcPct val="85000"/>
        </a:lnSpc>
        <a:spcBef>
          <a:spcPct val="0"/>
        </a:spcBef>
        <a:spcAft>
          <a:spcPct val="0"/>
        </a:spcAft>
        <a:defRPr sz="3600">
          <a:solidFill>
            <a:srgbClr val="000000"/>
          </a:solidFill>
          <a:latin typeface="Arial" charset="0"/>
        </a:defRPr>
      </a:lvl8pPr>
      <a:lvl9pPr marL="1828800" algn="l" rtl="0" fontAlgn="base">
        <a:lnSpc>
          <a:spcPct val="85000"/>
        </a:lnSpc>
        <a:spcBef>
          <a:spcPct val="0"/>
        </a:spcBef>
        <a:spcAft>
          <a:spcPct val="0"/>
        </a:spcAft>
        <a:defRPr sz="3600">
          <a:solidFill>
            <a:srgbClr val="000000"/>
          </a:solidFill>
          <a:latin typeface="Arial" charset="0"/>
        </a:defRPr>
      </a:lvl9pPr>
    </p:titleStyle>
    <p:bodyStyle>
      <a:lvl1pPr marL="342900" indent="-342900" algn="l" rtl="0" fontAlgn="base">
        <a:spcBef>
          <a:spcPct val="20000"/>
        </a:spcBef>
        <a:spcAft>
          <a:spcPct val="0"/>
        </a:spcAft>
        <a:buClr>
          <a:srgbClr val="000000"/>
        </a:buClr>
        <a:buFont typeface="Wingdings" pitchFamily="2" charset="2"/>
        <a:buChar char="w"/>
        <a:defRPr sz="2800">
          <a:solidFill>
            <a:srgbClr val="000000"/>
          </a:solidFill>
          <a:latin typeface="+mn-lt"/>
          <a:ea typeface="+mn-ea"/>
          <a:cs typeface="+mn-cs"/>
        </a:defRPr>
      </a:lvl1pPr>
      <a:lvl2pPr marL="742950" indent="-285750" algn="l" rtl="0" fontAlgn="base">
        <a:spcBef>
          <a:spcPct val="20000"/>
        </a:spcBef>
        <a:spcAft>
          <a:spcPct val="0"/>
        </a:spcAft>
        <a:buClr>
          <a:srgbClr val="000000"/>
        </a:buClr>
        <a:buFont typeface="Wingdings" pitchFamily="2" charset="2"/>
        <a:buChar char="n"/>
        <a:defRPr sz="2400">
          <a:solidFill>
            <a:srgbClr val="000000"/>
          </a:solidFill>
          <a:latin typeface="+mn-lt"/>
        </a:defRPr>
      </a:lvl2pPr>
      <a:lvl3pPr marL="1085850" indent="-228600" algn="l" rtl="0" fontAlgn="base">
        <a:spcBef>
          <a:spcPct val="20000"/>
        </a:spcBef>
        <a:spcAft>
          <a:spcPct val="0"/>
        </a:spcAft>
        <a:buClr>
          <a:srgbClr val="000000"/>
        </a:buClr>
        <a:buFont typeface="Wingdings" pitchFamily="2" charset="2"/>
        <a:buChar char="l"/>
        <a:defRPr sz="2000">
          <a:solidFill>
            <a:srgbClr val="000000"/>
          </a:solidFill>
          <a:latin typeface="+mn-lt"/>
        </a:defRPr>
      </a:lvl3pPr>
      <a:lvl4pPr marL="1428750" indent="-228600" algn="l" rtl="0" fontAlgn="base">
        <a:spcBef>
          <a:spcPct val="20000"/>
        </a:spcBef>
        <a:spcAft>
          <a:spcPct val="0"/>
        </a:spcAft>
        <a:buClr>
          <a:srgbClr val="000000"/>
        </a:buClr>
        <a:buFont typeface="Wingdings" pitchFamily="2" charset="2"/>
        <a:buChar char="w"/>
        <a:defRPr>
          <a:solidFill>
            <a:srgbClr val="000000"/>
          </a:solidFill>
          <a:latin typeface="+mn-lt"/>
        </a:defRPr>
      </a:lvl4pPr>
      <a:lvl5pPr marL="1771650" indent="-228600" algn="l" rtl="0" fontAlgn="base">
        <a:spcBef>
          <a:spcPct val="20000"/>
        </a:spcBef>
        <a:spcAft>
          <a:spcPct val="0"/>
        </a:spcAft>
        <a:buClr>
          <a:schemeClr val="accent2"/>
        </a:buClr>
        <a:buSzPct val="80000"/>
        <a:buFont typeface="Wingdings" pitchFamily="2" charset="2"/>
        <a:buChar char="§"/>
        <a:defRPr>
          <a:solidFill>
            <a:srgbClr val="000000"/>
          </a:solidFill>
          <a:latin typeface="+mn-lt"/>
        </a:defRPr>
      </a:lvl5pPr>
      <a:lvl6pPr marL="2228850" indent="-228600" algn="l" rtl="0" fontAlgn="base">
        <a:spcBef>
          <a:spcPct val="20000"/>
        </a:spcBef>
        <a:spcAft>
          <a:spcPct val="0"/>
        </a:spcAft>
        <a:buClr>
          <a:schemeClr val="accent2"/>
        </a:buClr>
        <a:buSzPct val="80000"/>
        <a:buFont typeface="Wingdings" pitchFamily="2" charset="2"/>
        <a:buChar char="§"/>
        <a:defRPr>
          <a:solidFill>
            <a:srgbClr val="000000"/>
          </a:solidFill>
          <a:latin typeface="+mn-lt"/>
        </a:defRPr>
      </a:lvl6pPr>
      <a:lvl7pPr marL="2686050" indent="-228600" algn="l" rtl="0" fontAlgn="base">
        <a:spcBef>
          <a:spcPct val="20000"/>
        </a:spcBef>
        <a:spcAft>
          <a:spcPct val="0"/>
        </a:spcAft>
        <a:buClr>
          <a:schemeClr val="accent2"/>
        </a:buClr>
        <a:buSzPct val="80000"/>
        <a:buFont typeface="Wingdings" pitchFamily="2" charset="2"/>
        <a:buChar char="§"/>
        <a:defRPr>
          <a:solidFill>
            <a:srgbClr val="000000"/>
          </a:solidFill>
          <a:latin typeface="+mn-lt"/>
        </a:defRPr>
      </a:lvl7pPr>
      <a:lvl8pPr marL="3143250" indent="-228600" algn="l" rtl="0" fontAlgn="base">
        <a:spcBef>
          <a:spcPct val="20000"/>
        </a:spcBef>
        <a:spcAft>
          <a:spcPct val="0"/>
        </a:spcAft>
        <a:buClr>
          <a:schemeClr val="accent2"/>
        </a:buClr>
        <a:buSzPct val="80000"/>
        <a:buFont typeface="Wingdings" pitchFamily="2" charset="2"/>
        <a:buChar char="§"/>
        <a:defRPr>
          <a:solidFill>
            <a:srgbClr val="000000"/>
          </a:solidFill>
          <a:latin typeface="+mn-lt"/>
        </a:defRPr>
      </a:lvl8pPr>
      <a:lvl9pPr marL="3600450" indent="-228600" algn="l" rtl="0" fontAlgn="base">
        <a:spcBef>
          <a:spcPct val="20000"/>
        </a:spcBef>
        <a:spcAft>
          <a:spcPct val="0"/>
        </a:spcAft>
        <a:buClr>
          <a:schemeClr val="accent2"/>
        </a:buClr>
        <a:buSzPct val="80000"/>
        <a:buFont typeface="Wingdings" pitchFamily="2" charset="2"/>
        <a:buChar char="§"/>
        <a:defRPr>
          <a:solidFill>
            <a:srgbClr val="000000"/>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lovdata.no/pro/#reference/lov/2017-06-16-51/%C2%A7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lovdata.no/pro/#reference/lov/2017-06-16-51/%C2%A76"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ldo.no/ombudet-og-samfunnet/kontakt-ldo/"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rettighetssenteret@ffo.no" TargetMode="External"/><Relationship Id="rId2" Type="http://schemas.openxmlformats.org/officeDocument/2006/relationships/hyperlink" Target="http://www.ffo.no/Rettighetssenteret/Kontaktskjema/"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lovdata.no/pro/#reference/lov/2017-06-16-51/%C2%A78" TargetMode="External"/><Relationship Id="rId2" Type="http://schemas.openxmlformats.org/officeDocument/2006/relationships/hyperlink" Target="https://lovdata.no/pro/#reference/lov/2017-06-16-51/%C2%A77" TargetMode="External"/><Relationship Id="rId1" Type="http://schemas.openxmlformats.org/officeDocument/2006/relationships/slideLayout" Target="../slideLayouts/slideLayout2.xml"/><Relationship Id="rId6" Type="http://schemas.openxmlformats.org/officeDocument/2006/relationships/hyperlink" Target="https://lovdata.no/pro/#reference/lov/2017-06-16-51/%C2%A711" TargetMode="External"/><Relationship Id="rId5" Type="http://schemas.openxmlformats.org/officeDocument/2006/relationships/hyperlink" Target="https://lovdata.no/pro/#reference/lov/2017-06-16-51/%C2%A710" TargetMode="External"/><Relationship Id="rId4" Type="http://schemas.openxmlformats.org/officeDocument/2006/relationships/hyperlink" Target="https://lovdata.no/pro/#reference/lov/2017-06-16-51/%C2%A7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body" idx="4294967295"/>
          </p:nvPr>
        </p:nvSpPr>
        <p:spPr>
          <a:xfrm>
            <a:off x="301724" y="2260077"/>
            <a:ext cx="8182562" cy="5904656"/>
          </a:xfrm>
        </p:spPr>
        <p:txBody>
          <a:bodyPr/>
          <a:lstStyle/>
          <a:p>
            <a:pPr algn="ctr" eaLnBrk="1" hangingPunct="1">
              <a:lnSpc>
                <a:spcPct val="90000"/>
              </a:lnSpc>
              <a:buFont typeface="Wingdings" pitchFamily="2" charset="2"/>
              <a:buNone/>
            </a:pPr>
            <a:r>
              <a:rPr lang="nb-NO" dirty="0"/>
              <a:t>			</a:t>
            </a:r>
          </a:p>
          <a:p>
            <a:pPr algn="ctr" eaLnBrk="1" hangingPunct="1">
              <a:lnSpc>
                <a:spcPct val="90000"/>
              </a:lnSpc>
              <a:buFont typeface="Wingdings" pitchFamily="2" charset="2"/>
              <a:buNone/>
            </a:pPr>
            <a:endParaRPr lang="nb-NO" sz="3200" dirty="0"/>
          </a:p>
          <a:p>
            <a:pPr algn="ctr">
              <a:lnSpc>
                <a:spcPct val="90000"/>
              </a:lnSpc>
              <a:buNone/>
            </a:pPr>
            <a:r>
              <a:rPr lang="nb-NO" sz="3400" dirty="0"/>
              <a:t> </a:t>
            </a:r>
          </a:p>
          <a:p>
            <a:pPr algn="ctr">
              <a:lnSpc>
                <a:spcPct val="90000"/>
              </a:lnSpc>
              <a:buNone/>
            </a:pPr>
            <a:r>
              <a:rPr lang="nb-NO" sz="4000" b="1" dirty="0">
                <a:latin typeface="Bahnschrift Condensed" panose="020B0502040204020203" pitchFamily="34" charset="0"/>
              </a:rPr>
              <a:t>Funksjonshemmedes diskrimineringsvern</a:t>
            </a:r>
          </a:p>
          <a:p>
            <a:pPr algn="ctr">
              <a:lnSpc>
                <a:spcPct val="90000"/>
              </a:lnSpc>
              <a:buNone/>
            </a:pPr>
            <a:r>
              <a:rPr lang="nb-NO" sz="4000" b="1" dirty="0">
                <a:latin typeface="Bahnschrift Condensed" panose="020B0502040204020203" pitchFamily="34" charset="0"/>
              </a:rPr>
              <a:t>Kort innføring i likestillings- og diskrimineringsloven</a:t>
            </a:r>
          </a:p>
          <a:p>
            <a:pPr algn="ctr">
              <a:lnSpc>
                <a:spcPct val="90000"/>
              </a:lnSpc>
              <a:buNone/>
            </a:pPr>
            <a:endParaRPr lang="nb-NO" sz="3400" dirty="0"/>
          </a:p>
        </p:txBody>
      </p:sp>
      <p:pic>
        <p:nvPicPr>
          <p:cNvPr id="11" name="Bilde 10" descr="Et bilde som inneholder leke, dukke&#10;&#10;Automatisk generert beskrivelse">
            <a:extLst>
              <a:ext uri="{FF2B5EF4-FFF2-40B4-BE49-F238E27FC236}">
                <a16:creationId xmlns:a16="http://schemas.microsoft.com/office/drawing/2014/main" id="{2811AA9D-7FF4-4CC7-8B5C-E8D62281A5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9714" y="125997"/>
            <a:ext cx="8182562" cy="3553944"/>
          </a:xfrm>
          <a:prstGeom prst="rect">
            <a:avLst/>
          </a:prstGeom>
        </p:spPr>
      </p:pic>
    </p:spTree>
    <p:extLst>
      <p:ext uri="{BB962C8B-B14F-4D97-AF65-F5344CB8AC3E}">
        <p14:creationId xmlns:p14="http://schemas.microsoft.com/office/powerpoint/2010/main" val="1755252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834E52C-B000-4A30-B1C4-E8F6348E5CA6}"/>
              </a:ext>
            </a:extLst>
          </p:cNvPr>
          <p:cNvSpPr>
            <a:spLocks noGrp="1"/>
          </p:cNvSpPr>
          <p:nvPr>
            <p:ph type="title"/>
          </p:nvPr>
        </p:nvSpPr>
        <p:spPr/>
        <p:txBody>
          <a:bodyPr/>
          <a:lstStyle/>
          <a:p>
            <a:r>
              <a:rPr lang="nb-NO" dirty="0"/>
              <a:t>Funksjonsnedsettelse</a:t>
            </a:r>
          </a:p>
        </p:txBody>
      </p:sp>
      <p:sp>
        <p:nvSpPr>
          <p:cNvPr id="3" name="Plassholder for innhold 2">
            <a:extLst>
              <a:ext uri="{FF2B5EF4-FFF2-40B4-BE49-F238E27FC236}">
                <a16:creationId xmlns:a16="http://schemas.microsoft.com/office/drawing/2014/main" id="{2D85883D-F50C-4D42-B723-3E36080C05BD}"/>
              </a:ext>
            </a:extLst>
          </p:cNvPr>
          <p:cNvSpPr>
            <a:spLocks noGrp="1"/>
          </p:cNvSpPr>
          <p:nvPr>
            <p:ph idx="1"/>
          </p:nvPr>
        </p:nvSpPr>
        <p:spPr/>
        <p:txBody>
          <a:bodyPr/>
          <a:lstStyle/>
          <a:p>
            <a:r>
              <a:rPr lang="nb-NO" sz="2600" dirty="0"/>
              <a:t>Tap av eller skade på en kroppsdel eller i en av kroppens funksjoner </a:t>
            </a:r>
          </a:p>
          <a:p>
            <a:r>
              <a:rPr lang="nb-NO" sz="2600" dirty="0"/>
              <a:t>Stilles ikke krav til varighet eller alvorlighet</a:t>
            </a:r>
          </a:p>
          <a:p>
            <a:r>
              <a:rPr lang="nb-NO" sz="2600" dirty="0"/>
              <a:t>Avgrenses mot forbigående og/eller bagatellmessige forhold</a:t>
            </a:r>
          </a:p>
          <a:p>
            <a:r>
              <a:rPr lang="nb-NO" sz="2600" dirty="0"/>
              <a:t>Årsak til funksjonsnedsettelsen er uten betydning </a:t>
            </a:r>
          </a:p>
          <a:p>
            <a:r>
              <a:rPr lang="nb-NO" sz="2600" dirty="0"/>
              <a:t>Skal ikke forstås parallelt med en medisinsk diagnose</a:t>
            </a:r>
          </a:p>
        </p:txBody>
      </p:sp>
    </p:spTree>
    <p:extLst>
      <p:ext uri="{BB962C8B-B14F-4D97-AF65-F5344CB8AC3E}">
        <p14:creationId xmlns:p14="http://schemas.microsoft.com/office/powerpoint/2010/main" val="1915765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B43272-8652-4982-B3E0-3678A42232AB}"/>
              </a:ext>
            </a:extLst>
          </p:cNvPr>
          <p:cNvSpPr>
            <a:spLocks noGrp="1"/>
          </p:cNvSpPr>
          <p:nvPr>
            <p:ph type="title"/>
          </p:nvPr>
        </p:nvSpPr>
        <p:spPr/>
        <p:txBody>
          <a:bodyPr/>
          <a:lstStyle/>
          <a:p>
            <a:r>
              <a:rPr lang="nb-NO" dirty="0"/>
              <a:t>Direkte forskjellsbehandling</a:t>
            </a:r>
          </a:p>
        </p:txBody>
      </p:sp>
      <p:sp>
        <p:nvSpPr>
          <p:cNvPr id="3" name="Plassholder for innhold 2">
            <a:extLst>
              <a:ext uri="{FF2B5EF4-FFF2-40B4-BE49-F238E27FC236}">
                <a16:creationId xmlns:a16="http://schemas.microsoft.com/office/drawing/2014/main" id="{B1313247-0327-4EAF-8043-562A216F3669}"/>
              </a:ext>
            </a:extLst>
          </p:cNvPr>
          <p:cNvSpPr>
            <a:spLocks noGrp="1"/>
          </p:cNvSpPr>
          <p:nvPr>
            <p:ph idx="1"/>
          </p:nvPr>
        </p:nvSpPr>
        <p:spPr/>
        <p:txBody>
          <a:bodyPr/>
          <a:lstStyle/>
          <a:p>
            <a:pPr marL="0" indent="0">
              <a:buNone/>
            </a:pPr>
            <a:r>
              <a:rPr lang="nb-NO" b="1" dirty="0"/>
              <a:t>§ 7.</a:t>
            </a:r>
            <a:r>
              <a:rPr lang="nb-NO" b="1" i="1" dirty="0"/>
              <a:t>Direkte forskjellsbehandling</a:t>
            </a:r>
          </a:p>
          <a:p>
            <a:pPr marL="0" indent="0">
              <a:buNone/>
            </a:pPr>
            <a:r>
              <a:rPr lang="nb-NO" dirty="0"/>
              <a:t>Med direkte forskjellsbehandling menes at en person behandles dårligere enn andre blir, har blitt eller ville blitt behandlet i en tilsvarende situasjon, på grunn av forhold som nevnt i </a:t>
            </a:r>
            <a:r>
              <a:rPr lang="nb-NO" dirty="0">
                <a:hlinkClick r:id="rId2"/>
              </a:rPr>
              <a:t>§ 6</a:t>
            </a:r>
            <a:r>
              <a:rPr lang="nb-NO" dirty="0"/>
              <a:t> første ledd.</a:t>
            </a:r>
          </a:p>
          <a:p>
            <a:pPr marL="0" indent="0">
              <a:buNone/>
            </a:pPr>
            <a:endParaRPr lang="nb-NO" dirty="0"/>
          </a:p>
          <a:p>
            <a:pPr marL="0" indent="0">
              <a:buNone/>
            </a:pPr>
            <a:endParaRPr lang="nb-NO" dirty="0"/>
          </a:p>
        </p:txBody>
      </p:sp>
    </p:spTree>
    <p:extLst>
      <p:ext uri="{BB962C8B-B14F-4D97-AF65-F5344CB8AC3E}">
        <p14:creationId xmlns:p14="http://schemas.microsoft.com/office/powerpoint/2010/main" val="4144244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479B2EA-D05D-4608-AB49-B8882FFB9F1B}"/>
              </a:ext>
            </a:extLst>
          </p:cNvPr>
          <p:cNvSpPr>
            <a:spLocks noGrp="1"/>
          </p:cNvSpPr>
          <p:nvPr>
            <p:ph type="title"/>
          </p:nvPr>
        </p:nvSpPr>
        <p:spPr>
          <a:xfrm>
            <a:off x="819137" y="500106"/>
            <a:ext cx="7848600" cy="936625"/>
          </a:xfrm>
        </p:spPr>
        <p:txBody>
          <a:bodyPr/>
          <a:lstStyle/>
          <a:p>
            <a:r>
              <a:rPr lang="nb-NO" sz="3000" dirty="0"/>
              <a:t>Forarbeidene om direkte forskjellsbehandling</a:t>
            </a:r>
          </a:p>
        </p:txBody>
      </p:sp>
      <p:sp>
        <p:nvSpPr>
          <p:cNvPr id="3" name="Plassholder for innhold 2">
            <a:extLst>
              <a:ext uri="{FF2B5EF4-FFF2-40B4-BE49-F238E27FC236}">
                <a16:creationId xmlns:a16="http://schemas.microsoft.com/office/drawing/2014/main" id="{486129A2-1293-41A7-9543-F3B1B17D7732}"/>
              </a:ext>
            </a:extLst>
          </p:cNvPr>
          <p:cNvSpPr>
            <a:spLocks noGrp="1"/>
          </p:cNvSpPr>
          <p:nvPr>
            <p:ph idx="1"/>
          </p:nvPr>
        </p:nvSpPr>
        <p:spPr>
          <a:xfrm>
            <a:off x="592931" y="1860580"/>
            <a:ext cx="7958137" cy="4392613"/>
          </a:xfrm>
        </p:spPr>
        <p:txBody>
          <a:bodyPr/>
          <a:lstStyle/>
          <a:p>
            <a:r>
              <a:rPr lang="nb-NO" sz="2400" dirty="0"/>
              <a:t>Det kreves ikke diskriminerende hensikt</a:t>
            </a:r>
          </a:p>
          <a:p>
            <a:r>
              <a:rPr lang="nb-NO" sz="2400" dirty="0"/>
              <a:t>Forskjellsbehandlingen må føre til skade eller ulempe for den som forskjellsbehandles, for eksempel at forskjellsbehandlingen fører til tap av fordeler, økonomisk tap eller færre muligheter sammenlignet med andre i tilsvarende situasjon </a:t>
            </a:r>
          </a:p>
          <a:p>
            <a:pPr lvl="1"/>
            <a:r>
              <a:rPr lang="nb-NO" dirty="0"/>
              <a:t>Ikke krav om kvalifisert dårligere behandling</a:t>
            </a:r>
          </a:p>
          <a:p>
            <a:pPr lvl="1"/>
            <a:r>
              <a:rPr lang="nb-NO" dirty="0"/>
              <a:t>Marginale og ubetydelige ulemper oppfyller ikke kravet</a:t>
            </a:r>
          </a:p>
        </p:txBody>
      </p:sp>
    </p:spTree>
    <p:extLst>
      <p:ext uri="{BB962C8B-B14F-4D97-AF65-F5344CB8AC3E}">
        <p14:creationId xmlns:p14="http://schemas.microsoft.com/office/powerpoint/2010/main" val="260346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68FAFBD-765E-4237-8373-14AC7B81E8A2}"/>
              </a:ext>
            </a:extLst>
          </p:cNvPr>
          <p:cNvSpPr>
            <a:spLocks noGrp="1"/>
          </p:cNvSpPr>
          <p:nvPr>
            <p:ph type="title"/>
          </p:nvPr>
        </p:nvSpPr>
        <p:spPr/>
        <p:txBody>
          <a:bodyPr/>
          <a:lstStyle/>
          <a:p>
            <a:r>
              <a:rPr lang="nb-NO" dirty="0"/>
              <a:t>Indirekte forskjellsbehandling</a:t>
            </a:r>
          </a:p>
        </p:txBody>
      </p:sp>
      <p:sp>
        <p:nvSpPr>
          <p:cNvPr id="3" name="Plassholder for innhold 2">
            <a:extLst>
              <a:ext uri="{FF2B5EF4-FFF2-40B4-BE49-F238E27FC236}">
                <a16:creationId xmlns:a16="http://schemas.microsoft.com/office/drawing/2014/main" id="{51B532F3-3B23-44F2-941D-1A529156B655}"/>
              </a:ext>
            </a:extLst>
          </p:cNvPr>
          <p:cNvSpPr>
            <a:spLocks noGrp="1"/>
          </p:cNvSpPr>
          <p:nvPr>
            <p:ph idx="1"/>
          </p:nvPr>
        </p:nvSpPr>
        <p:spPr/>
        <p:txBody>
          <a:bodyPr/>
          <a:lstStyle/>
          <a:p>
            <a:pPr marL="0" indent="0">
              <a:buNone/>
            </a:pPr>
            <a:r>
              <a:rPr lang="nb-NO" b="1" dirty="0"/>
              <a:t>§ 8.</a:t>
            </a:r>
            <a:r>
              <a:rPr lang="nb-NO" b="1" i="1" dirty="0"/>
              <a:t>Indirekte forskjellsbehandling</a:t>
            </a:r>
          </a:p>
          <a:p>
            <a:pPr marL="0" indent="0">
              <a:buNone/>
            </a:pPr>
            <a:r>
              <a:rPr lang="nb-NO" dirty="0"/>
              <a:t>Med indirekte forskjellsbehandling menes enhver tilsynelatende nøytral bestemmelse, betingelse, praksis, handling eller unnlatelse som vil stille personer dårligere enn andre, på grunn av forhold som nevnt i </a:t>
            </a:r>
            <a:r>
              <a:rPr lang="nb-NO" dirty="0">
                <a:hlinkClick r:id="rId2"/>
              </a:rPr>
              <a:t>§ 6</a:t>
            </a:r>
            <a:r>
              <a:rPr lang="nb-NO" dirty="0"/>
              <a:t> første ledd.</a:t>
            </a:r>
          </a:p>
          <a:p>
            <a:endParaRPr lang="nb-NO" dirty="0"/>
          </a:p>
        </p:txBody>
      </p:sp>
    </p:spTree>
    <p:extLst>
      <p:ext uri="{BB962C8B-B14F-4D97-AF65-F5344CB8AC3E}">
        <p14:creationId xmlns:p14="http://schemas.microsoft.com/office/powerpoint/2010/main" val="2164485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99ADA53-6DA4-41CB-B418-6AC2F8C0D3B2}"/>
              </a:ext>
            </a:extLst>
          </p:cNvPr>
          <p:cNvSpPr>
            <a:spLocks noGrp="1"/>
          </p:cNvSpPr>
          <p:nvPr>
            <p:ph type="title"/>
          </p:nvPr>
        </p:nvSpPr>
        <p:spPr>
          <a:xfrm>
            <a:off x="827090" y="492155"/>
            <a:ext cx="8245348" cy="936625"/>
          </a:xfrm>
        </p:spPr>
        <p:txBody>
          <a:bodyPr/>
          <a:lstStyle/>
          <a:p>
            <a:r>
              <a:rPr lang="nb-NO" sz="3000" dirty="0"/>
              <a:t>Forarbeidene om indirekte forskjellsbehandling</a:t>
            </a:r>
          </a:p>
        </p:txBody>
      </p:sp>
      <p:sp>
        <p:nvSpPr>
          <p:cNvPr id="3" name="Plassholder for innhold 2">
            <a:extLst>
              <a:ext uri="{FF2B5EF4-FFF2-40B4-BE49-F238E27FC236}">
                <a16:creationId xmlns:a16="http://schemas.microsoft.com/office/drawing/2014/main" id="{CCBF6B72-F90E-4257-A314-0EC508D3428E}"/>
              </a:ext>
            </a:extLst>
          </p:cNvPr>
          <p:cNvSpPr>
            <a:spLocks noGrp="1"/>
          </p:cNvSpPr>
          <p:nvPr>
            <p:ph idx="1"/>
          </p:nvPr>
        </p:nvSpPr>
        <p:spPr/>
        <p:txBody>
          <a:bodyPr/>
          <a:lstStyle/>
          <a:p>
            <a:r>
              <a:rPr lang="nb-NO" dirty="0"/>
              <a:t>Praksiser som er iverksatt med det formål å ivareta legitime hensyn, men som rammer en bestemt gruppe</a:t>
            </a:r>
          </a:p>
          <a:p>
            <a:pPr lvl="1"/>
            <a:r>
              <a:rPr lang="nb-NO" dirty="0"/>
              <a:t>Eksempelvis blind person som utestenges fra kjøpesenter fordi senteret har forbud mot hunder i lokalene </a:t>
            </a:r>
          </a:p>
          <a:p>
            <a:r>
              <a:rPr lang="nb-NO" dirty="0"/>
              <a:t>Konkrete fysiske personer trenger ikke å ha blitt stilt dårligere enn andre jf. «betingelser og praksiser» og «vil stille». </a:t>
            </a:r>
          </a:p>
        </p:txBody>
      </p:sp>
    </p:spTree>
    <p:extLst>
      <p:ext uri="{BB962C8B-B14F-4D97-AF65-F5344CB8AC3E}">
        <p14:creationId xmlns:p14="http://schemas.microsoft.com/office/powerpoint/2010/main" val="2763519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4C49838-171F-4614-A813-12DADF5170D0}"/>
              </a:ext>
            </a:extLst>
          </p:cNvPr>
          <p:cNvSpPr>
            <a:spLocks noGrp="1"/>
          </p:cNvSpPr>
          <p:nvPr>
            <p:ph type="title"/>
          </p:nvPr>
        </p:nvSpPr>
        <p:spPr/>
        <p:txBody>
          <a:bodyPr/>
          <a:lstStyle/>
          <a:p>
            <a:r>
              <a:rPr lang="nb-NO" dirty="0"/>
              <a:t>Lovlig forskjellsbehandling</a:t>
            </a:r>
          </a:p>
        </p:txBody>
      </p:sp>
      <p:sp>
        <p:nvSpPr>
          <p:cNvPr id="3" name="Plassholder for innhold 2">
            <a:extLst>
              <a:ext uri="{FF2B5EF4-FFF2-40B4-BE49-F238E27FC236}">
                <a16:creationId xmlns:a16="http://schemas.microsoft.com/office/drawing/2014/main" id="{B2CE2B5B-02EC-4BDF-AD79-127689A4357B}"/>
              </a:ext>
            </a:extLst>
          </p:cNvPr>
          <p:cNvSpPr>
            <a:spLocks noGrp="1"/>
          </p:cNvSpPr>
          <p:nvPr>
            <p:ph idx="1"/>
          </p:nvPr>
        </p:nvSpPr>
        <p:spPr>
          <a:xfrm>
            <a:off x="827091" y="1844678"/>
            <a:ext cx="7521780" cy="4269876"/>
          </a:xfrm>
        </p:spPr>
        <p:txBody>
          <a:bodyPr/>
          <a:lstStyle/>
          <a:p>
            <a:pPr marL="0" indent="0">
              <a:buNone/>
            </a:pPr>
            <a:r>
              <a:rPr lang="nb-NO" sz="1500" b="1" dirty="0"/>
              <a:t>§ 9.Lovlig forskjellsbehandling</a:t>
            </a:r>
          </a:p>
          <a:p>
            <a:pPr marL="0" indent="0">
              <a:buNone/>
            </a:pPr>
            <a:r>
              <a:rPr lang="nb-NO" sz="1500" dirty="0"/>
              <a:t>Forskjellsbehandling er ikke i strid med forbudet i § 6 når den</a:t>
            </a:r>
          </a:p>
          <a:p>
            <a:pPr marL="0" indent="0">
              <a:buNone/>
            </a:pPr>
            <a:r>
              <a:rPr lang="nb-NO" sz="1500" dirty="0"/>
              <a:t>a) har et saklig formål</a:t>
            </a:r>
          </a:p>
          <a:p>
            <a:pPr marL="0" indent="0">
              <a:buNone/>
            </a:pPr>
            <a:r>
              <a:rPr lang="nb-NO" sz="1500" dirty="0"/>
              <a:t>b) er nødvendig for å oppnå formålet og</a:t>
            </a:r>
          </a:p>
          <a:p>
            <a:pPr marL="0" indent="0">
              <a:buNone/>
            </a:pPr>
            <a:r>
              <a:rPr lang="nb-NO" sz="1500" dirty="0"/>
              <a:t>c) ikke er uforholdsmessig inngripende overfor den eller de som forskjellsbehandles.</a:t>
            </a:r>
          </a:p>
          <a:p>
            <a:pPr marL="0" indent="0">
              <a:buNone/>
            </a:pPr>
            <a:endParaRPr lang="nb-NO" sz="1500" dirty="0"/>
          </a:p>
          <a:p>
            <a:pPr marL="0" indent="0">
              <a:buNone/>
            </a:pPr>
            <a:r>
              <a:rPr lang="nb-NO" sz="1500" dirty="0"/>
              <a:t>I arbeidsforhold og ved valg og behandling av selvstendig næringsdrivende og innleide arbeidstakere er direkte forskjellsbehandling på grunn av kjønn, etnisitet, religion, livssyn, funksjonsnedsettelse, seksuell orientering, kjønnsidentitet og kjønnsuttrykk bare tillatt hvis denne egenskapen har avgjørende betydning for utøvelsen av arbeidet eller yrket, og vilkårene i første ledd er oppfylt.</a:t>
            </a:r>
          </a:p>
          <a:p>
            <a:endParaRPr lang="nb-NO" sz="1500" dirty="0"/>
          </a:p>
          <a:p>
            <a:pPr marL="0" indent="0">
              <a:buNone/>
            </a:pPr>
            <a:r>
              <a:rPr lang="nb-NO" sz="1500" dirty="0"/>
              <a:t>Aldersgrenser som følger av lov eller forskrift, og fordelaktige priser på grunn av alder, er ikke i strid med forbudet i § 6.</a:t>
            </a:r>
          </a:p>
        </p:txBody>
      </p:sp>
    </p:spTree>
    <p:extLst>
      <p:ext uri="{BB962C8B-B14F-4D97-AF65-F5344CB8AC3E}">
        <p14:creationId xmlns:p14="http://schemas.microsoft.com/office/powerpoint/2010/main" val="3068040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C2A5C90-3CBD-4456-A510-3E140CF32C3A}"/>
              </a:ext>
            </a:extLst>
          </p:cNvPr>
          <p:cNvSpPr>
            <a:spLocks noGrp="1"/>
          </p:cNvSpPr>
          <p:nvPr>
            <p:ph type="title"/>
          </p:nvPr>
        </p:nvSpPr>
        <p:spPr/>
        <p:txBody>
          <a:bodyPr/>
          <a:lstStyle/>
          <a:p>
            <a:r>
              <a:rPr lang="nb-NO" dirty="0"/>
              <a:t>Eksempel fra nemnda</a:t>
            </a:r>
          </a:p>
        </p:txBody>
      </p:sp>
      <p:sp>
        <p:nvSpPr>
          <p:cNvPr id="3" name="Plassholder for innhold 2">
            <a:extLst>
              <a:ext uri="{FF2B5EF4-FFF2-40B4-BE49-F238E27FC236}">
                <a16:creationId xmlns:a16="http://schemas.microsoft.com/office/drawing/2014/main" id="{8819D42F-27C9-488B-BDFD-1EDC754A4C44}"/>
              </a:ext>
            </a:extLst>
          </p:cNvPr>
          <p:cNvSpPr>
            <a:spLocks noGrp="1"/>
          </p:cNvSpPr>
          <p:nvPr>
            <p:ph idx="1"/>
          </p:nvPr>
        </p:nvSpPr>
        <p:spPr>
          <a:xfrm>
            <a:off x="827090" y="1844677"/>
            <a:ext cx="7426363" cy="4349389"/>
          </a:xfrm>
        </p:spPr>
        <p:txBody>
          <a:bodyPr/>
          <a:lstStyle/>
          <a:p>
            <a:pPr marL="0" indent="0">
              <a:buNone/>
            </a:pPr>
            <a:r>
              <a:rPr lang="nb-NO" sz="2500" b="1" dirty="0"/>
              <a:t>Klagesak 18/282</a:t>
            </a:r>
          </a:p>
          <a:p>
            <a:pPr marL="0" indent="0">
              <a:buNone/>
            </a:pPr>
            <a:r>
              <a:rPr lang="nb-NO" sz="2500" dirty="0"/>
              <a:t>Saken gjaldt spørsmålet om et boligsameie handlet i strid med forbudet mot diskriminering på grunn av funksjonsnedsettelse overfor en beboer, ved at styret hadde vedtatt at alle beboere må betale på lik linje ved passering av en elektrisk betalingsbom inn til sameiets fellesområde. </a:t>
            </a:r>
          </a:p>
          <a:p>
            <a:pPr marL="0" indent="0">
              <a:buNone/>
            </a:pPr>
            <a:endParaRPr lang="nb-NO" sz="2500" dirty="0"/>
          </a:p>
          <a:p>
            <a:pPr marL="0" indent="0">
              <a:buNone/>
            </a:pPr>
            <a:r>
              <a:rPr lang="nb-NO" sz="2500" dirty="0"/>
              <a:t>Nemnda konkluderte med at betalingsordningen er diskriminerende overfor beboeren.</a:t>
            </a:r>
          </a:p>
          <a:p>
            <a:pPr marL="0" indent="0">
              <a:buNone/>
            </a:pPr>
            <a:br>
              <a:rPr lang="nb-NO" dirty="0"/>
            </a:br>
            <a:endParaRPr lang="nb-NO" dirty="0"/>
          </a:p>
        </p:txBody>
      </p:sp>
    </p:spTree>
    <p:extLst>
      <p:ext uri="{BB962C8B-B14F-4D97-AF65-F5344CB8AC3E}">
        <p14:creationId xmlns:p14="http://schemas.microsoft.com/office/powerpoint/2010/main" val="2158647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D13B0D5-C1EE-4FD3-B289-8C82BB4289FB}"/>
              </a:ext>
            </a:extLst>
          </p:cNvPr>
          <p:cNvSpPr>
            <a:spLocks noGrp="1"/>
          </p:cNvSpPr>
          <p:nvPr>
            <p:ph type="title"/>
          </p:nvPr>
        </p:nvSpPr>
        <p:spPr/>
        <p:txBody>
          <a:bodyPr/>
          <a:lstStyle/>
          <a:p>
            <a:r>
              <a:rPr lang="nb-NO" b="1" dirty="0"/>
              <a:t>Klagesak 18/282 forts. </a:t>
            </a:r>
            <a:endParaRPr lang="nb-NO" dirty="0"/>
          </a:p>
        </p:txBody>
      </p:sp>
      <p:sp>
        <p:nvSpPr>
          <p:cNvPr id="3" name="Plassholder for innhold 2">
            <a:extLst>
              <a:ext uri="{FF2B5EF4-FFF2-40B4-BE49-F238E27FC236}">
                <a16:creationId xmlns:a16="http://schemas.microsoft.com/office/drawing/2014/main" id="{83EA01D1-D0FB-4F42-96C0-5D2E24996F61}"/>
              </a:ext>
            </a:extLst>
          </p:cNvPr>
          <p:cNvSpPr>
            <a:spLocks noGrp="1"/>
          </p:cNvSpPr>
          <p:nvPr>
            <p:ph idx="1"/>
          </p:nvPr>
        </p:nvSpPr>
        <p:spPr/>
        <p:txBody>
          <a:bodyPr/>
          <a:lstStyle/>
          <a:p>
            <a:pPr marL="0" indent="0">
              <a:buNone/>
            </a:pPr>
            <a:r>
              <a:rPr lang="nb-NO" dirty="0"/>
              <a:t>Er vilkårene oppfylt?</a:t>
            </a:r>
          </a:p>
          <a:p>
            <a:r>
              <a:rPr lang="nb-NO" b="1" dirty="0"/>
              <a:t>Virkeområde</a:t>
            </a:r>
            <a:r>
              <a:rPr lang="nb-NO" dirty="0"/>
              <a:t>: borettslag</a:t>
            </a:r>
          </a:p>
          <a:p>
            <a:r>
              <a:rPr lang="nb-NO" b="1" dirty="0"/>
              <a:t>Funksjonsnedsettelse</a:t>
            </a:r>
            <a:r>
              <a:rPr lang="nb-NO" dirty="0"/>
              <a:t>: MS</a:t>
            </a:r>
          </a:p>
          <a:p>
            <a:r>
              <a:rPr lang="nb-NO" b="1" dirty="0"/>
              <a:t>Saklig formål</a:t>
            </a:r>
            <a:r>
              <a:rPr lang="nb-NO" dirty="0"/>
              <a:t>: Begrense biltrafikken, og lik betalingsordning er enklest å administrere</a:t>
            </a:r>
          </a:p>
          <a:p>
            <a:r>
              <a:rPr lang="nb-NO" b="1" dirty="0"/>
              <a:t>Nødvendighetskriteriet</a:t>
            </a:r>
            <a:r>
              <a:rPr lang="nb-NO" dirty="0"/>
              <a:t>: ikke sjekket ut andre alternativer for funksjonshemmede </a:t>
            </a:r>
          </a:p>
        </p:txBody>
      </p:sp>
    </p:spTree>
    <p:extLst>
      <p:ext uri="{BB962C8B-B14F-4D97-AF65-F5344CB8AC3E}">
        <p14:creationId xmlns:p14="http://schemas.microsoft.com/office/powerpoint/2010/main" val="3773359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0B0D877-57BA-42B4-91CF-C5D1E120C229}"/>
              </a:ext>
            </a:extLst>
          </p:cNvPr>
          <p:cNvSpPr>
            <a:spLocks noGrp="1"/>
          </p:cNvSpPr>
          <p:nvPr>
            <p:ph type="title"/>
          </p:nvPr>
        </p:nvSpPr>
        <p:spPr/>
        <p:txBody>
          <a:bodyPr/>
          <a:lstStyle/>
          <a:p>
            <a:r>
              <a:rPr lang="nb-NO" dirty="0"/>
              <a:t>Pågående eksempel fra RS </a:t>
            </a:r>
          </a:p>
        </p:txBody>
      </p:sp>
      <p:sp>
        <p:nvSpPr>
          <p:cNvPr id="3" name="Plassholder for innhold 2">
            <a:extLst>
              <a:ext uri="{FF2B5EF4-FFF2-40B4-BE49-F238E27FC236}">
                <a16:creationId xmlns:a16="http://schemas.microsoft.com/office/drawing/2014/main" id="{3BD7A16E-A792-43EC-A772-0FC39E84F5D5}"/>
              </a:ext>
            </a:extLst>
          </p:cNvPr>
          <p:cNvSpPr>
            <a:spLocks noGrp="1"/>
          </p:cNvSpPr>
          <p:nvPr>
            <p:ph idx="1"/>
          </p:nvPr>
        </p:nvSpPr>
        <p:spPr/>
        <p:txBody>
          <a:bodyPr/>
          <a:lstStyle/>
          <a:p>
            <a:pPr marL="0" indent="0">
              <a:buNone/>
            </a:pPr>
            <a:r>
              <a:rPr lang="nb-NO" dirty="0"/>
              <a:t>Rullestolbruker som har kjøpt HC-leilighet i en høy etasje. Heisen stenges av på grunn av at borettslaget ønsker å spare penger. Ingen grunn til at borettslaget har dårlig økonomi. De vil bruke penger på noe annet. </a:t>
            </a:r>
          </a:p>
          <a:p>
            <a:pPr marL="0" indent="0">
              <a:buNone/>
            </a:pPr>
            <a:endParaRPr lang="nb-NO" dirty="0"/>
          </a:p>
          <a:p>
            <a:pPr marL="0" indent="0">
              <a:buNone/>
            </a:pPr>
            <a:r>
              <a:rPr lang="nb-NO" dirty="0"/>
              <a:t>Indirekte diskriminering. </a:t>
            </a:r>
          </a:p>
        </p:txBody>
      </p:sp>
    </p:spTree>
    <p:extLst>
      <p:ext uri="{BB962C8B-B14F-4D97-AF65-F5344CB8AC3E}">
        <p14:creationId xmlns:p14="http://schemas.microsoft.com/office/powerpoint/2010/main" val="2037280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2EBD973-7B0D-4143-8BA8-28BB68A4B437}"/>
              </a:ext>
            </a:extLst>
          </p:cNvPr>
          <p:cNvSpPr>
            <a:spLocks noGrp="1"/>
          </p:cNvSpPr>
          <p:nvPr>
            <p:ph type="title"/>
          </p:nvPr>
        </p:nvSpPr>
        <p:spPr/>
        <p:txBody>
          <a:bodyPr/>
          <a:lstStyle/>
          <a:p>
            <a:r>
              <a:rPr lang="nb-NO" sz="3000" dirty="0"/>
              <a:t>Kapittel 3: UU og individuell tilrettelegging</a:t>
            </a:r>
          </a:p>
        </p:txBody>
      </p:sp>
      <p:sp>
        <p:nvSpPr>
          <p:cNvPr id="3" name="Plassholder for innhold 2">
            <a:extLst>
              <a:ext uri="{FF2B5EF4-FFF2-40B4-BE49-F238E27FC236}">
                <a16:creationId xmlns:a16="http://schemas.microsoft.com/office/drawing/2014/main" id="{32DCC4AD-4E84-4FC0-8CDF-7CB7FE2E03DD}"/>
              </a:ext>
            </a:extLst>
          </p:cNvPr>
          <p:cNvSpPr>
            <a:spLocks noGrp="1"/>
          </p:cNvSpPr>
          <p:nvPr>
            <p:ph idx="1"/>
          </p:nvPr>
        </p:nvSpPr>
        <p:spPr>
          <a:xfrm>
            <a:off x="717551" y="1834166"/>
            <a:ext cx="7958137" cy="4392613"/>
          </a:xfrm>
        </p:spPr>
        <p:txBody>
          <a:bodyPr/>
          <a:lstStyle/>
          <a:p>
            <a:r>
              <a:rPr lang="nb-NO" dirty="0"/>
              <a:t>Kapittel 3 inneholder rettigheter som er mer begrenset i form av flere inngangsvilkår</a:t>
            </a:r>
          </a:p>
          <a:p>
            <a:pPr lvl="1"/>
            <a:r>
              <a:rPr lang="nb-NO" dirty="0"/>
              <a:t>Universell utforming – «virksomheter rettet mot allmennheten»</a:t>
            </a:r>
          </a:p>
          <a:p>
            <a:pPr lvl="1"/>
            <a:r>
              <a:rPr lang="nb-NO" dirty="0"/>
              <a:t>Rett til individuell tilrettelegging – spesifikke grupper</a:t>
            </a:r>
          </a:p>
          <a:p>
            <a:pPr lvl="2"/>
            <a:r>
              <a:rPr lang="nb-NO" sz="1800" dirty="0"/>
              <a:t>barnehage (§ 20)</a:t>
            </a:r>
          </a:p>
          <a:p>
            <a:pPr lvl="2"/>
            <a:r>
              <a:rPr lang="nb-NO" sz="1800" dirty="0"/>
              <a:t>kommunale tjenester etter helse- og omsorgstjenesteloven (§ 20) </a:t>
            </a:r>
          </a:p>
          <a:p>
            <a:pPr lvl="2"/>
            <a:r>
              <a:rPr lang="nb-NO" sz="1800" dirty="0"/>
              <a:t>elever og studenter (§ 21) </a:t>
            </a:r>
          </a:p>
          <a:p>
            <a:pPr lvl="2"/>
            <a:r>
              <a:rPr lang="nb-NO" sz="1800" dirty="0"/>
              <a:t>arbeidssøkere og arbeidstagere (§ 22) </a:t>
            </a:r>
          </a:p>
          <a:p>
            <a:pPr lvl="2"/>
            <a:r>
              <a:rPr lang="nb-NO" sz="1800" dirty="0"/>
              <a:t>gravide arbeidssøkere, arbeidstagere, elever og studenter (§ 23) </a:t>
            </a:r>
          </a:p>
        </p:txBody>
      </p:sp>
    </p:spTree>
    <p:extLst>
      <p:ext uri="{BB962C8B-B14F-4D97-AF65-F5344CB8AC3E}">
        <p14:creationId xmlns:p14="http://schemas.microsoft.com/office/powerpoint/2010/main" val="314773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B08A768-CC31-4AE1-A83A-325BDE65E5BD}"/>
              </a:ext>
            </a:extLst>
          </p:cNvPr>
          <p:cNvSpPr>
            <a:spLocks noGrp="1"/>
          </p:cNvSpPr>
          <p:nvPr>
            <p:ph type="title"/>
          </p:nvPr>
        </p:nvSpPr>
        <p:spPr/>
        <p:txBody>
          <a:bodyPr/>
          <a:lstStyle/>
          <a:p>
            <a:r>
              <a:rPr lang="nb-NO" dirty="0"/>
              <a:t>Utviklingen av diskrimineringsvernet</a:t>
            </a:r>
          </a:p>
        </p:txBody>
      </p:sp>
      <p:sp>
        <p:nvSpPr>
          <p:cNvPr id="3" name="Plassholder for innhold 2">
            <a:extLst>
              <a:ext uri="{FF2B5EF4-FFF2-40B4-BE49-F238E27FC236}">
                <a16:creationId xmlns:a16="http://schemas.microsoft.com/office/drawing/2014/main" id="{0AF4A189-7759-419C-9BC6-BD2E07F169F0}"/>
              </a:ext>
            </a:extLst>
          </p:cNvPr>
          <p:cNvSpPr>
            <a:spLocks noGrp="1"/>
          </p:cNvSpPr>
          <p:nvPr>
            <p:ph idx="1"/>
          </p:nvPr>
        </p:nvSpPr>
        <p:spPr/>
        <p:txBody>
          <a:bodyPr/>
          <a:lstStyle/>
          <a:p>
            <a:r>
              <a:rPr lang="nb-NO" dirty="0"/>
              <a:t>Likestillingstillingsloven (1978)</a:t>
            </a:r>
          </a:p>
          <a:p>
            <a:r>
              <a:rPr lang="nb-NO" dirty="0"/>
              <a:t>Diskrimineringsloven om etnisitet (2005)</a:t>
            </a:r>
          </a:p>
          <a:p>
            <a:r>
              <a:rPr lang="nb-NO" dirty="0"/>
              <a:t>Diskriminerings- og tilgjengelighetsloven (2008)</a:t>
            </a:r>
          </a:p>
          <a:p>
            <a:r>
              <a:rPr lang="nb-NO" dirty="0"/>
              <a:t>Likestillings- og diskrimineringsloven (2018)</a:t>
            </a:r>
          </a:p>
        </p:txBody>
      </p:sp>
    </p:spTree>
    <p:extLst>
      <p:ext uri="{BB962C8B-B14F-4D97-AF65-F5344CB8AC3E}">
        <p14:creationId xmlns:p14="http://schemas.microsoft.com/office/powerpoint/2010/main" val="36896832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C2D1C53-2209-4BB6-BDD3-DEC5AE84BA74}"/>
              </a:ext>
            </a:extLst>
          </p:cNvPr>
          <p:cNvSpPr>
            <a:spLocks noGrp="1"/>
          </p:cNvSpPr>
          <p:nvPr>
            <p:ph type="title"/>
          </p:nvPr>
        </p:nvSpPr>
        <p:spPr/>
        <p:txBody>
          <a:bodyPr/>
          <a:lstStyle/>
          <a:p>
            <a:r>
              <a:rPr lang="nb-NO" dirty="0"/>
              <a:t>Rett til individuell tilrettelegging	</a:t>
            </a:r>
          </a:p>
        </p:txBody>
      </p:sp>
      <p:sp>
        <p:nvSpPr>
          <p:cNvPr id="3" name="Plassholder for innhold 2">
            <a:extLst>
              <a:ext uri="{FF2B5EF4-FFF2-40B4-BE49-F238E27FC236}">
                <a16:creationId xmlns:a16="http://schemas.microsoft.com/office/drawing/2014/main" id="{BCADA151-969B-465E-BC55-37B74431AE0D}"/>
              </a:ext>
            </a:extLst>
          </p:cNvPr>
          <p:cNvSpPr>
            <a:spLocks noGrp="1"/>
          </p:cNvSpPr>
          <p:nvPr>
            <p:ph idx="1"/>
          </p:nvPr>
        </p:nvSpPr>
        <p:spPr/>
        <p:txBody>
          <a:bodyPr/>
          <a:lstStyle/>
          <a:p>
            <a:r>
              <a:rPr lang="nb-NO" dirty="0"/>
              <a:t>Hvem gjelder retten for? </a:t>
            </a:r>
          </a:p>
          <a:p>
            <a:pPr lvl="1"/>
            <a:r>
              <a:rPr lang="nb-NO" dirty="0"/>
              <a:t>barnehage (§ 20)</a:t>
            </a:r>
          </a:p>
          <a:p>
            <a:pPr lvl="1"/>
            <a:r>
              <a:rPr lang="nb-NO" dirty="0"/>
              <a:t>kommunale tjenester etter helse- og omsorgstjenesteloven (§ 20) </a:t>
            </a:r>
          </a:p>
          <a:p>
            <a:pPr lvl="1"/>
            <a:r>
              <a:rPr lang="nb-NO" dirty="0"/>
              <a:t>elever og studenter (§ 21) </a:t>
            </a:r>
          </a:p>
          <a:p>
            <a:pPr lvl="1"/>
            <a:r>
              <a:rPr lang="nb-NO" dirty="0"/>
              <a:t>arbeidssøkere og arbeidstagere (§ 22) </a:t>
            </a:r>
          </a:p>
          <a:p>
            <a:pPr lvl="1"/>
            <a:r>
              <a:rPr lang="nb-NO" dirty="0"/>
              <a:t>gravide arbeidssøkere, arbeidstagere, elever og studenter (§ 23) </a:t>
            </a:r>
          </a:p>
          <a:p>
            <a:pPr lvl="1"/>
            <a:endParaRPr lang="nb-NO" dirty="0"/>
          </a:p>
        </p:txBody>
      </p:sp>
    </p:spTree>
    <p:extLst>
      <p:ext uri="{BB962C8B-B14F-4D97-AF65-F5344CB8AC3E}">
        <p14:creationId xmlns:p14="http://schemas.microsoft.com/office/powerpoint/2010/main" val="2242820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CB86754-47A6-4DF3-BFB2-6BA59DAECD62}"/>
              </a:ext>
            </a:extLst>
          </p:cNvPr>
          <p:cNvSpPr>
            <a:spLocks noGrp="1"/>
          </p:cNvSpPr>
          <p:nvPr>
            <p:ph type="title"/>
          </p:nvPr>
        </p:nvSpPr>
        <p:spPr/>
        <p:txBody>
          <a:bodyPr/>
          <a:lstStyle/>
          <a:p>
            <a:r>
              <a:rPr lang="nb-NO" sz="3200" dirty="0"/>
              <a:t>Individuell tilrettelegging for arbeidstakere</a:t>
            </a:r>
          </a:p>
        </p:txBody>
      </p:sp>
      <p:sp>
        <p:nvSpPr>
          <p:cNvPr id="3" name="Plassholder for innhold 2">
            <a:extLst>
              <a:ext uri="{FF2B5EF4-FFF2-40B4-BE49-F238E27FC236}">
                <a16:creationId xmlns:a16="http://schemas.microsoft.com/office/drawing/2014/main" id="{D46294EB-B202-419C-840C-9983F20EB755}"/>
              </a:ext>
            </a:extLst>
          </p:cNvPr>
          <p:cNvSpPr>
            <a:spLocks noGrp="1"/>
          </p:cNvSpPr>
          <p:nvPr>
            <p:ph idx="1"/>
          </p:nvPr>
        </p:nvSpPr>
        <p:spPr/>
        <p:txBody>
          <a:bodyPr/>
          <a:lstStyle/>
          <a:p>
            <a:pPr marL="0" indent="0">
              <a:buNone/>
            </a:pPr>
            <a:r>
              <a:rPr lang="nb-NO" sz="1700" b="1" dirty="0"/>
              <a:t>§ 22.Rett til individuell tilrettelegging for arbeidssøkere og arbeidstakere</a:t>
            </a:r>
          </a:p>
          <a:p>
            <a:pPr marL="0" indent="0">
              <a:buNone/>
            </a:pPr>
            <a:r>
              <a:rPr lang="nb-NO" sz="1700" dirty="0"/>
              <a:t>Arbeidstakere og arbeidssøkere med funksjonsnedsettelse har rett til egnet individuell tilrettelegging av ansettelsesprosess, arbeidsplass og arbeidsoppgaver, for å sikre at de kan få eller beholde arbeid, ha tilgang til opplæring og annen kompetanseutvikling samt utføre og ha mulighet til fremgang i arbeidet, på lik linje med andre.</a:t>
            </a:r>
          </a:p>
          <a:p>
            <a:endParaRPr lang="nb-NO" sz="1700" dirty="0"/>
          </a:p>
          <a:p>
            <a:pPr marL="0" indent="0">
              <a:buNone/>
            </a:pPr>
            <a:r>
              <a:rPr lang="nb-NO" sz="1700" dirty="0"/>
              <a:t>Retten gjelder tilrettelegging som ikke innebærer en </a:t>
            </a:r>
            <a:r>
              <a:rPr lang="nb-NO" sz="1700" dirty="0">
                <a:highlight>
                  <a:srgbClr val="FFFF00"/>
                </a:highlight>
              </a:rPr>
              <a:t>uforholdsmessig byrde</a:t>
            </a:r>
            <a:r>
              <a:rPr lang="nb-NO" sz="1700" dirty="0"/>
              <a:t>. I denne vurderingen skal det særlig legges vekt på</a:t>
            </a:r>
          </a:p>
          <a:p>
            <a:pPr marL="0" indent="0">
              <a:buNone/>
            </a:pPr>
            <a:r>
              <a:rPr lang="nb-NO" sz="1700" dirty="0"/>
              <a:t>a) tilretteleggingens effekt for å fjerne barrierer for personer med funksjonsnedsettelse</a:t>
            </a:r>
          </a:p>
          <a:p>
            <a:pPr marL="0" indent="0">
              <a:buNone/>
            </a:pPr>
            <a:r>
              <a:rPr lang="nb-NO" sz="1700" dirty="0"/>
              <a:t>b) kostnadene ved tilretteleggingen</a:t>
            </a:r>
          </a:p>
          <a:p>
            <a:pPr marL="0" indent="0">
              <a:buNone/>
            </a:pPr>
            <a:r>
              <a:rPr lang="nb-NO" sz="1700" dirty="0"/>
              <a:t>c) virksomhetens ressurser.</a:t>
            </a:r>
          </a:p>
        </p:txBody>
      </p:sp>
    </p:spTree>
    <p:extLst>
      <p:ext uri="{BB962C8B-B14F-4D97-AF65-F5344CB8AC3E}">
        <p14:creationId xmlns:p14="http://schemas.microsoft.com/office/powerpoint/2010/main" val="3097622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BA3CB8B-C346-4F70-B25B-7A92BD1DB319}"/>
              </a:ext>
            </a:extLst>
          </p:cNvPr>
          <p:cNvSpPr>
            <a:spLocks noGrp="1"/>
          </p:cNvSpPr>
          <p:nvPr>
            <p:ph type="title"/>
          </p:nvPr>
        </p:nvSpPr>
        <p:spPr/>
        <p:txBody>
          <a:bodyPr/>
          <a:lstStyle/>
          <a:p>
            <a:r>
              <a:rPr lang="nb-NO" dirty="0"/>
              <a:t>Lovverk på arbeidsfeltet</a:t>
            </a:r>
          </a:p>
        </p:txBody>
      </p:sp>
      <p:sp>
        <p:nvSpPr>
          <p:cNvPr id="3" name="Plassholder for innhold 2">
            <a:extLst>
              <a:ext uri="{FF2B5EF4-FFF2-40B4-BE49-F238E27FC236}">
                <a16:creationId xmlns:a16="http://schemas.microsoft.com/office/drawing/2014/main" id="{4106F0E8-35B7-47ED-9926-3AAE339ABC14}"/>
              </a:ext>
            </a:extLst>
          </p:cNvPr>
          <p:cNvSpPr>
            <a:spLocks noGrp="1"/>
          </p:cNvSpPr>
          <p:nvPr>
            <p:ph idx="1"/>
          </p:nvPr>
        </p:nvSpPr>
        <p:spPr/>
        <p:txBody>
          <a:bodyPr/>
          <a:lstStyle/>
          <a:p>
            <a:pPr marL="0" indent="0">
              <a:buNone/>
            </a:pPr>
            <a:r>
              <a:rPr lang="nb-NO" sz="2500" b="1" dirty="0"/>
              <a:t>Utgangspunktet</a:t>
            </a:r>
            <a:r>
              <a:rPr lang="nb-NO" sz="2500" dirty="0"/>
              <a:t>: Arbeidsgivers styringsrett (rett til å lede, fordele, organisere og kontrollere arbeidet)</a:t>
            </a:r>
          </a:p>
          <a:p>
            <a:pPr marL="0" indent="0">
              <a:buNone/>
            </a:pPr>
            <a:endParaRPr lang="nb-NO" sz="2500" dirty="0"/>
          </a:p>
          <a:p>
            <a:pPr marL="0" indent="0">
              <a:buNone/>
            </a:pPr>
            <a:r>
              <a:rPr lang="nb-NO" sz="2500" dirty="0"/>
              <a:t>Begrenses av annen regulering, for eksempel:</a:t>
            </a:r>
          </a:p>
          <a:p>
            <a:r>
              <a:rPr lang="nb-NO" sz="2500" dirty="0"/>
              <a:t>Arbeidsavtalen</a:t>
            </a:r>
          </a:p>
          <a:p>
            <a:r>
              <a:rPr lang="nb-NO" sz="2500" dirty="0"/>
              <a:t>Tariffavtaler</a:t>
            </a:r>
          </a:p>
          <a:p>
            <a:r>
              <a:rPr lang="nb-NO" sz="2500" dirty="0"/>
              <a:t>Saklighetskrav </a:t>
            </a:r>
          </a:p>
          <a:p>
            <a:r>
              <a:rPr lang="nb-NO" sz="2500" dirty="0"/>
              <a:t>Annen lovgivning, herunder diskrimineringslovverket</a:t>
            </a:r>
          </a:p>
          <a:p>
            <a:endParaRPr lang="nb-NO" dirty="0"/>
          </a:p>
        </p:txBody>
      </p:sp>
    </p:spTree>
    <p:extLst>
      <p:ext uri="{BB962C8B-B14F-4D97-AF65-F5344CB8AC3E}">
        <p14:creationId xmlns:p14="http://schemas.microsoft.com/office/powerpoint/2010/main" val="2437151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DB8A203-6F1F-4594-BEA1-CA566A68B6A9}"/>
              </a:ext>
            </a:extLst>
          </p:cNvPr>
          <p:cNvSpPr>
            <a:spLocks noGrp="1"/>
          </p:cNvSpPr>
          <p:nvPr>
            <p:ph type="title"/>
          </p:nvPr>
        </p:nvSpPr>
        <p:spPr/>
        <p:txBody>
          <a:bodyPr/>
          <a:lstStyle/>
          <a:p>
            <a:r>
              <a:rPr lang="nb-NO" dirty="0"/>
              <a:t>«Uforholdsmessig byrde» </a:t>
            </a:r>
          </a:p>
        </p:txBody>
      </p:sp>
      <p:sp>
        <p:nvSpPr>
          <p:cNvPr id="3" name="Plassholder for innhold 2">
            <a:extLst>
              <a:ext uri="{FF2B5EF4-FFF2-40B4-BE49-F238E27FC236}">
                <a16:creationId xmlns:a16="http://schemas.microsoft.com/office/drawing/2014/main" id="{1F3A3147-EFFD-4F71-8236-12DCEB1A3AA5}"/>
              </a:ext>
            </a:extLst>
          </p:cNvPr>
          <p:cNvSpPr>
            <a:spLocks noGrp="1"/>
          </p:cNvSpPr>
          <p:nvPr>
            <p:ph idx="1"/>
          </p:nvPr>
        </p:nvSpPr>
        <p:spPr/>
        <p:txBody>
          <a:bodyPr/>
          <a:lstStyle/>
          <a:p>
            <a:r>
              <a:rPr lang="nb-NO" sz="2200" dirty="0"/>
              <a:t>Sikkerhetsventil som ikke må tolkes for vidt</a:t>
            </a:r>
          </a:p>
          <a:p>
            <a:r>
              <a:rPr lang="nb-NO" sz="2200" dirty="0"/>
              <a:t>Legges bl.a. vekt på tilretteleggingens effekt for å fjerne barrierer for personer med funksjonsnedsettelse, kostnadene og virksomhetens ressurser </a:t>
            </a:r>
          </a:p>
          <a:p>
            <a:r>
              <a:rPr lang="nb-NO" sz="2200" dirty="0"/>
              <a:t>Opplistingen i bestemmelsen er ikke uttømmende</a:t>
            </a:r>
          </a:p>
          <a:p>
            <a:r>
              <a:rPr lang="nb-NO" sz="2200" dirty="0"/>
              <a:t>Skal ikke foretas kostnad-nytte-vurdering</a:t>
            </a:r>
          </a:p>
          <a:p>
            <a:r>
              <a:rPr lang="nb-NO" sz="2200" dirty="0"/>
              <a:t>Må akseptere at individuell tilrettelegging medfører økte kostnader </a:t>
            </a:r>
          </a:p>
          <a:p>
            <a:r>
              <a:rPr lang="nb-NO" sz="2200" dirty="0"/>
              <a:t>Det må tas med i vurderingen om andre kan ha nytte av tiltakene i form av bedret tilgjengelighet og om offentlige støtteordninger vil dekke deler av kostnadene.</a:t>
            </a:r>
          </a:p>
          <a:p>
            <a:endParaRPr lang="nb-NO" dirty="0"/>
          </a:p>
          <a:p>
            <a:endParaRPr lang="nb-NO" dirty="0"/>
          </a:p>
        </p:txBody>
      </p:sp>
    </p:spTree>
    <p:extLst>
      <p:ext uri="{BB962C8B-B14F-4D97-AF65-F5344CB8AC3E}">
        <p14:creationId xmlns:p14="http://schemas.microsoft.com/office/powerpoint/2010/main" val="380602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05BA438-8E53-4FE0-833F-23FF5B2A479F}"/>
              </a:ext>
            </a:extLst>
          </p:cNvPr>
          <p:cNvSpPr>
            <a:spLocks noGrp="1"/>
          </p:cNvSpPr>
          <p:nvPr>
            <p:ph type="title"/>
          </p:nvPr>
        </p:nvSpPr>
        <p:spPr/>
        <p:txBody>
          <a:bodyPr/>
          <a:lstStyle/>
          <a:p>
            <a:r>
              <a:rPr lang="nb-NO" dirty="0"/>
              <a:t>Diskrimineringsnemnda</a:t>
            </a:r>
          </a:p>
        </p:txBody>
      </p:sp>
      <p:sp>
        <p:nvSpPr>
          <p:cNvPr id="3" name="Plassholder for innhold 2">
            <a:extLst>
              <a:ext uri="{FF2B5EF4-FFF2-40B4-BE49-F238E27FC236}">
                <a16:creationId xmlns:a16="http://schemas.microsoft.com/office/drawing/2014/main" id="{CF55E5D1-3465-4E72-9978-37A580C43EEE}"/>
              </a:ext>
            </a:extLst>
          </p:cNvPr>
          <p:cNvSpPr>
            <a:spLocks noGrp="1"/>
          </p:cNvSpPr>
          <p:nvPr>
            <p:ph idx="1"/>
          </p:nvPr>
        </p:nvSpPr>
        <p:spPr/>
        <p:txBody>
          <a:bodyPr/>
          <a:lstStyle/>
          <a:p>
            <a:r>
              <a:rPr lang="nb-NO" sz="2200" dirty="0"/>
              <a:t>Forvaltningsorgan som avgjør klager på diskriminering og trakassering</a:t>
            </a:r>
          </a:p>
          <a:p>
            <a:r>
              <a:rPr lang="nb-NO" sz="2200" dirty="0"/>
              <a:t>Har skriftlig saksbehandling</a:t>
            </a:r>
          </a:p>
          <a:p>
            <a:r>
              <a:rPr lang="nb-NO" sz="2200" dirty="0"/>
              <a:t>Gratis (ikke nødvendig med advokat)</a:t>
            </a:r>
          </a:p>
          <a:p>
            <a:r>
              <a:rPr lang="nb-NO" sz="2200" dirty="0"/>
              <a:t>Risikerer ikke å betale motpartens kostnader</a:t>
            </a:r>
          </a:p>
          <a:p>
            <a:r>
              <a:rPr lang="nb-NO" sz="2200" dirty="0"/>
              <a:t>Funksjonsnedsettelse er diskrimineringsgrunnlaget med flest saker (103 saker) </a:t>
            </a:r>
          </a:p>
          <a:p>
            <a:pPr lvl="1"/>
            <a:r>
              <a:rPr lang="nb-NO" sz="2200" dirty="0"/>
              <a:t>Kjønn er nummer to med 70 saker </a:t>
            </a:r>
          </a:p>
          <a:p>
            <a:pPr lvl="1"/>
            <a:r>
              <a:rPr lang="nb-NO" sz="2200" dirty="0"/>
              <a:t>Etnisitet er nummer tre med 62 saker</a:t>
            </a:r>
          </a:p>
          <a:p>
            <a:r>
              <a:rPr lang="nb-NO" sz="2200" dirty="0"/>
              <a:t>LDO tilbyr veiledning om man er usikker på om man har en sak</a:t>
            </a:r>
          </a:p>
        </p:txBody>
      </p:sp>
    </p:spTree>
    <p:extLst>
      <p:ext uri="{BB962C8B-B14F-4D97-AF65-F5344CB8AC3E}">
        <p14:creationId xmlns:p14="http://schemas.microsoft.com/office/powerpoint/2010/main" val="7630703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574605B-9CB3-4F32-B059-4D945FA2215E}"/>
              </a:ext>
            </a:extLst>
          </p:cNvPr>
          <p:cNvSpPr>
            <a:spLocks noGrp="1"/>
          </p:cNvSpPr>
          <p:nvPr>
            <p:ph type="title"/>
          </p:nvPr>
        </p:nvSpPr>
        <p:spPr/>
        <p:txBody>
          <a:bodyPr/>
          <a:lstStyle/>
          <a:p>
            <a:r>
              <a:rPr lang="nb-NO" dirty="0"/>
              <a:t>Diskrimineringsnemnda forts. </a:t>
            </a:r>
          </a:p>
        </p:txBody>
      </p:sp>
      <p:sp>
        <p:nvSpPr>
          <p:cNvPr id="3" name="Plassholder for innhold 2">
            <a:extLst>
              <a:ext uri="{FF2B5EF4-FFF2-40B4-BE49-F238E27FC236}">
                <a16:creationId xmlns:a16="http://schemas.microsoft.com/office/drawing/2014/main" id="{74F1C208-C391-4409-B3A9-3995D6CC3E52}"/>
              </a:ext>
            </a:extLst>
          </p:cNvPr>
          <p:cNvSpPr>
            <a:spLocks noGrp="1"/>
          </p:cNvSpPr>
          <p:nvPr>
            <p:ph idx="1"/>
          </p:nvPr>
        </p:nvSpPr>
        <p:spPr/>
        <p:txBody>
          <a:bodyPr/>
          <a:lstStyle/>
          <a:p>
            <a:r>
              <a:rPr lang="nb-NO" dirty="0"/>
              <a:t>Nemnda kan avvise/henlegge saker </a:t>
            </a:r>
          </a:p>
          <a:p>
            <a:pPr lvl="1"/>
            <a:r>
              <a:rPr lang="nb-NO" dirty="0"/>
              <a:t>der saksforholdet ligger mer enn tre år tilbake i tid</a:t>
            </a:r>
          </a:p>
          <a:p>
            <a:pPr lvl="1"/>
            <a:r>
              <a:rPr lang="nb-NO" dirty="0"/>
              <a:t>som er av bagatellmessig art</a:t>
            </a:r>
          </a:p>
          <a:p>
            <a:r>
              <a:rPr lang="nb-NO" dirty="0"/>
              <a:t>Nemnda kan ikke ta saker som </a:t>
            </a:r>
          </a:p>
          <a:p>
            <a:pPr lvl="1"/>
            <a:r>
              <a:rPr lang="nb-NO" dirty="0"/>
              <a:t>er brakt inn eller avgjort av domstolene</a:t>
            </a:r>
          </a:p>
          <a:p>
            <a:pPr lvl="1"/>
            <a:r>
              <a:rPr lang="nb-NO" dirty="0"/>
              <a:t>gjelder domstolenes virksomhet </a:t>
            </a:r>
          </a:p>
          <a:p>
            <a:pPr lvl="1"/>
            <a:r>
              <a:rPr lang="nb-NO" dirty="0"/>
              <a:t>gjelder Stortingets virksomhet, eller virksomheten til Stortingets organer</a:t>
            </a:r>
          </a:p>
          <a:p>
            <a:endParaRPr lang="nb-NO" dirty="0"/>
          </a:p>
          <a:p>
            <a:endParaRPr lang="nb-NO" dirty="0"/>
          </a:p>
        </p:txBody>
      </p:sp>
    </p:spTree>
    <p:extLst>
      <p:ext uri="{BB962C8B-B14F-4D97-AF65-F5344CB8AC3E}">
        <p14:creationId xmlns:p14="http://schemas.microsoft.com/office/powerpoint/2010/main" val="891819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6249A0B-1041-4E25-8F5E-BC655D7F047C}"/>
              </a:ext>
            </a:extLst>
          </p:cNvPr>
          <p:cNvSpPr>
            <a:spLocks noGrp="1"/>
          </p:cNvSpPr>
          <p:nvPr>
            <p:ph type="title"/>
          </p:nvPr>
        </p:nvSpPr>
        <p:spPr>
          <a:xfrm>
            <a:off x="827088" y="476252"/>
            <a:ext cx="8157886" cy="936625"/>
          </a:xfrm>
        </p:spPr>
        <p:txBody>
          <a:bodyPr/>
          <a:lstStyle/>
          <a:p>
            <a:r>
              <a:rPr lang="nb-NO" sz="3000" dirty="0"/>
              <a:t>Likestillings- og diskrimineringsombudet (LDO)</a:t>
            </a:r>
          </a:p>
        </p:txBody>
      </p:sp>
      <p:sp>
        <p:nvSpPr>
          <p:cNvPr id="3" name="Plassholder for innhold 2">
            <a:extLst>
              <a:ext uri="{FF2B5EF4-FFF2-40B4-BE49-F238E27FC236}">
                <a16:creationId xmlns:a16="http://schemas.microsoft.com/office/drawing/2014/main" id="{4193B348-BDE5-43D8-B1E2-31E8F627AED8}"/>
              </a:ext>
            </a:extLst>
          </p:cNvPr>
          <p:cNvSpPr>
            <a:spLocks noGrp="1"/>
          </p:cNvSpPr>
          <p:nvPr>
            <p:ph idx="1"/>
          </p:nvPr>
        </p:nvSpPr>
        <p:spPr>
          <a:xfrm>
            <a:off x="751629" y="1699791"/>
            <a:ext cx="7958137" cy="4392613"/>
          </a:xfrm>
        </p:spPr>
        <p:txBody>
          <a:bodyPr/>
          <a:lstStyle/>
          <a:p>
            <a:r>
              <a:rPr lang="nb-NO" sz="2200" dirty="0"/>
              <a:t>Faglig uavhengig ombud</a:t>
            </a:r>
          </a:p>
          <a:p>
            <a:r>
              <a:rPr lang="nb-NO" sz="2200" dirty="0"/>
              <a:t>Plikt til å gi veiledning i enkeltsaker</a:t>
            </a:r>
          </a:p>
          <a:p>
            <a:r>
              <a:rPr lang="nb-NO" sz="2200" dirty="0"/>
              <a:t>Pådriver for likestilling og ikke-diskriminering</a:t>
            </a:r>
          </a:p>
          <a:p>
            <a:r>
              <a:rPr lang="nb-NO" sz="2200" dirty="0"/>
              <a:t>Fører tilsyn med at Norge oppfyller sine forpliktelser etter CRPD </a:t>
            </a:r>
          </a:p>
          <a:p>
            <a:pPr marL="0" indent="0">
              <a:buNone/>
            </a:pPr>
            <a:endParaRPr lang="nb-NO" sz="2200" dirty="0"/>
          </a:p>
          <a:p>
            <a:r>
              <a:rPr lang="nb-NO" sz="2200" dirty="0"/>
              <a:t>Kontaktinfo finnes her: </a:t>
            </a:r>
            <a:r>
              <a:rPr lang="nb-NO" sz="2200" dirty="0">
                <a:hlinkClick r:id="rId2"/>
              </a:rPr>
              <a:t>https://www.ldo.no/ombudet-og-samfunnet/kontakt-ldo/</a:t>
            </a:r>
            <a:r>
              <a:rPr lang="nb-NO" sz="2200" dirty="0"/>
              <a:t>. </a:t>
            </a:r>
          </a:p>
          <a:p>
            <a:pPr lvl="1"/>
            <a:r>
              <a:rPr lang="nb-NO" sz="2200" dirty="0"/>
              <a:t>Kan kontaktes via telefon og kryptert kontaktskjema</a:t>
            </a:r>
          </a:p>
          <a:p>
            <a:pPr lvl="1"/>
            <a:r>
              <a:rPr lang="nb-NO" sz="2200" dirty="0"/>
              <a:t>Veiledningstelefonen er betjent ukedager mellom klokken 9 og 15.</a:t>
            </a:r>
          </a:p>
        </p:txBody>
      </p:sp>
    </p:spTree>
    <p:extLst>
      <p:ext uri="{BB962C8B-B14F-4D97-AF65-F5344CB8AC3E}">
        <p14:creationId xmlns:p14="http://schemas.microsoft.com/office/powerpoint/2010/main" val="201596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Kontaktinformasjon</a:t>
            </a:r>
          </a:p>
        </p:txBody>
      </p:sp>
      <p:sp>
        <p:nvSpPr>
          <p:cNvPr id="3" name="Plassholder for tekst 2"/>
          <p:cNvSpPr>
            <a:spLocks noGrp="1"/>
          </p:cNvSpPr>
          <p:nvPr>
            <p:ph type="body" sz="half" idx="1"/>
          </p:nvPr>
        </p:nvSpPr>
        <p:spPr>
          <a:xfrm>
            <a:off x="287523" y="1773258"/>
            <a:ext cx="8568953" cy="4608490"/>
          </a:xfrm>
        </p:spPr>
        <p:txBody>
          <a:bodyPr/>
          <a:lstStyle/>
          <a:p>
            <a:r>
              <a:rPr lang="nb-NO" dirty="0"/>
              <a:t>Telefon: </a:t>
            </a:r>
          </a:p>
          <a:p>
            <a:pPr lvl="1"/>
            <a:r>
              <a:rPr lang="nb-NO" sz="2000" b="1" dirty="0"/>
              <a:t>23 90 51 55</a:t>
            </a:r>
          </a:p>
          <a:p>
            <a:pPr lvl="1"/>
            <a:r>
              <a:rPr lang="nb-NO" sz="2000" dirty="0"/>
              <a:t>Normalt åpent mandag til torsdag, kl. 10-14</a:t>
            </a:r>
          </a:p>
          <a:p>
            <a:r>
              <a:rPr lang="nb-NO" dirty="0"/>
              <a:t>Kontaktskjemaet på </a:t>
            </a:r>
            <a:r>
              <a:rPr lang="nb-NO" dirty="0" err="1"/>
              <a:t>FFOs</a:t>
            </a:r>
            <a:r>
              <a:rPr lang="nb-NO" dirty="0"/>
              <a:t> nettsider:</a:t>
            </a:r>
          </a:p>
          <a:p>
            <a:pPr lvl="1"/>
            <a:r>
              <a:rPr lang="nb-NO" sz="2000" b="1" dirty="0">
                <a:hlinkClick r:id="rId2"/>
              </a:rPr>
              <a:t>http://www.ffo.no/Rettighetssenteret/Kontaktskjema/</a:t>
            </a:r>
            <a:endParaRPr lang="nb-NO" dirty="0"/>
          </a:p>
          <a:p>
            <a:pPr lvl="1"/>
            <a:r>
              <a:rPr lang="nb-NO" sz="2000" dirty="0"/>
              <a:t>Kryptert slik at det er sikkert å sende personopplysninger</a:t>
            </a:r>
          </a:p>
          <a:p>
            <a:r>
              <a:rPr lang="nb-NO" dirty="0"/>
              <a:t>Vanlig e-post </a:t>
            </a:r>
            <a:r>
              <a:rPr lang="nb-NO" sz="2000" dirty="0"/>
              <a:t>(ikke send personopplysninger)</a:t>
            </a:r>
            <a:endParaRPr lang="nb-NO" dirty="0"/>
          </a:p>
          <a:p>
            <a:pPr lvl="1"/>
            <a:r>
              <a:rPr lang="nb-NO" sz="2000" dirty="0">
                <a:hlinkClick r:id="rId3"/>
              </a:rPr>
              <a:t>rettighetssenteret@ffo.no</a:t>
            </a:r>
            <a:endParaRPr lang="nb-NO" sz="2000" dirty="0"/>
          </a:p>
          <a:p>
            <a:r>
              <a:rPr lang="nb-NO" sz="2400" dirty="0"/>
              <a:t>Brev</a:t>
            </a:r>
          </a:p>
          <a:p>
            <a:pPr lvl="1"/>
            <a:r>
              <a:rPr lang="nb-NO" sz="2000" dirty="0" err="1"/>
              <a:t>FFOs</a:t>
            </a:r>
            <a:r>
              <a:rPr lang="nb-NO" sz="2000" dirty="0"/>
              <a:t> Rettighetssenter, Mariboes gate 13, 0183 OSLO</a:t>
            </a:r>
          </a:p>
          <a:p>
            <a:endParaRPr lang="nb-NO" sz="2400" dirty="0"/>
          </a:p>
        </p:txBody>
      </p:sp>
    </p:spTree>
    <p:extLst>
      <p:ext uri="{BB962C8B-B14F-4D97-AF65-F5344CB8AC3E}">
        <p14:creationId xmlns:p14="http://schemas.microsoft.com/office/powerpoint/2010/main" val="1277922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3A9E75-FC42-4585-82A0-6A05F36D7500}"/>
              </a:ext>
            </a:extLst>
          </p:cNvPr>
          <p:cNvSpPr>
            <a:spLocks noGrp="1"/>
          </p:cNvSpPr>
          <p:nvPr>
            <p:ph type="title"/>
          </p:nvPr>
        </p:nvSpPr>
        <p:spPr>
          <a:xfrm>
            <a:off x="827088" y="476252"/>
            <a:ext cx="9012158" cy="936625"/>
          </a:xfrm>
        </p:spPr>
        <p:txBody>
          <a:bodyPr/>
          <a:lstStyle/>
          <a:p>
            <a:r>
              <a:rPr lang="nb-NO" sz="3100" dirty="0" err="1"/>
              <a:t>FFOs</a:t>
            </a:r>
            <a:r>
              <a:rPr lang="nb-NO" sz="3100" dirty="0"/>
              <a:t> arbeid med likestilling og diskriminering</a:t>
            </a:r>
          </a:p>
        </p:txBody>
      </p:sp>
      <p:sp>
        <p:nvSpPr>
          <p:cNvPr id="3" name="Plassholder for innhold 2">
            <a:extLst>
              <a:ext uri="{FF2B5EF4-FFF2-40B4-BE49-F238E27FC236}">
                <a16:creationId xmlns:a16="http://schemas.microsoft.com/office/drawing/2014/main" id="{6FA147FB-B6B5-4BDB-BAD3-8A7BF534E351}"/>
              </a:ext>
            </a:extLst>
          </p:cNvPr>
          <p:cNvSpPr>
            <a:spLocks noGrp="1"/>
          </p:cNvSpPr>
          <p:nvPr>
            <p:ph idx="1"/>
          </p:nvPr>
        </p:nvSpPr>
        <p:spPr/>
        <p:txBody>
          <a:bodyPr/>
          <a:lstStyle/>
          <a:p>
            <a:r>
              <a:rPr lang="nb-NO" sz="2500" dirty="0"/>
              <a:t>Likestilling gjennomsyrer politikkutformingen til FFO </a:t>
            </a:r>
          </a:p>
          <a:p>
            <a:pPr lvl="1"/>
            <a:r>
              <a:rPr lang="nb-NO" dirty="0"/>
              <a:t>FFO har fire sentrale prinsipper vi jobber etter: solidaritet, innflytelse, </a:t>
            </a:r>
            <a:r>
              <a:rPr lang="nb-NO" b="1" dirty="0"/>
              <a:t>likestilling</a:t>
            </a:r>
            <a:r>
              <a:rPr lang="nb-NO" dirty="0"/>
              <a:t> og deltagelse </a:t>
            </a:r>
          </a:p>
          <a:p>
            <a:r>
              <a:rPr lang="nb-NO" sz="2500" dirty="0"/>
              <a:t>Likestilling og ikke-diskriminering innebærer at funksjonshemmede og kronisk syke skal ha samme rettigheter og muligheter som andre samfunnsborgere</a:t>
            </a:r>
          </a:p>
          <a:p>
            <a:r>
              <a:rPr lang="nb-NO" sz="2500" dirty="0"/>
              <a:t>Man har ikke spesielle behov, man har helt vanlige behov</a:t>
            </a:r>
          </a:p>
        </p:txBody>
      </p:sp>
    </p:spTree>
    <p:extLst>
      <p:ext uri="{BB962C8B-B14F-4D97-AF65-F5344CB8AC3E}">
        <p14:creationId xmlns:p14="http://schemas.microsoft.com/office/powerpoint/2010/main" val="2581470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2D8B4FE-EB33-44A1-A4E0-C7C8D9EBF970}"/>
              </a:ext>
            </a:extLst>
          </p:cNvPr>
          <p:cNvSpPr>
            <a:spLocks noGrp="1"/>
          </p:cNvSpPr>
          <p:nvPr>
            <p:ph type="title"/>
          </p:nvPr>
        </p:nvSpPr>
        <p:spPr/>
        <p:txBody>
          <a:bodyPr/>
          <a:lstStyle/>
          <a:p>
            <a:r>
              <a:rPr lang="nb-NO"/>
              <a:t>Relevant lovverk 	</a:t>
            </a:r>
          </a:p>
        </p:txBody>
      </p:sp>
      <p:sp>
        <p:nvSpPr>
          <p:cNvPr id="3" name="Plassholder for innhold 2">
            <a:extLst>
              <a:ext uri="{FF2B5EF4-FFF2-40B4-BE49-F238E27FC236}">
                <a16:creationId xmlns:a16="http://schemas.microsoft.com/office/drawing/2014/main" id="{98288A37-3A08-4D2F-8B2C-C64F0CA12C1E}"/>
              </a:ext>
            </a:extLst>
          </p:cNvPr>
          <p:cNvSpPr>
            <a:spLocks noGrp="1"/>
          </p:cNvSpPr>
          <p:nvPr>
            <p:ph idx="1"/>
          </p:nvPr>
        </p:nvSpPr>
        <p:spPr/>
        <p:txBody>
          <a:bodyPr/>
          <a:lstStyle/>
          <a:p>
            <a:r>
              <a:rPr lang="nb-NO" sz="2700" dirty="0"/>
              <a:t>Grunnloven</a:t>
            </a:r>
          </a:p>
          <a:p>
            <a:r>
              <a:rPr lang="nb-NO" sz="2700" dirty="0"/>
              <a:t>Konvensjon om rettighetene til mennesker med nedsatt funksjonsevne (CRPD)</a:t>
            </a:r>
          </a:p>
          <a:p>
            <a:r>
              <a:rPr lang="nb-NO" sz="2700" dirty="0"/>
              <a:t>Den europeiske menneskerettighetskonvensjon (EMK)</a:t>
            </a:r>
          </a:p>
          <a:p>
            <a:r>
              <a:rPr lang="nb-NO" sz="2700" dirty="0"/>
              <a:t>Likestillings- og diskrimineringsloven</a:t>
            </a:r>
          </a:p>
          <a:p>
            <a:r>
              <a:rPr lang="nb-NO" sz="2700" dirty="0"/>
              <a:t>Forarbeider til likestillings- og diskrimineringsloven</a:t>
            </a:r>
          </a:p>
          <a:p>
            <a:r>
              <a:rPr lang="nb-NO" sz="2700" dirty="0"/>
              <a:t>Praksis fra Diskrimineringsnemnda </a:t>
            </a:r>
          </a:p>
        </p:txBody>
      </p:sp>
    </p:spTree>
    <p:extLst>
      <p:ext uri="{BB962C8B-B14F-4D97-AF65-F5344CB8AC3E}">
        <p14:creationId xmlns:p14="http://schemas.microsoft.com/office/powerpoint/2010/main" val="2350219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3F92F3C-CCF4-4F6E-974A-68024E3748A0}"/>
              </a:ext>
            </a:extLst>
          </p:cNvPr>
          <p:cNvSpPr>
            <a:spLocks noGrp="1"/>
          </p:cNvSpPr>
          <p:nvPr>
            <p:ph type="title"/>
          </p:nvPr>
        </p:nvSpPr>
        <p:spPr/>
        <p:txBody>
          <a:bodyPr/>
          <a:lstStyle/>
          <a:p>
            <a:endParaRPr lang="nb-NO" dirty="0"/>
          </a:p>
        </p:txBody>
      </p:sp>
      <p:sp>
        <p:nvSpPr>
          <p:cNvPr id="3" name="Plassholder for innhold 2">
            <a:extLst>
              <a:ext uri="{FF2B5EF4-FFF2-40B4-BE49-F238E27FC236}">
                <a16:creationId xmlns:a16="http://schemas.microsoft.com/office/drawing/2014/main" id="{A9B77A8B-FDA6-4E68-991C-2F31B9580335}"/>
              </a:ext>
            </a:extLst>
          </p:cNvPr>
          <p:cNvSpPr>
            <a:spLocks noGrp="1"/>
          </p:cNvSpPr>
          <p:nvPr>
            <p:ph idx="1"/>
          </p:nvPr>
        </p:nvSpPr>
        <p:spPr/>
        <p:txBody>
          <a:bodyPr/>
          <a:lstStyle/>
          <a:p>
            <a:endParaRPr lang="nb-NO" dirty="0"/>
          </a:p>
        </p:txBody>
      </p:sp>
      <p:pic>
        <p:nvPicPr>
          <p:cNvPr id="1026" name="Picture 2" descr="Bilderesultater for hvitt bilde">
            <a:extLst>
              <a:ext uri="{FF2B5EF4-FFF2-40B4-BE49-F238E27FC236}">
                <a16:creationId xmlns:a16="http://schemas.microsoft.com/office/drawing/2014/main" id="{DAA25C23-A688-4EE9-8162-A8ECA770BF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939" y="-1023758"/>
            <a:ext cx="9389939" cy="9389939"/>
          </a:xfrm>
          <a:prstGeom prst="rect">
            <a:avLst/>
          </a:prstGeom>
          <a:noFill/>
          <a:extLst>
            <a:ext uri="{909E8E84-426E-40DD-AFC4-6F175D3DCCD1}">
              <a14:hiddenFill xmlns:a14="http://schemas.microsoft.com/office/drawing/2010/main">
                <a:solidFill>
                  <a:srgbClr val="FFFFFF"/>
                </a:solidFill>
              </a14:hiddenFill>
            </a:ext>
          </a:extLst>
        </p:spPr>
      </p:pic>
      <p:sp>
        <p:nvSpPr>
          <p:cNvPr id="4" name="Likebent trekant 3">
            <a:extLst>
              <a:ext uri="{FF2B5EF4-FFF2-40B4-BE49-F238E27FC236}">
                <a16:creationId xmlns:a16="http://schemas.microsoft.com/office/drawing/2014/main" id="{87A10C29-A287-4AD8-8864-A142A04913C4}"/>
              </a:ext>
            </a:extLst>
          </p:cNvPr>
          <p:cNvSpPr/>
          <p:nvPr/>
        </p:nvSpPr>
        <p:spPr bwMode="auto">
          <a:xfrm>
            <a:off x="1028877" y="530844"/>
            <a:ext cx="7159902" cy="5952106"/>
          </a:xfrm>
          <a:prstGeom prst="triangle">
            <a:avLst/>
          </a:prstGeom>
          <a:solidFill>
            <a:srgbClr val="CCEC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2400" b="0" i="0" u="none" strike="noStrike" cap="none" normalizeH="0" baseline="0" dirty="0">
              <a:ln>
                <a:noFill/>
              </a:ln>
              <a:solidFill>
                <a:schemeClr val="tx1"/>
              </a:solidFill>
              <a:effectLst/>
              <a:latin typeface="Times New Roman" pitchFamily="18" charset="0"/>
            </a:endParaRPr>
          </a:p>
        </p:txBody>
      </p:sp>
      <p:sp>
        <p:nvSpPr>
          <p:cNvPr id="5" name="Rektangel 4">
            <a:extLst>
              <a:ext uri="{FF2B5EF4-FFF2-40B4-BE49-F238E27FC236}">
                <a16:creationId xmlns:a16="http://schemas.microsoft.com/office/drawing/2014/main" id="{8830E731-6D8A-4603-B151-E9C4004B86E7}"/>
              </a:ext>
            </a:extLst>
          </p:cNvPr>
          <p:cNvSpPr/>
          <p:nvPr/>
        </p:nvSpPr>
        <p:spPr>
          <a:xfrm>
            <a:off x="3153981" y="3394213"/>
            <a:ext cx="2836033" cy="553998"/>
          </a:xfrm>
          <a:prstGeom prst="rect">
            <a:avLst/>
          </a:prstGeom>
          <a:noFill/>
        </p:spPr>
        <p:txBody>
          <a:bodyPr wrap="none" lIns="91440" tIns="45720" rIns="91440" bIns="45720">
            <a:spAutoFit/>
          </a:bodyPr>
          <a:lstStyle/>
          <a:p>
            <a:pPr algn="ctr"/>
            <a:r>
              <a:rPr lang="nb-NO" sz="3000" b="0" cap="none" spc="0" dirty="0">
                <a:ln w="0"/>
                <a:solidFill>
                  <a:schemeClr val="tx1"/>
                </a:solidFill>
                <a:effectLst>
                  <a:outerShdw blurRad="38100" dist="19050" dir="2700000" algn="tl" rotWithShape="0">
                    <a:schemeClr val="dk1">
                      <a:alpha val="40000"/>
                    </a:schemeClr>
                  </a:outerShdw>
                </a:effectLst>
              </a:rPr>
              <a:t>Opplæringsloven</a:t>
            </a:r>
          </a:p>
        </p:txBody>
      </p:sp>
      <p:sp>
        <p:nvSpPr>
          <p:cNvPr id="6" name="Rektangel 5">
            <a:extLst>
              <a:ext uri="{FF2B5EF4-FFF2-40B4-BE49-F238E27FC236}">
                <a16:creationId xmlns:a16="http://schemas.microsoft.com/office/drawing/2014/main" id="{648216D3-2869-473D-82B2-A524C78AF577}"/>
              </a:ext>
            </a:extLst>
          </p:cNvPr>
          <p:cNvSpPr/>
          <p:nvPr/>
        </p:nvSpPr>
        <p:spPr>
          <a:xfrm>
            <a:off x="1893545" y="3938697"/>
            <a:ext cx="5430566" cy="600164"/>
          </a:xfrm>
          <a:prstGeom prst="rect">
            <a:avLst/>
          </a:prstGeom>
          <a:noFill/>
        </p:spPr>
        <p:txBody>
          <a:bodyPr wrap="square" lIns="91440" tIns="45720" rIns="91440" bIns="45720">
            <a:spAutoFit/>
          </a:bodyPr>
          <a:lstStyle/>
          <a:p>
            <a:pPr algn="ctr"/>
            <a:r>
              <a:rPr lang="nb-NO" sz="3300" b="0" cap="none" spc="0" dirty="0">
                <a:ln w="0"/>
                <a:solidFill>
                  <a:schemeClr val="tx1"/>
                </a:solidFill>
                <a:effectLst>
                  <a:outerShdw blurRad="38100" dist="19050" dir="2700000" algn="tl" rotWithShape="0">
                    <a:schemeClr val="dk1">
                      <a:alpha val="40000"/>
                    </a:schemeClr>
                  </a:outerShdw>
                </a:effectLst>
              </a:rPr>
              <a:t>Opplæringsforskriften</a:t>
            </a:r>
          </a:p>
        </p:txBody>
      </p:sp>
      <p:sp>
        <p:nvSpPr>
          <p:cNvPr id="7" name="Rektangel 6">
            <a:extLst>
              <a:ext uri="{FF2B5EF4-FFF2-40B4-BE49-F238E27FC236}">
                <a16:creationId xmlns:a16="http://schemas.microsoft.com/office/drawing/2014/main" id="{47D2FFBA-16E2-4E0F-ADC6-A647A331799A}"/>
              </a:ext>
            </a:extLst>
          </p:cNvPr>
          <p:cNvSpPr/>
          <p:nvPr/>
        </p:nvSpPr>
        <p:spPr>
          <a:xfrm>
            <a:off x="3460957" y="4531849"/>
            <a:ext cx="2222083" cy="615553"/>
          </a:xfrm>
          <a:prstGeom prst="rect">
            <a:avLst/>
          </a:prstGeom>
          <a:noFill/>
        </p:spPr>
        <p:txBody>
          <a:bodyPr wrap="none" lIns="91440" tIns="45720" rIns="91440" bIns="45720">
            <a:spAutoFit/>
          </a:bodyPr>
          <a:lstStyle/>
          <a:p>
            <a:pPr algn="ctr"/>
            <a:r>
              <a:rPr lang="nb-NO" sz="3400" b="0" cap="none" spc="0" dirty="0">
                <a:ln w="0"/>
                <a:solidFill>
                  <a:schemeClr val="tx1"/>
                </a:solidFill>
                <a:effectLst>
                  <a:outerShdw blurRad="38100" dist="19050" dir="2700000" algn="tl" rotWithShape="0">
                    <a:schemeClr val="dk1">
                      <a:alpha val="40000"/>
                    </a:schemeClr>
                  </a:outerShdw>
                </a:effectLst>
              </a:rPr>
              <a:t>Forarbeider</a:t>
            </a:r>
          </a:p>
        </p:txBody>
      </p:sp>
      <p:sp>
        <p:nvSpPr>
          <p:cNvPr id="8" name="Rektangel 7">
            <a:extLst>
              <a:ext uri="{FF2B5EF4-FFF2-40B4-BE49-F238E27FC236}">
                <a16:creationId xmlns:a16="http://schemas.microsoft.com/office/drawing/2014/main" id="{543CF558-5AAE-43DD-B04F-336E4CFBCC43}"/>
              </a:ext>
            </a:extLst>
          </p:cNvPr>
          <p:cNvSpPr/>
          <p:nvPr/>
        </p:nvSpPr>
        <p:spPr>
          <a:xfrm>
            <a:off x="3355159" y="2243387"/>
            <a:ext cx="2327881" cy="630942"/>
          </a:xfrm>
          <a:prstGeom prst="rect">
            <a:avLst/>
          </a:prstGeom>
          <a:noFill/>
        </p:spPr>
        <p:txBody>
          <a:bodyPr wrap="none" lIns="91440" tIns="45720" rIns="91440" bIns="45720">
            <a:spAutoFit/>
          </a:bodyPr>
          <a:lstStyle/>
          <a:p>
            <a:pPr algn="ctr"/>
            <a:r>
              <a:rPr lang="nb-NO" sz="3500" b="0" cap="none" spc="0" dirty="0">
                <a:ln w="0"/>
                <a:solidFill>
                  <a:schemeClr val="tx1"/>
                </a:solidFill>
                <a:effectLst>
                  <a:outerShdw blurRad="38100" dist="19050" dir="2700000" algn="tl" rotWithShape="0">
                    <a:schemeClr val="dk1">
                      <a:alpha val="40000"/>
                    </a:schemeClr>
                  </a:outerShdw>
                </a:effectLst>
              </a:rPr>
              <a:t>Grunnloven</a:t>
            </a:r>
          </a:p>
        </p:txBody>
      </p:sp>
      <p:sp>
        <p:nvSpPr>
          <p:cNvPr id="9" name="Rektangel 8">
            <a:extLst>
              <a:ext uri="{FF2B5EF4-FFF2-40B4-BE49-F238E27FC236}">
                <a16:creationId xmlns:a16="http://schemas.microsoft.com/office/drawing/2014/main" id="{FF5FE0D7-F53B-48C1-B5CE-02BBD1D4473C}"/>
              </a:ext>
            </a:extLst>
          </p:cNvPr>
          <p:cNvSpPr/>
          <p:nvPr/>
        </p:nvSpPr>
        <p:spPr>
          <a:xfrm>
            <a:off x="1756124" y="5073832"/>
            <a:ext cx="5705408" cy="600164"/>
          </a:xfrm>
          <a:prstGeom prst="rect">
            <a:avLst/>
          </a:prstGeom>
          <a:noFill/>
        </p:spPr>
        <p:txBody>
          <a:bodyPr wrap="none" lIns="91440" tIns="45720" rIns="91440" bIns="45720">
            <a:spAutoFit/>
          </a:bodyPr>
          <a:lstStyle/>
          <a:p>
            <a:pPr algn="ctr"/>
            <a:r>
              <a:rPr lang="nb-NO" sz="3300" dirty="0">
                <a:ln w="0"/>
                <a:effectLst>
                  <a:outerShdw blurRad="38100" dist="19050" dir="2700000" algn="tl" rotWithShape="0">
                    <a:schemeClr val="dk1">
                      <a:alpha val="40000"/>
                    </a:schemeClr>
                  </a:outerShdw>
                </a:effectLst>
              </a:rPr>
              <a:t>Rundskriv og tolkningsuttalelser</a:t>
            </a:r>
            <a:endParaRPr lang="nb-NO" sz="3300" b="0" cap="none" spc="0" dirty="0">
              <a:ln w="0"/>
              <a:solidFill>
                <a:schemeClr val="tx1"/>
              </a:solidFill>
              <a:effectLst>
                <a:outerShdw blurRad="38100" dist="19050" dir="2700000" algn="tl" rotWithShape="0">
                  <a:schemeClr val="dk1">
                    <a:alpha val="40000"/>
                  </a:schemeClr>
                </a:outerShdw>
              </a:effectLst>
            </a:endParaRPr>
          </a:p>
        </p:txBody>
      </p:sp>
      <p:sp>
        <p:nvSpPr>
          <p:cNvPr id="12" name="Rektangel 11">
            <a:extLst>
              <a:ext uri="{FF2B5EF4-FFF2-40B4-BE49-F238E27FC236}">
                <a16:creationId xmlns:a16="http://schemas.microsoft.com/office/drawing/2014/main" id="{55B8034D-0239-4814-85DB-38DA565A7A66}"/>
              </a:ext>
            </a:extLst>
          </p:cNvPr>
          <p:cNvSpPr/>
          <p:nvPr/>
        </p:nvSpPr>
        <p:spPr>
          <a:xfrm>
            <a:off x="3036159" y="2859242"/>
            <a:ext cx="3071675" cy="523220"/>
          </a:xfrm>
          <a:prstGeom prst="rect">
            <a:avLst/>
          </a:prstGeom>
          <a:noFill/>
        </p:spPr>
        <p:txBody>
          <a:bodyPr wrap="none" lIns="91440" tIns="45720" rIns="91440" bIns="45720">
            <a:spAutoFit/>
          </a:bodyPr>
          <a:lstStyle/>
          <a:p>
            <a:pPr algn="ctr"/>
            <a:r>
              <a:rPr lang="nb-NO" sz="2800" b="0" cap="none" spc="0" dirty="0">
                <a:ln w="0"/>
                <a:solidFill>
                  <a:schemeClr val="tx1"/>
                </a:solidFill>
                <a:effectLst>
                  <a:outerShdw blurRad="38100" dist="19050" dir="2700000" algn="tl" rotWithShape="0">
                    <a:schemeClr val="dk1">
                      <a:alpha val="40000"/>
                    </a:schemeClr>
                  </a:outerShdw>
                </a:effectLst>
              </a:rPr>
              <a:t>Menneskerettsloven</a:t>
            </a:r>
          </a:p>
        </p:txBody>
      </p:sp>
    </p:spTree>
    <p:extLst>
      <p:ext uri="{BB962C8B-B14F-4D97-AF65-F5344CB8AC3E}">
        <p14:creationId xmlns:p14="http://schemas.microsoft.com/office/powerpoint/2010/main" val="3209491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A60D073-23AC-484D-8092-9079AD8C0996}"/>
              </a:ext>
            </a:extLst>
          </p:cNvPr>
          <p:cNvSpPr>
            <a:spLocks noGrp="1"/>
          </p:cNvSpPr>
          <p:nvPr>
            <p:ph type="title"/>
          </p:nvPr>
        </p:nvSpPr>
        <p:spPr/>
        <p:txBody>
          <a:bodyPr/>
          <a:lstStyle/>
          <a:p>
            <a:r>
              <a:rPr lang="nb-NO" dirty="0"/>
              <a:t>Grunnloven</a:t>
            </a:r>
          </a:p>
        </p:txBody>
      </p:sp>
      <p:sp>
        <p:nvSpPr>
          <p:cNvPr id="3" name="Plassholder for innhold 2">
            <a:extLst>
              <a:ext uri="{FF2B5EF4-FFF2-40B4-BE49-F238E27FC236}">
                <a16:creationId xmlns:a16="http://schemas.microsoft.com/office/drawing/2014/main" id="{298CE376-B2E4-4A09-9A8A-C55C38CB8E6E}"/>
              </a:ext>
            </a:extLst>
          </p:cNvPr>
          <p:cNvSpPr>
            <a:spLocks noGrp="1"/>
          </p:cNvSpPr>
          <p:nvPr>
            <p:ph idx="1"/>
          </p:nvPr>
        </p:nvSpPr>
        <p:spPr/>
        <p:txBody>
          <a:bodyPr/>
          <a:lstStyle/>
          <a:p>
            <a:pPr marL="0" indent="0">
              <a:buNone/>
            </a:pPr>
            <a:r>
              <a:rPr lang="nb-NO" sz="3800" b="1" dirty="0"/>
              <a:t>§ 98.</a:t>
            </a:r>
          </a:p>
          <a:p>
            <a:pPr marL="0" indent="0">
              <a:buNone/>
            </a:pPr>
            <a:r>
              <a:rPr lang="nb-NO" sz="3800" dirty="0"/>
              <a:t>Alle er like for loven.</a:t>
            </a:r>
            <a:r>
              <a:rPr lang="nb-NO" sz="3800" baseline="30000" dirty="0"/>
              <a:t>​</a:t>
            </a:r>
            <a:endParaRPr lang="nb-NO" sz="3800" dirty="0"/>
          </a:p>
          <a:p>
            <a:pPr marL="0" indent="0">
              <a:buNone/>
            </a:pPr>
            <a:r>
              <a:rPr lang="nb-NO" sz="3800" dirty="0"/>
              <a:t>Intet menneske må utsettes for usaklig eller uforholdsmessig forskjellsbehandling.</a:t>
            </a:r>
            <a:r>
              <a:rPr lang="nb-NO" sz="3800" baseline="30000" dirty="0"/>
              <a:t>​</a:t>
            </a:r>
            <a:endParaRPr lang="nb-NO" sz="3800" dirty="0"/>
          </a:p>
          <a:p>
            <a:pPr marL="0" indent="0">
              <a:buNone/>
            </a:pPr>
            <a:endParaRPr lang="nb-NO" dirty="0"/>
          </a:p>
        </p:txBody>
      </p:sp>
    </p:spTree>
    <p:extLst>
      <p:ext uri="{BB962C8B-B14F-4D97-AF65-F5344CB8AC3E}">
        <p14:creationId xmlns:p14="http://schemas.microsoft.com/office/powerpoint/2010/main" val="806798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B1AFD47-904D-4ADA-903E-91D35DF9A4B9}"/>
              </a:ext>
            </a:extLst>
          </p:cNvPr>
          <p:cNvSpPr>
            <a:spLocks noGrp="1"/>
          </p:cNvSpPr>
          <p:nvPr>
            <p:ph type="title"/>
          </p:nvPr>
        </p:nvSpPr>
        <p:spPr/>
        <p:txBody>
          <a:bodyPr/>
          <a:lstStyle/>
          <a:p>
            <a:r>
              <a:rPr lang="nb-NO" sz="3000" dirty="0"/>
              <a:t>CRPD artikkel 5 Likhet og ikke-diskriminering</a:t>
            </a:r>
          </a:p>
        </p:txBody>
      </p:sp>
      <p:sp>
        <p:nvSpPr>
          <p:cNvPr id="3" name="Plassholder for innhold 2">
            <a:extLst>
              <a:ext uri="{FF2B5EF4-FFF2-40B4-BE49-F238E27FC236}">
                <a16:creationId xmlns:a16="http://schemas.microsoft.com/office/drawing/2014/main" id="{2632974B-DAA1-4C7F-B053-5C854081A381}"/>
              </a:ext>
            </a:extLst>
          </p:cNvPr>
          <p:cNvSpPr>
            <a:spLocks noGrp="1"/>
          </p:cNvSpPr>
          <p:nvPr>
            <p:ph idx="1"/>
          </p:nvPr>
        </p:nvSpPr>
        <p:spPr/>
        <p:txBody>
          <a:bodyPr/>
          <a:lstStyle/>
          <a:p>
            <a:pPr marL="0" indent="0">
              <a:buNone/>
            </a:pPr>
            <a:r>
              <a:rPr lang="nb-NO" sz="2000" dirty="0"/>
              <a:t>1. Partene erkjenner at alle er like for og etter loven, og har rett til den samme beskyttelse og den samme fordel av loven, uten noen form for diskriminering,</a:t>
            </a:r>
          </a:p>
          <a:p>
            <a:pPr marL="0" indent="0">
              <a:buNone/>
            </a:pPr>
            <a:r>
              <a:rPr lang="nb-NO" sz="2000" dirty="0"/>
              <a:t>2. Partene skal forb</a:t>
            </a:r>
            <a:r>
              <a:rPr lang="nb-NO" sz="2000" dirty="0">
                <a:highlight>
                  <a:srgbClr val="FFFF00"/>
                </a:highlight>
              </a:rPr>
              <a:t>y enhver form for diskriminering på grunn av nedsatt funksjonsevne og sikre mennesker med nedsatt funksjonsevne lik og effektiv rettslig beskyttelse mot diskriminering, uansett grunn.</a:t>
            </a:r>
          </a:p>
          <a:p>
            <a:pPr marL="0" indent="0">
              <a:buNone/>
            </a:pPr>
            <a:r>
              <a:rPr lang="nb-NO" sz="2000" dirty="0"/>
              <a:t>3. Med sikte på å fremme likhet og avskaffe diskriminering skal partene </a:t>
            </a:r>
            <a:r>
              <a:rPr lang="nb-NO" sz="2000" dirty="0">
                <a:highlight>
                  <a:srgbClr val="FFFF00"/>
                </a:highlight>
              </a:rPr>
              <a:t>treffe alle hensiktsmessige tiltak for å sikre en rimelig tilrettelegging</a:t>
            </a:r>
            <a:r>
              <a:rPr lang="nb-NO" sz="2000" dirty="0"/>
              <a:t>.</a:t>
            </a:r>
          </a:p>
          <a:p>
            <a:pPr marL="0" indent="0">
              <a:buNone/>
            </a:pPr>
            <a:r>
              <a:rPr lang="nb-NO" sz="2000" dirty="0"/>
              <a:t>4. Særlige tiltak som er nødvendige for å framskynde eller oppnå faktisk likhet for mennesker med nedsatt funksjonsevne, skal ikke anses som diskriminering etter denne konvensjon.</a:t>
            </a:r>
          </a:p>
        </p:txBody>
      </p:sp>
    </p:spTree>
    <p:extLst>
      <p:ext uri="{BB962C8B-B14F-4D97-AF65-F5344CB8AC3E}">
        <p14:creationId xmlns:p14="http://schemas.microsoft.com/office/powerpoint/2010/main" val="2915021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71586C6-63E6-455D-AF04-C33C96C1E8EC}"/>
              </a:ext>
            </a:extLst>
          </p:cNvPr>
          <p:cNvSpPr>
            <a:spLocks noGrp="1"/>
          </p:cNvSpPr>
          <p:nvPr>
            <p:ph type="title"/>
          </p:nvPr>
        </p:nvSpPr>
        <p:spPr>
          <a:xfrm>
            <a:off x="827088" y="476253"/>
            <a:ext cx="8625522" cy="803908"/>
          </a:xfrm>
        </p:spPr>
        <p:txBody>
          <a:bodyPr/>
          <a:lstStyle/>
          <a:p>
            <a:r>
              <a:rPr lang="nb-NO" altLang="nb-NO" sz="3400" b="1" dirty="0"/>
              <a:t>Lovens virkeområde</a:t>
            </a:r>
            <a:endParaRPr lang="nb-NO" sz="3400" dirty="0"/>
          </a:p>
        </p:txBody>
      </p:sp>
      <p:sp>
        <p:nvSpPr>
          <p:cNvPr id="3" name="Plassholder for innhold 2">
            <a:extLst>
              <a:ext uri="{FF2B5EF4-FFF2-40B4-BE49-F238E27FC236}">
                <a16:creationId xmlns:a16="http://schemas.microsoft.com/office/drawing/2014/main" id="{8C94E94C-CC52-427C-923B-ACFFDA3263B7}"/>
              </a:ext>
            </a:extLst>
          </p:cNvPr>
          <p:cNvSpPr>
            <a:spLocks noGrp="1"/>
          </p:cNvSpPr>
          <p:nvPr>
            <p:ph idx="1"/>
          </p:nvPr>
        </p:nvSpPr>
        <p:spPr>
          <a:xfrm>
            <a:off x="827088" y="1803327"/>
            <a:ext cx="7227583" cy="4102482"/>
          </a:xfrm>
        </p:spPr>
        <p:txBody>
          <a:bodyPr/>
          <a:lstStyle/>
          <a:p>
            <a:pPr marL="0" indent="0">
              <a:buNone/>
            </a:pPr>
            <a:r>
              <a:rPr lang="nb-NO" sz="2600" b="1" dirty="0"/>
              <a:t>§ 2.Saklig virkeområde</a:t>
            </a:r>
          </a:p>
          <a:p>
            <a:pPr marL="0" indent="0">
              <a:buNone/>
            </a:pPr>
            <a:r>
              <a:rPr lang="nb-NO" sz="2600" dirty="0"/>
              <a:t>Loven gjelder på </a:t>
            </a:r>
            <a:r>
              <a:rPr lang="nb-NO" sz="2600" dirty="0">
                <a:highlight>
                  <a:srgbClr val="FFFF00"/>
                </a:highlight>
              </a:rPr>
              <a:t>alle samfunnsområder.</a:t>
            </a:r>
          </a:p>
          <a:p>
            <a:pPr marL="0" indent="0">
              <a:buNone/>
            </a:pPr>
            <a:endParaRPr lang="nb-NO" sz="2600" dirty="0">
              <a:highlight>
                <a:srgbClr val="FFFF00"/>
              </a:highlight>
            </a:endParaRPr>
          </a:p>
          <a:p>
            <a:pPr marL="0" indent="0">
              <a:buNone/>
            </a:pPr>
            <a:endParaRPr lang="nb-NO" sz="2700" b="1" dirty="0"/>
          </a:p>
        </p:txBody>
      </p:sp>
    </p:spTree>
    <p:extLst>
      <p:ext uri="{BB962C8B-B14F-4D97-AF65-F5344CB8AC3E}">
        <p14:creationId xmlns:p14="http://schemas.microsoft.com/office/powerpoint/2010/main" val="1919606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3ECE1D0-402C-4B7D-A24C-69DB2B60ECA3}"/>
              </a:ext>
            </a:extLst>
          </p:cNvPr>
          <p:cNvSpPr>
            <a:spLocks noGrp="1"/>
          </p:cNvSpPr>
          <p:nvPr>
            <p:ph type="title"/>
          </p:nvPr>
        </p:nvSpPr>
        <p:spPr/>
        <p:txBody>
          <a:bodyPr/>
          <a:lstStyle/>
          <a:p>
            <a:r>
              <a:rPr lang="nb-NO" dirty="0"/>
              <a:t>Forbud mot å diskriminere</a:t>
            </a:r>
          </a:p>
        </p:txBody>
      </p:sp>
      <p:sp>
        <p:nvSpPr>
          <p:cNvPr id="3" name="Plassholder for innhold 2">
            <a:extLst>
              <a:ext uri="{FF2B5EF4-FFF2-40B4-BE49-F238E27FC236}">
                <a16:creationId xmlns:a16="http://schemas.microsoft.com/office/drawing/2014/main" id="{A4A5A481-AD28-476A-BF34-2363EE2E7D43}"/>
              </a:ext>
            </a:extLst>
          </p:cNvPr>
          <p:cNvSpPr>
            <a:spLocks noGrp="1"/>
          </p:cNvSpPr>
          <p:nvPr>
            <p:ph idx="1"/>
          </p:nvPr>
        </p:nvSpPr>
        <p:spPr>
          <a:xfrm>
            <a:off x="827091" y="1844677"/>
            <a:ext cx="7354802" cy="4537071"/>
          </a:xfrm>
        </p:spPr>
        <p:txBody>
          <a:bodyPr/>
          <a:lstStyle/>
          <a:p>
            <a:pPr marL="0" indent="0">
              <a:buNone/>
            </a:pPr>
            <a:r>
              <a:rPr lang="nb-NO" sz="1800" b="1" dirty="0"/>
              <a:t>§ 6.</a:t>
            </a:r>
            <a:r>
              <a:rPr lang="nb-NO" sz="1800" b="1" i="1" dirty="0"/>
              <a:t>Forbud mot å diskriminere</a:t>
            </a:r>
            <a:r>
              <a:rPr lang="nb-NO" sz="1800" baseline="30000" dirty="0"/>
              <a:t>​1</a:t>
            </a:r>
          </a:p>
          <a:p>
            <a:pPr marL="0" indent="0">
              <a:buNone/>
            </a:pPr>
            <a:r>
              <a:rPr lang="nb-NO" sz="1800" dirty="0"/>
              <a:t>Diskriminering på grunn av kjønn, graviditet, permisjon ved fødsel eller adopsjon, omsorgsoppgaver, etnisitet, religion, livssyn, </a:t>
            </a:r>
            <a:r>
              <a:rPr lang="nb-NO" sz="1800" dirty="0">
                <a:highlight>
                  <a:srgbClr val="FFFF00"/>
                </a:highlight>
              </a:rPr>
              <a:t>funksjonsnedsettelse</a:t>
            </a:r>
            <a:r>
              <a:rPr lang="nb-NO" sz="1800" dirty="0"/>
              <a:t>, seksuell orientering, kjønnsidentitet, kjønnsuttrykk, alder eller kombinasjoner av disse grunnlagene er forbudt. Med etnisitet menes blant annet nasjonal opprinnelse, avstamning, hudfarge og språk.</a:t>
            </a:r>
          </a:p>
          <a:p>
            <a:pPr marL="0" indent="0">
              <a:buNone/>
            </a:pPr>
            <a:r>
              <a:rPr lang="nb-NO" sz="1800" dirty="0"/>
              <a:t>Forbudet omfatter diskriminering på grunn av </a:t>
            </a:r>
            <a:r>
              <a:rPr lang="nb-NO" sz="1800" dirty="0">
                <a:highlight>
                  <a:srgbClr val="FFFF00"/>
                </a:highlight>
              </a:rPr>
              <a:t>eksisterende, antatte, tidligere eller fremtidige forhold</a:t>
            </a:r>
            <a:r>
              <a:rPr lang="nb-NO" sz="1800" dirty="0"/>
              <a:t> som nevnt i første ledd.</a:t>
            </a:r>
          </a:p>
          <a:p>
            <a:pPr marL="0" indent="0">
              <a:buNone/>
            </a:pPr>
            <a:r>
              <a:rPr lang="nb-NO" sz="1800" dirty="0"/>
              <a:t>Forbudet gjelder også hvis en person blir diskriminert på grunn av sin tilknytning til en annen person, og diskrimineringen skjer på grunn av forhold som nevnt i første ledd.</a:t>
            </a:r>
          </a:p>
          <a:p>
            <a:pPr marL="0" indent="0">
              <a:buNone/>
            </a:pPr>
            <a:r>
              <a:rPr lang="nb-NO" sz="1800" dirty="0"/>
              <a:t>Med diskriminering menes direkte eller indirekte forskjellsbehandling etter </a:t>
            </a:r>
            <a:r>
              <a:rPr lang="nb-NO" sz="1800" dirty="0">
                <a:hlinkClick r:id="rId2"/>
              </a:rPr>
              <a:t>§§ 7</a:t>
            </a:r>
            <a:r>
              <a:rPr lang="nb-NO" sz="1800" dirty="0"/>
              <a:t> og </a:t>
            </a:r>
            <a:r>
              <a:rPr lang="nb-NO" sz="1800" dirty="0">
                <a:hlinkClick r:id="rId3"/>
              </a:rPr>
              <a:t>8 </a:t>
            </a:r>
            <a:r>
              <a:rPr lang="nb-NO" sz="1800" dirty="0"/>
              <a:t>som ikke er lovlig etter </a:t>
            </a:r>
            <a:r>
              <a:rPr lang="nb-NO" sz="1800" dirty="0">
                <a:hlinkClick r:id="rId4"/>
              </a:rPr>
              <a:t>§§ 9</a:t>
            </a:r>
            <a:r>
              <a:rPr lang="nb-NO" sz="1800" dirty="0"/>
              <a:t>, </a:t>
            </a:r>
            <a:r>
              <a:rPr lang="nb-NO" sz="1800" dirty="0">
                <a:hlinkClick r:id="rId5"/>
              </a:rPr>
              <a:t>10</a:t>
            </a:r>
            <a:r>
              <a:rPr lang="nb-NO" sz="1800" dirty="0"/>
              <a:t> eller </a:t>
            </a:r>
            <a:r>
              <a:rPr lang="nb-NO" sz="1800" dirty="0">
                <a:hlinkClick r:id="rId6"/>
              </a:rPr>
              <a:t>11</a:t>
            </a:r>
            <a:r>
              <a:rPr lang="nb-NO" sz="1800" dirty="0"/>
              <a:t>.</a:t>
            </a:r>
          </a:p>
          <a:p>
            <a:endParaRPr lang="nb-NO" dirty="0"/>
          </a:p>
        </p:txBody>
      </p:sp>
    </p:spTree>
    <p:extLst>
      <p:ext uri="{BB962C8B-B14F-4D97-AF65-F5344CB8AC3E}">
        <p14:creationId xmlns:p14="http://schemas.microsoft.com/office/powerpoint/2010/main" val="2810786565"/>
      </p:ext>
    </p:extLst>
  </p:cSld>
  <p:clrMapOvr>
    <a:masterClrMapping/>
  </p:clrMapOvr>
</p:sld>
</file>

<file path=ppt/theme/theme1.xml><?xml version="1.0" encoding="utf-8"?>
<a:theme xmlns:a="http://schemas.openxmlformats.org/drawingml/2006/main" name="FFO-mal">
  <a:themeElements>
    <a:clrScheme name="FFO-mal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FFO-m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nb-NO"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nb-NO"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FFO-mal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FFO-mal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FFO-mal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FFO-mal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F8FC5D263AA6B409AB455E6F78E1E3C" ma:contentTypeVersion="7" ma:contentTypeDescription="Opprett et nytt dokument." ma:contentTypeScope="" ma:versionID="d94fd723abd0b079f05f53c06f44d4d2">
  <xsd:schema xmlns:xsd="http://www.w3.org/2001/XMLSchema" xmlns:xs="http://www.w3.org/2001/XMLSchema" xmlns:p="http://schemas.microsoft.com/office/2006/metadata/properties" xmlns:ns2="d0aef6cd-9835-4517-88c0-5e80e22c1562" xmlns:ns3="88e3d6be-fa8b-484d-b8ab-1298c9da275d" targetNamespace="http://schemas.microsoft.com/office/2006/metadata/properties" ma:root="true" ma:fieldsID="ad138839418b8710c8c8bab0b162a93d" ns2:_="" ns3:_="">
    <xsd:import namespace="d0aef6cd-9835-4517-88c0-5e80e22c1562"/>
    <xsd:import namespace="88e3d6be-fa8b-484d-b8ab-1298c9da275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3:Årstall" minOccurs="0"/>
                <xsd:element ref="ns2:Kategori"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aef6cd-9835-4517-88c0-5e80e22c15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Kategori" ma:index="13" nillable="true" ma:displayName="Kategori" ma:format="Dropdown" ma:internalName="Kategori">
      <xsd:simpleType>
        <xsd:restriction base="dms:Choice">
          <xsd:enumeration value="Konvensjoner"/>
          <xsd:enumeration value="Rapporter, statistikk"/>
          <xsd:enumeration value="Internt rettighetssenteret"/>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8e3d6be-fa8b-484d-b8ab-1298c9da275d"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element name="Årstall" ma:index="12" nillable="true" ma:displayName="Årstall" ma:internalName="_x00c5_rstall">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Kategori xmlns="d0aef6cd-9835-4517-88c0-5e80e22c1562" xsi:nil="true"/>
    <Årstall xmlns="88e3d6be-fa8b-484d-b8ab-1298c9da275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EA42BD-E755-48EF-8868-55437E8590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aef6cd-9835-4517-88c0-5e80e22c1562"/>
    <ds:schemaRef ds:uri="88e3d6be-fa8b-484d-b8ab-1298c9da27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98EA330-1E66-4B6B-97E7-CE862B39822C}">
  <ds:schemaRefs>
    <ds:schemaRef ds:uri="d0aef6cd-9835-4517-88c0-5e80e22c1562"/>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88e3d6be-fa8b-484d-b8ab-1298c9da275d"/>
    <ds:schemaRef ds:uri="http://www.w3.org/XML/1998/namespace"/>
  </ds:schemaRefs>
</ds:datastoreItem>
</file>

<file path=customXml/itemProps3.xml><?xml version="1.0" encoding="utf-8"?>
<ds:datastoreItem xmlns:ds="http://schemas.openxmlformats.org/officeDocument/2006/customXml" ds:itemID="{CF205F62-58B2-45C4-AC28-7AD6E97F5F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21228</TotalTime>
  <Words>1545</Words>
  <Application>Microsoft Office PowerPoint</Application>
  <PresentationFormat>Skjermfremvisning (4:3)</PresentationFormat>
  <Paragraphs>173</Paragraphs>
  <Slides>27</Slides>
  <Notes>3</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27</vt:i4>
      </vt:variant>
    </vt:vector>
  </HeadingPairs>
  <TitlesOfParts>
    <vt:vector size="33" baseType="lpstr">
      <vt:lpstr>Arial</vt:lpstr>
      <vt:lpstr>Bahnschrift Condensed</vt:lpstr>
      <vt:lpstr>Calibri</vt:lpstr>
      <vt:lpstr>Times New Roman</vt:lpstr>
      <vt:lpstr>Wingdings</vt:lpstr>
      <vt:lpstr>FFO-mal</vt:lpstr>
      <vt:lpstr>PowerPoint-presentasjon</vt:lpstr>
      <vt:lpstr>Utviklingen av diskrimineringsvernet</vt:lpstr>
      <vt:lpstr>FFOs arbeid med likestilling og diskriminering</vt:lpstr>
      <vt:lpstr>Relevant lovverk  </vt:lpstr>
      <vt:lpstr>PowerPoint-presentasjon</vt:lpstr>
      <vt:lpstr>Grunnloven</vt:lpstr>
      <vt:lpstr>CRPD artikkel 5 Likhet og ikke-diskriminering</vt:lpstr>
      <vt:lpstr>Lovens virkeområde</vt:lpstr>
      <vt:lpstr>Forbud mot å diskriminere</vt:lpstr>
      <vt:lpstr>Funksjonsnedsettelse</vt:lpstr>
      <vt:lpstr>Direkte forskjellsbehandling</vt:lpstr>
      <vt:lpstr>Forarbeidene om direkte forskjellsbehandling</vt:lpstr>
      <vt:lpstr>Indirekte forskjellsbehandling</vt:lpstr>
      <vt:lpstr>Forarbeidene om indirekte forskjellsbehandling</vt:lpstr>
      <vt:lpstr>Lovlig forskjellsbehandling</vt:lpstr>
      <vt:lpstr>Eksempel fra nemnda</vt:lpstr>
      <vt:lpstr>Klagesak 18/282 forts. </vt:lpstr>
      <vt:lpstr>Pågående eksempel fra RS </vt:lpstr>
      <vt:lpstr>Kapittel 3: UU og individuell tilrettelegging</vt:lpstr>
      <vt:lpstr>Rett til individuell tilrettelegging </vt:lpstr>
      <vt:lpstr>Individuell tilrettelegging for arbeidstakere</vt:lpstr>
      <vt:lpstr>Lovverk på arbeidsfeltet</vt:lpstr>
      <vt:lpstr>«Uforholdsmessig byrde» </vt:lpstr>
      <vt:lpstr>Diskrimineringsnemnda</vt:lpstr>
      <vt:lpstr>Diskrimineringsnemnda forts. </vt:lpstr>
      <vt:lpstr>Likestillings- og diskrimineringsombudet (LDO)</vt:lpstr>
      <vt:lpstr>Kontaktinformasjon</vt:lpstr>
    </vt:vector>
  </TitlesOfParts>
  <Company>FFO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Lysbilde 1</dc:title>
  <dc:creator>Solveig Bærland</dc:creator>
  <cp:lastModifiedBy>Vigdis Endal</cp:lastModifiedBy>
  <cp:revision>46</cp:revision>
  <cp:lastPrinted>2020-02-25T12:00:59Z</cp:lastPrinted>
  <dcterms:created xsi:type="dcterms:W3CDTF">2006-08-22T07:43:15Z</dcterms:created>
  <dcterms:modified xsi:type="dcterms:W3CDTF">2021-10-12T07:52:53Z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0x010100AF8FC5D263AA6B409AB455E6F78E1E3C</vt:lpwstr>
  </property>
</Properties>
</file>