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64" r:id="rId6"/>
    <p:sldId id="258" r:id="rId7"/>
    <p:sldId id="278" r:id="rId8"/>
    <p:sldId id="262" r:id="rId9"/>
    <p:sldId id="324" r:id="rId10"/>
    <p:sldId id="265" r:id="rId11"/>
    <p:sldId id="269" r:id="rId12"/>
    <p:sldId id="276" r:id="rId13"/>
    <p:sldId id="261" r:id="rId14"/>
    <p:sldId id="270" r:id="rId15"/>
    <p:sldId id="277" r:id="rId16"/>
    <p:sldId id="268" r:id="rId17"/>
    <p:sldId id="266" r:id="rId18"/>
    <p:sldId id="271" r:id="rId19"/>
    <p:sldId id="267" r:id="rId20"/>
    <p:sldId id="274" r:id="rId21"/>
    <p:sldId id="275" r:id="rId22"/>
    <p:sldId id="272" r:id="rId2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gdis Endal" initials="VE" lastIdx="1" clrIdx="0">
    <p:extLst>
      <p:ext uri="{19B8F6BF-5375-455C-9EA6-DF929625EA0E}">
        <p15:presenceInfo xmlns:p15="http://schemas.microsoft.com/office/powerpoint/2012/main" userId="S::vigdis.endal@ffo.no::982e7d8a-e0d3-4db2-bde8-5e0a991915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4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E99DC-D6F9-4C39-99C3-58AC40012E24}" v="44" dt="2022-02-25T14:15:23.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198" autoAdjust="0"/>
  </p:normalViewPr>
  <p:slideViewPr>
    <p:cSldViewPr snapToGrid="0" snapToObjects="1">
      <p:cViewPr varScale="1">
        <p:scale>
          <a:sx n="80" d="100"/>
          <a:sy n="80" d="100"/>
        </p:scale>
        <p:origin x="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C8C10-68B8-4B73-8DC1-EE805FD9738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8F0845D-5284-47E2-BFBB-22AAA2C69C5E}">
      <dgm:prSet/>
      <dgm:spPr/>
      <dgm:t>
        <a:bodyPr/>
        <a:lstStyle/>
        <a:p>
          <a:r>
            <a:rPr lang="nb-NO" b="1" i="0"/>
            <a:t>Vedtektene:</a:t>
          </a:r>
          <a:r>
            <a:rPr lang="nb-NO" b="0" i="0"/>
            <a:t>​</a:t>
          </a:r>
          <a:r>
            <a:rPr lang="en-US" b="0" i="0"/>
            <a:t>​</a:t>
          </a:r>
          <a:endParaRPr lang="en-US"/>
        </a:p>
      </dgm:t>
    </dgm:pt>
    <dgm:pt modelId="{0E61849E-95DA-424B-BCD2-C84C244697C6}" type="parTrans" cxnId="{31FEE7A6-C8B1-4331-A30B-DAA971B80CC0}">
      <dgm:prSet/>
      <dgm:spPr/>
      <dgm:t>
        <a:bodyPr/>
        <a:lstStyle/>
        <a:p>
          <a:endParaRPr lang="en-US"/>
        </a:p>
      </dgm:t>
    </dgm:pt>
    <dgm:pt modelId="{2DC7E139-1659-4D34-80BC-C6312A905BDE}" type="sibTrans" cxnId="{31FEE7A6-C8B1-4331-A30B-DAA971B80CC0}">
      <dgm:prSet/>
      <dgm:spPr/>
      <dgm:t>
        <a:bodyPr/>
        <a:lstStyle/>
        <a:p>
          <a:endParaRPr lang="en-US"/>
        </a:p>
      </dgm:t>
    </dgm:pt>
    <dgm:pt modelId="{DF7980A7-FF6C-41D2-A717-5EDB8FFF6BBF}">
      <dgm:prSet/>
      <dgm:spPr/>
      <dgm:t>
        <a:bodyPr/>
        <a:lstStyle/>
        <a:p>
          <a:r>
            <a:rPr lang="nb-NO" b="0" i="0"/>
            <a:t>§ 5B, pkt 4f:​ Årsmøtet skal vedta budsjett og fastsette honorar til styret​​</a:t>
          </a:r>
          <a:endParaRPr lang="en-US"/>
        </a:p>
      </dgm:t>
    </dgm:pt>
    <dgm:pt modelId="{D514FC17-4CE6-440C-8EE2-E5BA17EAE126}" type="parTrans" cxnId="{A82475F3-3086-4660-8825-891C3DDC70D9}">
      <dgm:prSet/>
      <dgm:spPr/>
      <dgm:t>
        <a:bodyPr/>
        <a:lstStyle/>
        <a:p>
          <a:endParaRPr lang="en-US"/>
        </a:p>
      </dgm:t>
    </dgm:pt>
    <dgm:pt modelId="{4A53F7B9-DD37-4D94-B5A4-BF9F1924B246}" type="sibTrans" cxnId="{A82475F3-3086-4660-8825-891C3DDC70D9}">
      <dgm:prSet/>
      <dgm:spPr/>
      <dgm:t>
        <a:bodyPr/>
        <a:lstStyle/>
        <a:p>
          <a:endParaRPr lang="en-US"/>
        </a:p>
      </dgm:t>
    </dgm:pt>
    <dgm:pt modelId="{FD44D359-E3F9-4FF8-AAF0-9A28AA253316}">
      <dgm:prSet/>
      <dgm:spPr/>
      <dgm:t>
        <a:bodyPr/>
        <a:lstStyle/>
        <a:p>
          <a:r>
            <a:rPr lang="nb-NO" b="0" i="0"/>
            <a:t>​§ 9B, pkt 4:​ Har ansvar for egen økonomi innenfor visse rammer​​</a:t>
          </a:r>
          <a:endParaRPr lang="en-US"/>
        </a:p>
      </dgm:t>
    </dgm:pt>
    <dgm:pt modelId="{18A36D90-ED14-49DC-A714-BACB4138880F}" type="parTrans" cxnId="{564AFC98-D1B2-4FAB-ABDC-05909E6C5A0E}">
      <dgm:prSet/>
      <dgm:spPr/>
      <dgm:t>
        <a:bodyPr/>
        <a:lstStyle/>
        <a:p>
          <a:endParaRPr lang="en-US"/>
        </a:p>
      </dgm:t>
    </dgm:pt>
    <dgm:pt modelId="{8664A5C2-9E83-4791-9913-0655AD10DFEE}" type="sibTrans" cxnId="{564AFC98-D1B2-4FAB-ABDC-05909E6C5A0E}">
      <dgm:prSet/>
      <dgm:spPr/>
      <dgm:t>
        <a:bodyPr/>
        <a:lstStyle/>
        <a:p>
          <a:endParaRPr lang="en-US"/>
        </a:p>
      </dgm:t>
    </dgm:pt>
    <dgm:pt modelId="{7BFBF10D-4ECA-4856-AAB1-E243CD17DC09}">
      <dgm:prSet/>
      <dgm:spPr/>
      <dgm:t>
        <a:bodyPr/>
        <a:lstStyle/>
        <a:p>
          <a:r>
            <a:rPr lang="nb-NO" b="0" i="0"/>
            <a:t>Midlene skal brukes på formålet. Kan ikke gi støtte til enkeltpersoner eller organisasjoner.​</a:t>
          </a:r>
          <a:endParaRPr lang="en-US"/>
        </a:p>
      </dgm:t>
    </dgm:pt>
    <dgm:pt modelId="{3D08197D-55C7-4552-8077-DCA72035B570}" type="parTrans" cxnId="{377F63A6-7235-4986-8DBF-AE6FF6D2F9D5}">
      <dgm:prSet/>
      <dgm:spPr/>
      <dgm:t>
        <a:bodyPr/>
        <a:lstStyle/>
        <a:p>
          <a:endParaRPr lang="en-US"/>
        </a:p>
      </dgm:t>
    </dgm:pt>
    <dgm:pt modelId="{974F8822-D691-42C8-9FE5-53C621948D4F}" type="sibTrans" cxnId="{377F63A6-7235-4986-8DBF-AE6FF6D2F9D5}">
      <dgm:prSet/>
      <dgm:spPr/>
      <dgm:t>
        <a:bodyPr/>
        <a:lstStyle/>
        <a:p>
          <a:endParaRPr lang="en-US"/>
        </a:p>
      </dgm:t>
    </dgm:pt>
    <dgm:pt modelId="{5955A81B-C7CA-4BF4-A20E-20CEF9E3D17B}">
      <dgm:prSet/>
      <dgm:spPr/>
      <dgm:t>
        <a:bodyPr/>
        <a:lstStyle/>
        <a:p>
          <a:r>
            <a:rPr lang="nb-NO" b="0" i="0"/>
            <a:t>Styret kan fastsette retningslinjer for tapt arbeidsinntekt​​</a:t>
          </a:r>
          <a:endParaRPr lang="en-US"/>
        </a:p>
      </dgm:t>
    </dgm:pt>
    <dgm:pt modelId="{7BCAFA25-1671-4270-9825-D2917767841B}" type="parTrans" cxnId="{464FE2CD-44A0-4E1A-89E8-65E80EC61332}">
      <dgm:prSet/>
      <dgm:spPr/>
      <dgm:t>
        <a:bodyPr/>
        <a:lstStyle/>
        <a:p>
          <a:endParaRPr lang="en-US"/>
        </a:p>
      </dgm:t>
    </dgm:pt>
    <dgm:pt modelId="{A228947B-0EBD-421A-AB64-C26221EF4DA1}" type="sibTrans" cxnId="{464FE2CD-44A0-4E1A-89E8-65E80EC61332}">
      <dgm:prSet/>
      <dgm:spPr/>
      <dgm:t>
        <a:bodyPr/>
        <a:lstStyle/>
        <a:p>
          <a:endParaRPr lang="en-US"/>
        </a:p>
      </dgm:t>
    </dgm:pt>
    <dgm:pt modelId="{13F63E17-2B71-4A52-B594-9034394526DE}">
      <dgm:prSet/>
      <dgm:spPr/>
      <dgm:t>
        <a:bodyPr/>
        <a:lstStyle/>
        <a:p>
          <a:r>
            <a:rPr lang="nb-NO" b="0" i="0"/>
            <a:t>Hvis tillitsvalgt påtar seg lønnet oppdrag i FFO må man tre ut av tillitsvervet​</a:t>
          </a:r>
          <a:endParaRPr lang="en-US"/>
        </a:p>
      </dgm:t>
    </dgm:pt>
    <dgm:pt modelId="{9E108DFD-BAA9-4EEF-AA8F-8414CE6F29A4}" type="parTrans" cxnId="{F52C4D3F-A070-4872-9156-B5E1B7D981AF}">
      <dgm:prSet/>
      <dgm:spPr/>
      <dgm:t>
        <a:bodyPr/>
        <a:lstStyle/>
        <a:p>
          <a:endParaRPr lang="en-US"/>
        </a:p>
      </dgm:t>
    </dgm:pt>
    <dgm:pt modelId="{C0B9E32B-E251-4CB3-87BB-ECF587DFCCA3}" type="sibTrans" cxnId="{F52C4D3F-A070-4872-9156-B5E1B7D981AF}">
      <dgm:prSet/>
      <dgm:spPr/>
      <dgm:t>
        <a:bodyPr/>
        <a:lstStyle/>
        <a:p>
          <a:endParaRPr lang="en-US"/>
        </a:p>
      </dgm:t>
    </dgm:pt>
    <dgm:pt modelId="{F88713E5-1FB3-4673-B9F4-2C7BC3BA9716}" type="pres">
      <dgm:prSet presAssocID="{A7EC8C10-68B8-4B73-8DC1-EE805FD9738F}" presName="vert0" presStyleCnt="0">
        <dgm:presLayoutVars>
          <dgm:dir/>
          <dgm:animOne val="branch"/>
          <dgm:animLvl val="lvl"/>
        </dgm:presLayoutVars>
      </dgm:prSet>
      <dgm:spPr/>
    </dgm:pt>
    <dgm:pt modelId="{81ADD61C-3E1D-4DD6-BE39-1107B220EA28}" type="pres">
      <dgm:prSet presAssocID="{B8F0845D-5284-47E2-BFBB-22AAA2C69C5E}" presName="thickLine" presStyleLbl="alignNode1" presStyleIdx="0" presStyleCnt="6"/>
      <dgm:spPr/>
    </dgm:pt>
    <dgm:pt modelId="{620561FE-F6F3-4C7D-9DFA-F1F0E272BFE1}" type="pres">
      <dgm:prSet presAssocID="{B8F0845D-5284-47E2-BFBB-22AAA2C69C5E}" presName="horz1" presStyleCnt="0"/>
      <dgm:spPr/>
    </dgm:pt>
    <dgm:pt modelId="{4CEB4FD7-08A3-4F09-9846-07CDCC83D484}" type="pres">
      <dgm:prSet presAssocID="{B8F0845D-5284-47E2-BFBB-22AAA2C69C5E}" presName="tx1" presStyleLbl="revTx" presStyleIdx="0" presStyleCnt="6"/>
      <dgm:spPr/>
    </dgm:pt>
    <dgm:pt modelId="{DD766C21-984C-4315-9BCD-BEB6AC7C7567}" type="pres">
      <dgm:prSet presAssocID="{B8F0845D-5284-47E2-BFBB-22AAA2C69C5E}" presName="vert1" presStyleCnt="0"/>
      <dgm:spPr/>
    </dgm:pt>
    <dgm:pt modelId="{AB621480-1752-404E-97A8-F453C6F7346F}" type="pres">
      <dgm:prSet presAssocID="{DF7980A7-FF6C-41D2-A717-5EDB8FFF6BBF}" presName="thickLine" presStyleLbl="alignNode1" presStyleIdx="1" presStyleCnt="6"/>
      <dgm:spPr/>
    </dgm:pt>
    <dgm:pt modelId="{A5BFF733-1565-45C0-A866-1CF0B5FF1B0E}" type="pres">
      <dgm:prSet presAssocID="{DF7980A7-FF6C-41D2-A717-5EDB8FFF6BBF}" presName="horz1" presStyleCnt="0"/>
      <dgm:spPr/>
    </dgm:pt>
    <dgm:pt modelId="{D6CDEDD3-C882-4ABC-98C3-45CF3B7FEFF5}" type="pres">
      <dgm:prSet presAssocID="{DF7980A7-FF6C-41D2-A717-5EDB8FFF6BBF}" presName="tx1" presStyleLbl="revTx" presStyleIdx="1" presStyleCnt="6"/>
      <dgm:spPr/>
    </dgm:pt>
    <dgm:pt modelId="{BB6DAE20-3514-4B77-9DDB-F680BAB3D26A}" type="pres">
      <dgm:prSet presAssocID="{DF7980A7-FF6C-41D2-A717-5EDB8FFF6BBF}" presName="vert1" presStyleCnt="0"/>
      <dgm:spPr/>
    </dgm:pt>
    <dgm:pt modelId="{3C29593A-25EF-47F3-AC8E-A47EDFB3D087}" type="pres">
      <dgm:prSet presAssocID="{FD44D359-E3F9-4FF8-AAF0-9A28AA253316}" presName="thickLine" presStyleLbl="alignNode1" presStyleIdx="2" presStyleCnt="6"/>
      <dgm:spPr/>
    </dgm:pt>
    <dgm:pt modelId="{6B3EC324-691B-49B7-B992-F425718D7F40}" type="pres">
      <dgm:prSet presAssocID="{FD44D359-E3F9-4FF8-AAF0-9A28AA253316}" presName="horz1" presStyleCnt="0"/>
      <dgm:spPr/>
    </dgm:pt>
    <dgm:pt modelId="{FE44A341-1D32-4070-8C29-9F140B90030A}" type="pres">
      <dgm:prSet presAssocID="{FD44D359-E3F9-4FF8-AAF0-9A28AA253316}" presName="tx1" presStyleLbl="revTx" presStyleIdx="2" presStyleCnt="6"/>
      <dgm:spPr/>
    </dgm:pt>
    <dgm:pt modelId="{FF68D581-DEA8-4657-82C3-8803D31AF40F}" type="pres">
      <dgm:prSet presAssocID="{FD44D359-E3F9-4FF8-AAF0-9A28AA253316}" presName="vert1" presStyleCnt="0"/>
      <dgm:spPr/>
    </dgm:pt>
    <dgm:pt modelId="{66EE852A-4168-4D6C-AE8F-030676A37B14}" type="pres">
      <dgm:prSet presAssocID="{7BFBF10D-4ECA-4856-AAB1-E243CD17DC09}" presName="thickLine" presStyleLbl="alignNode1" presStyleIdx="3" presStyleCnt="6"/>
      <dgm:spPr/>
    </dgm:pt>
    <dgm:pt modelId="{83D2D534-19F5-48A3-B4DB-22EEA0554FED}" type="pres">
      <dgm:prSet presAssocID="{7BFBF10D-4ECA-4856-AAB1-E243CD17DC09}" presName="horz1" presStyleCnt="0"/>
      <dgm:spPr/>
    </dgm:pt>
    <dgm:pt modelId="{E9C109A3-3DAE-41E3-9223-C8B666A816F4}" type="pres">
      <dgm:prSet presAssocID="{7BFBF10D-4ECA-4856-AAB1-E243CD17DC09}" presName="tx1" presStyleLbl="revTx" presStyleIdx="3" presStyleCnt="6"/>
      <dgm:spPr/>
    </dgm:pt>
    <dgm:pt modelId="{24F08B5F-93FF-41A7-975F-A44D732BA986}" type="pres">
      <dgm:prSet presAssocID="{7BFBF10D-4ECA-4856-AAB1-E243CD17DC09}" presName="vert1" presStyleCnt="0"/>
      <dgm:spPr/>
    </dgm:pt>
    <dgm:pt modelId="{E087E44B-9691-47B1-BB3C-32DB8A705515}" type="pres">
      <dgm:prSet presAssocID="{5955A81B-C7CA-4BF4-A20E-20CEF9E3D17B}" presName="thickLine" presStyleLbl="alignNode1" presStyleIdx="4" presStyleCnt="6"/>
      <dgm:spPr/>
    </dgm:pt>
    <dgm:pt modelId="{286F5E6E-2465-4850-A908-8444D6CA38BF}" type="pres">
      <dgm:prSet presAssocID="{5955A81B-C7CA-4BF4-A20E-20CEF9E3D17B}" presName="horz1" presStyleCnt="0"/>
      <dgm:spPr/>
    </dgm:pt>
    <dgm:pt modelId="{C59AF7B4-FD3E-4767-A262-CF44223ABFD5}" type="pres">
      <dgm:prSet presAssocID="{5955A81B-C7CA-4BF4-A20E-20CEF9E3D17B}" presName="tx1" presStyleLbl="revTx" presStyleIdx="4" presStyleCnt="6"/>
      <dgm:spPr/>
    </dgm:pt>
    <dgm:pt modelId="{E1F13CF6-8A4C-4F22-A3CB-C47BF48763D6}" type="pres">
      <dgm:prSet presAssocID="{5955A81B-C7CA-4BF4-A20E-20CEF9E3D17B}" presName="vert1" presStyleCnt="0"/>
      <dgm:spPr/>
    </dgm:pt>
    <dgm:pt modelId="{8D45C376-0A43-4AD2-A6E7-778A4756887A}" type="pres">
      <dgm:prSet presAssocID="{13F63E17-2B71-4A52-B594-9034394526DE}" presName="thickLine" presStyleLbl="alignNode1" presStyleIdx="5" presStyleCnt="6"/>
      <dgm:spPr/>
    </dgm:pt>
    <dgm:pt modelId="{BEFCC31B-A713-480E-A9B1-9B205EFD810B}" type="pres">
      <dgm:prSet presAssocID="{13F63E17-2B71-4A52-B594-9034394526DE}" presName="horz1" presStyleCnt="0"/>
      <dgm:spPr/>
    </dgm:pt>
    <dgm:pt modelId="{6C68CF16-670C-470B-A357-862C065B2695}" type="pres">
      <dgm:prSet presAssocID="{13F63E17-2B71-4A52-B594-9034394526DE}" presName="tx1" presStyleLbl="revTx" presStyleIdx="5" presStyleCnt="6"/>
      <dgm:spPr/>
    </dgm:pt>
    <dgm:pt modelId="{70397889-C32B-48C8-BFDB-D4358863BDC4}" type="pres">
      <dgm:prSet presAssocID="{13F63E17-2B71-4A52-B594-9034394526DE}" presName="vert1" presStyleCnt="0"/>
      <dgm:spPr/>
    </dgm:pt>
  </dgm:ptLst>
  <dgm:cxnLst>
    <dgm:cxn modelId="{8B21CA34-DE06-4A71-B9FB-284F9C7CA951}" type="presOf" srcId="{5955A81B-C7CA-4BF4-A20E-20CEF9E3D17B}" destId="{C59AF7B4-FD3E-4767-A262-CF44223ABFD5}" srcOrd="0" destOrd="0" presId="urn:microsoft.com/office/officeart/2008/layout/LinedList"/>
    <dgm:cxn modelId="{9F980D3F-1503-401D-921D-9580E38B5D0B}" type="presOf" srcId="{13F63E17-2B71-4A52-B594-9034394526DE}" destId="{6C68CF16-670C-470B-A357-862C065B2695}" srcOrd="0" destOrd="0" presId="urn:microsoft.com/office/officeart/2008/layout/LinedList"/>
    <dgm:cxn modelId="{F52C4D3F-A070-4872-9156-B5E1B7D981AF}" srcId="{A7EC8C10-68B8-4B73-8DC1-EE805FD9738F}" destId="{13F63E17-2B71-4A52-B594-9034394526DE}" srcOrd="5" destOrd="0" parTransId="{9E108DFD-BAA9-4EEF-AA8F-8414CE6F29A4}" sibTransId="{C0B9E32B-E251-4CB3-87BB-ECF587DFCCA3}"/>
    <dgm:cxn modelId="{0FAC2D50-60F4-4BE6-95B0-1AA5E49B5096}" type="presOf" srcId="{7BFBF10D-4ECA-4856-AAB1-E243CD17DC09}" destId="{E9C109A3-3DAE-41E3-9223-C8B666A816F4}" srcOrd="0" destOrd="0" presId="urn:microsoft.com/office/officeart/2008/layout/LinedList"/>
    <dgm:cxn modelId="{89867A91-715F-45D4-A16B-C2588B210FCF}" type="presOf" srcId="{A7EC8C10-68B8-4B73-8DC1-EE805FD9738F}" destId="{F88713E5-1FB3-4673-B9F4-2C7BC3BA9716}" srcOrd="0" destOrd="0" presId="urn:microsoft.com/office/officeart/2008/layout/LinedList"/>
    <dgm:cxn modelId="{564AFC98-D1B2-4FAB-ABDC-05909E6C5A0E}" srcId="{A7EC8C10-68B8-4B73-8DC1-EE805FD9738F}" destId="{FD44D359-E3F9-4FF8-AAF0-9A28AA253316}" srcOrd="2" destOrd="0" parTransId="{18A36D90-ED14-49DC-A714-BACB4138880F}" sibTransId="{8664A5C2-9E83-4791-9913-0655AD10DFEE}"/>
    <dgm:cxn modelId="{377F63A6-7235-4986-8DBF-AE6FF6D2F9D5}" srcId="{A7EC8C10-68B8-4B73-8DC1-EE805FD9738F}" destId="{7BFBF10D-4ECA-4856-AAB1-E243CD17DC09}" srcOrd="3" destOrd="0" parTransId="{3D08197D-55C7-4552-8077-DCA72035B570}" sibTransId="{974F8822-D691-42C8-9FE5-53C621948D4F}"/>
    <dgm:cxn modelId="{31FEE7A6-C8B1-4331-A30B-DAA971B80CC0}" srcId="{A7EC8C10-68B8-4B73-8DC1-EE805FD9738F}" destId="{B8F0845D-5284-47E2-BFBB-22AAA2C69C5E}" srcOrd="0" destOrd="0" parTransId="{0E61849E-95DA-424B-BCD2-C84C244697C6}" sibTransId="{2DC7E139-1659-4D34-80BC-C6312A905BDE}"/>
    <dgm:cxn modelId="{10B385A8-4702-4DEA-A3ED-AFD0C91D36DB}" type="presOf" srcId="{FD44D359-E3F9-4FF8-AAF0-9A28AA253316}" destId="{FE44A341-1D32-4070-8C29-9F140B90030A}" srcOrd="0" destOrd="0" presId="urn:microsoft.com/office/officeart/2008/layout/LinedList"/>
    <dgm:cxn modelId="{ED7C40BD-3841-44E7-9E98-00E80B243498}" type="presOf" srcId="{B8F0845D-5284-47E2-BFBB-22AAA2C69C5E}" destId="{4CEB4FD7-08A3-4F09-9846-07CDCC83D484}" srcOrd="0" destOrd="0" presId="urn:microsoft.com/office/officeart/2008/layout/LinedList"/>
    <dgm:cxn modelId="{464FE2CD-44A0-4E1A-89E8-65E80EC61332}" srcId="{A7EC8C10-68B8-4B73-8DC1-EE805FD9738F}" destId="{5955A81B-C7CA-4BF4-A20E-20CEF9E3D17B}" srcOrd="4" destOrd="0" parTransId="{7BCAFA25-1671-4270-9825-D2917767841B}" sibTransId="{A228947B-0EBD-421A-AB64-C26221EF4DA1}"/>
    <dgm:cxn modelId="{E47A5FD2-DD95-4373-A0D4-38BE3D497572}" type="presOf" srcId="{DF7980A7-FF6C-41D2-A717-5EDB8FFF6BBF}" destId="{D6CDEDD3-C882-4ABC-98C3-45CF3B7FEFF5}" srcOrd="0" destOrd="0" presId="urn:microsoft.com/office/officeart/2008/layout/LinedList"/>
    <dgm:cxn modelId="{A82475F3-3086-4660-8825-891C3DDC70D9}" srcId="{A7EC8C10-68B8-4B73-8DC1-EE805FD9738F}" destId="{DF7980A7-FF6C-41D2-A717-5EDB8FFF6BBF}" srcOrd="1" destOrd="0" parTransId="{D514FC17-4CE6-440C-8EE2-E5BA17EAE126}" sibTransId="{4A53F7B9-DD37-4D94-B5A4-BF9F1924B246}"/>
    <dgm:cxn modelId="{1DDBB0F7-4B03-4B2A-AB5D-EA86590AC57B}" type="presParOf" srcId="{F88713E5-1FB3-4673-B9F4-2C7BC3BA9716}" destId="{81ADD61C-3E1D-4DD6-BE39-1107B220EA28}" srcOrd="0" destOrd="0" presId="urn:microsoft.com/office/officeart/2008/layout/LinedList"/>
    <dgm:cxn modelId="{9B2E528F-B117-4B45-ABB9-BBE3E2A0255D}" type="presParOf" srcId="{F88713E5-1FB3-4673-B9F4-2C7BC3BA9716}" destId="{620561FE-F6F3-4C7D-9DFA-F1F0E272BFE1}" srcOrd="1" destOrd="0" presId="urn:microsoft.com/office/officeart/2008/layout/LinedList"/>
    <dgm:cxn modelId="{DB6A81E9-8317-40BC-9A40-A3913F9DF9BD}" type="presParOf" srcId="{620561FE-F6F3-4C7D-9DFA-F1F0E272BFE1}" destId="{4CEB4FD7-08A3-4F09-9846-07CDCC83D484}" srcOrd="0" destOrd="0" presId="urn:microsoft.com/office/officeart/2008/layout/LinedList"/>
    <dgm:cxn modelId="{6726A962-D260-4325-8D4A-C62A631E031E}" type="presParOf" srcId="{620561FE-F6F3-4C7D-9DFA-F1F0E272BFE1}" destId="{DD766C21-984C-4315-9BCD-BEB6AC7C7567}" srcOrd="1" destOrd="0" presId="urn:microsoft.com/office/officeart/2008/layout/LinedList"/>
    <dgm:cxn modelId="{2B7228C7-F76E-4325-951A-55211A1D962E}" type="presParOf" srcId="{F88713E5-1FB3-4673-B9F4-2C7BC3BA9716}" destId="{AB621480-1752-404E-97A8-F453C6F7346F}" srcOrd="2" destOrd="0" presId="urn:microsoft.com/office/officeart/2008/layout/LinedList"/>
    <dgm:cxn modelId="{B7F307E9-389B-44D3-B144-3B412513CC22}" type="presParOf" srcId="{F88713E5-1FB3-4673-B9F4-2C7BC3BA9716}" destId="{A5BFF733-1565-45C0-A866-1CF0B5FF1B0E}" srcOrd="3" destOrd="0" presId="urn:microsoft.com/office/officeart/2008/layout/LinedList"/>
    <dgm:cxn modelId="{8DA3CC95-A084-480D-AB4D-7C8E09BEDE4E}" type="presParOf" srcId="{A5BFF733-1565-45C0-A866-1CF0B5FF1B0E}" destId="{D6CDEDD3-C882-4ABC-98C3-45CF3B7FEFF5}" srcOrd="0" destOrd="0" presId="urn:microsoft.com/office/officeart/2008/layout/LinedList"/>
    <dgm:cxn modelId="{49FA9241-807A-4C02-8E68-C65844E1ED1C}" type="presParOf" srcId="{A5BFF733-1565-45C0-A866-1CF0B5FF1B0E}" destId="{BB6DAE20-3514-4B77-9DDB-F680BAB3D26A}" srcOrd="1" destOrd="0" presId="urn:microsoft.com/office/officeart/2008/layout/LinedList"/>
    <dgm:cxn modelId="{4B57EBEC-8964-4BCE-BE89-30E65CF2EEFF}" type="presParOf" srcId="{F88713E5-1FB3-4673-B9F4-2C7BC3BA9716}" destId="{3C29593A-25EF-47F3-AC8E-A47EDFB3D087}" srcOrd="4" destOrd="0" presId="urn:microsoft.com/office/officeart/2008/layout/LinedList"/>
    <dgm:cxn modelId="{B5BB9851-BA8C-4093-BE37-ADA4CAEA0AB1}" type="presParOf" srcId="{F88713E5-1FB3-4673-B9F4-2C7BC3BA9716}" destId="{6B3EC324-691B-49B7-B992-F425718D7F40}" srcOrd="5" destOrd="0" presId="urn:microsoft.com/office/officeart/2008/layout/LinedList"/>
    <dgm:cxn modelId="{ACC84861-CA58-44A4-A585-A3CC4F77F370}" type="presParOf" srcId="{6B3EC324-691B-49B7-B992-F425718D7F40}" destId="{FE44A341-1D32-4070-8C29-9F140B90030A}" srcOrd="0" destOrd="0" presId="urn:microsoft.com/office/officeart/2008/layout/LinedList"/>
    <dgm:cxn modelId="{7E839DD0-793C-4C78-BA17-8D91E91DC81D}" type="presParOf" srcId="{6B3EC324-691B-49B7-B992-F425718D7F40}" destId="{FF68D581-DEA8-4657-82C3-8803D31AF40F}" srcOrd="1" destOrd="0" presId="urn:microsoft.com/office/officeart/2008/layout/LinedList"/>
    <dgm:cxn modelId="{842724A5-2C6F-4E20-B1C4-33376F441BF9}" type="presParOf" srcId="{F88713E5-1FB3-4673-B9F4-2C7BC3BA9716}" destId="{66EE852A-4168-4D6C-AE8F-030676A37B14}" srcOrd="6" destOrd="0" presId="urn:microsoft.com/office/officeart/2008/layout/LinedList"/>
    <dgm:cxn modelId="{11EAA490-9940-4A86-B104-2A6C4B944B70}" type="presParOf" srcId="{F88713E5-1FB3-4673-B9F4-2C7BC3BA9716}" destId="{83D2D534-19F5-48A3-B4DB-22EEA0554FED}" srcOrd="7" destOrd="0" presId="urn:microsoft.com/office/officeart/2008/layout/LinedList"/>
    <dgm:cxn modelId="{7D53FB5B-3BBE-4168-BADB-D0ED74926F08}" type="presParOf" srcId="{83D2D534-19F5-48A3-B4DB-22EEA0554FED}" destId="{E9C109A3-3DAE-41E3-9223-C8B666A816F4}" srcOrd="0" destOrd="0" presId="urn:microsoft.com/office/officeart/2008/layout/LinedList"/>
    <dgm:cxn modelId="{2789CC18-A8C0-40BF-844A-A582A1E9A8E3}" type="presParOf" srcId="{83D2D534-19F5-48A3-B4DB-22EEA0554FED}" destId="{24F08B5F-93FF-41A7-975F-A44D732BA986}" srcOrd="1" destOrd="0" presId="urn:microsoft.com/office/officeart/2008/layout/LinedList"/>
    <dgm:cxn modelId="{2C01D046-56EB-4D65-8FE3-7FB0D09004A4}" type="presParOf" srcId="{F88713E5-1FB3-4673-B9F4-2C7BC3BA9716}" destId="{E087E44B-9691-47B1-BB3C-32DB8A705515}" srcOrd="8" destOrd="0" presId="urn:microsoft.com/office/officeart/2008/layout/LinedList"/>
    <dgm:cxn modelId="{745FC0E9-EC4C-4C93-8F99-74CA8B16EA34}" type="presParOf" srcId="{F88713E5-1FB3-4673-B9F4-2C7BC3BA9716}" destId="{286F5E6E-2465-4850-A908-8444D6CA38BF}" srcOrd="9" destOrd="0" presId="urn:microsoft.com/office/officeart/2008/layout/LinedList"/>
    <dgm:cxn modelId="{8B5538B5-A5AD-40E3-93FB-5EAD22A5B1A2}" type="presParOf" srcId="{286F5E6E-2465-4850-A908-8444D6CA38BF}" destId="{C59AF7B4-FD3E-4767-A262-CF44223ABFD5}" srcOrd="0" destOrd="0" presId="urn:microsoft.com/office/officeart/2008/layout/LinedList"/>
    <dgm:cxn modelId="{C9CACA3A-37CF-4484-9455-ACBED326F006}" type="presParOf" srcId="{286F5E6E-2465-4850-A908-8444D6CA38BF}" destId="{E1F13CF6-8A4C-4F22-A3CB-C47BF48763D6}" srcOrd="1" destOrd="0" presId="urn:microsoft.com/office/officeart/2008/layout/LinedList"/>
    <dgm:cxn modelId="{9D572C07-2C2B-46E5-AD6E-205AB928EFFF}" type="presParOf" srcId="{F88713E5-1FB3-4673-B9F4-2C7BC3BA9716}" destId="{8D45C376-0A43-4AD2-A6E7-778A4756887A}" srcOrd="10" destOrd="0" presId="urn:microsoft.com/office/officeart/2008/layout/LinedList"/>
    <dgm:cxn modelId="{BF3FE7D7-E90C-4BFB-9931-06F772570624}" type="presParOf" srcId="{F88713E5-1FB3-4673-B9F4-2C7BC3BA9716}" destId="{BEFCC31B-A713-480E-A9B1-9B205EFD810B}" srcOrd="11" destOrd="0" presId="urn:microsoft.com/office/officeart/2008/layout/LinedList"/>
    <dgm:cxn modelId="{344B31B5-3DC8-4652-B9D0-2CA917BB2252}" type="presParOf" srcId="{BEFCC31B-A713-480E-A9B1-9B205EFD810B}" destId="{6C68CF16-670C-470B-A357-862C065B2695}" srcOrd="0" destOrd="0" presId="urn:microsoft.com/office/officeart/2008/layout/LinedList"/>
    <dgm:cxn modelId="{6D9843A0-40CF-431A-8A9C-3086C5BB1ACF}" type="presParOf" srcId="{BEFCC31B-A713-480E-A9B1-9B205EFD810B}" destId="{70397889-C32B-48C8-BFDB-D4358863BDC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DD61C-3E1D-4DD6-BE39-1107B220EA28}">
      <dsp:nvSpPr>
        <dsp:cNvPr id="0" name=""/>
        <dsp:cNvSpPr/>
      </dsp:nvSpPr>
      <dsp:spPr>
        <a:xfrm>
          <a:off x="0" y="2359"/>
          <a:ext cx="7031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EB4FD7-08A3-4F09-9846-07CDCC83D484}">
      <dsp:nvSpPr>
        <dsp:cNvPr id="0" name=""/>
        <dsp:cNvSpPr/>
      </dsp:nvSpPr>
      <dsp:spPr>
        <a:xfrm>
          <a:off x="0" y="2359"/>
          <a:ext cx="7031421" cy="804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b="1" i="0" kern="1200"/>
            <a:t>Vedtektene:</a:t>
          </a:r>
          <a:r>
            <a:rPr lang="nb-NO" sz="2200" b="0" i="0" kern="1200"/>
            <a:t>​</a:t>
          </a:r>
          <a:r>
            <a:rPr lang="en-US" sz="2200" b="0" i="0" kern="1200"/>
            <a:t>​</a:t>
          </a:r>
          <a:endParaRPr lang="en-US" sz="2200" kern="1200"/>
        </a:p>
      </dsp:txBody>
      <dsp:txXfrm>
        <a:off x="0" y="2359"/>
        <a:ext cx="7031421" cy="804562"/>
      </dsp:txXfrm>
    </dsp:sp>
    <dsp:sp modelId="{AB621480-1752-404E-97A8-F453C6F7346F}">
      <dsp:nvSpPr>
        <dsp:cNvPr id="0" name=""/>
        <dsp:cNvSpPr/>
      </dsp:nvSpPr>
      <dsp:spPr>
        <a:xfrm>
          <a:off x="0" y="806921"/>
          <a:ext cx="7031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CDEDD3-C882-4ABC-98C3-45CF3B7FEFF5}">
      <dsp:nvSpPr>
        <dsp:cNvPr id="0" name=""/>
        <dsp:cNvSpPr/>
      </dsp:nvSpPr>
      <dsp:spPr>
        <a:xfrm>
          <a:off x="0" y="806921"/>
          <a:ext cx="7031421" cy="804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b="0" i="0" kern="1200"/>
            <a:t>§ 5B, pkt 4f:​ Årsmøtet skal vedta budsjett og fastsette honorar til styret​​</a:t>
          </a:r>
          <a:endParaRPr lang="en-US" sz="2200" kern="1200"/>
        </a:p>
      </dsp:txBody>
      <dsp:txXfrm>
        <a:off x="0" y="806921"/>
        <a:ext cx="7031421" cy="804562"/>
      </dsp:txXfrm>
    </dsp:sp>
    <dsp:sp modelId="{3C29593A-25EF-47F3-AC8E-A47EDFB3D087}">
      <dsp:nvSpPr>
        <dsp:cNvPr id="0" name=""/>
        <dsp:cNvSpPr/>
      </dsp:nvSpPr>
      <dsp:spPr>
        <a:xfrm>
          <a:off x="0" y="1611483"/>
          <a:ext cx="7031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44A341-1D32-4070-8C29-9F140B90030A}">
      <dsp:nvSpPr>
        <dsp:cNvPr id="0" name=""/>
        <dsp:cNvSpPr/>
      </dsp:nvSpPr>
      <dsp:spPr>
        <a:xfrm>
          <a:off x="0" y="1611483"/>
          <a:ext cx="7031421" cy="804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b="0" i="0" kern="1200"/>
            <a:t>​§ 9B, pkt 4:​ Har ansvar for egen økonomi innenfor visse rammer​​</a:t>
          </a:r>
          <a:endParaRPr lang="en-US" sz="2200" kern="1200"/>
        </a:p>
      </dsp:txBody>
      <dsp:txXfrm>
        <a:off x="0" y="1611483"/>
        <a:ext cx="7031421" cy="804562"/>
      </dsp:txXfrm>
    </dsp:sp>
    <dsp:sp modelId="{66EE852A-4168-4D6C-AE8F-030676A37B14}">
      <dsp:nvSpPr>
        <dsp:cNvPr id="0" name=""/>
        <dsp:cNvSpPr/>
      </dsp:nvSpPr>
      <dsp:spPr>
        <a:xfrm>
          <a:off x="0" y="2416045"/>
          <a:ext cx="7031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C109A3-3DAE-41E3-9223-C8B666A816F4}">
      <dsp:nvSpPr>
        <dsp:cNvPr id="0" name=""/>
        <dsp:cNvSpPr/>
      </dsp:nvSpPr>
      <dsp:spPr>
        <a:xfrm>
          <a:off x="0" y="2416046"/>
          <a:ext cx="7031421" cy="804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b="0" i="0" kern="1200"/>
            <a:t>Midlene skal brukes på formålet. Kan ikke gi støtte til enkeltpersoner eller organisasjoner.​</a:t>
          </a:r>
          <a:endParaRPr lang="en-US" sz="2200" kern="1200"/>
        </a:p>
      </dsp:txBody>
      <dsp:txXfrm>
        <a:off x="0" y="2416046"/>
        <a:ext cx="7031421" cy="804562"/>
      </dsp:txXfrm>
    </dsp:sp>
    <dsp:sp modelId="{E087E44B-9691-47B1-BB3C-32DB8A705515}">
      <dsp:nvSpPr>
        <dsp:cNvPr id="0" name=""/>
        <dsp:cNvSpPr/>
      </dsp:nvSpPr>
      <dsp:spPr>
        <a:xfrm>
          <a:off x="0" y="3220608"/>
          <a:ext cx="7031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9AF7B4-FD3E-4767-A262-CF44223ABFD5}">
      <dsp:nvSpPr>
        <dsp:cNvPr id="0" name=""/>
        <dsp:cNvSpPr/>
      </dsp:nvSpPr>
      <dsp:spPr>
        <a:xfrm>
          <a:off x="0" y="3220608"/>
          <a:ext cx="7031421" cy="804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b="0" i="0" kern="1200"/>
            <a:t>Styret kan fastsette retningslinjer for tapt arbeidsinntekt​​</a:t>
          </a:r>
          <a:endParaRPr lang="en-US" sz="2200" kern="1200"/>
        </a:p>
      </dsp:txBody>
      <dsp:txXfrm>
        <a:off x="0" y="3220608"/>
        <a:ext cx="7031421" cy="804562"/>
      </dsp:txXfrm>
    </dsp:sp>
    <dsp:sp modelId="{8D45C376-0A43-4AD2-A6E7-778A4756887A}">
      <dsp:nvSpPr>
        <dsp:cNvPr id="0" name=""/>
        <dsp:cNvSpPr/>
      </dsp:nvSpPr>
      <dsp:spPr>
        <a:xfrm>
          <a:off x="0" y="4025170"/>
          <a:ext cx="7031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68CF16-670C-470B-A357-862C065B2695}">
      <dsp:nvSpPr>
        <dsp:cNvPr id="0" name=""/>
        <dsp:cNvSpPr/>
      </dsp:nvSpPr>
      <dsp:spPr>
        <a:xfrm>
          <a:off x="0" y="4025170"/>
          <a:ext cx="7031421" cy="804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b="0" i="0" kern="1200"/>
            <a:t>Hvis tillitsvalgt påtar seg lønnet oppdrag i FFO må man tre ut av tillitsvervet​</a:t>
          </a:r>
          <a:endParaRPr lang="en-US" sz="2200" kern="1200"/>
        </a:p>
      </dsp:txBody>
      <dsp:txXfrm>
        <a:off x="0" y="4025170"/>
        <a:ext cx="7031421" cy="8045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30A644-1464-49E2-A801-D87BDD4DF8F5}" type="datetimeFigureOut">
              <a:rPr lang="nb-NO" smtClean="0"/>
              <a:t>25.02.2022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0A16F-EF9E-464A-9F94-4924F1F1AD33}" type="slidenum">
              <a:rPr lang="nb-NO" smtClean="0"/>
              <a:t>‹#›</a:t>
            </a:fld>
            <a:endParaRPr lang="nb-NO"/>
          </a:p>
        </p:txBody>
      </p:sp>
    </p:spTree>
    <p:extLst>
      <p:ext uri="{BB962C8B-B14F-4D97-AF65-F5344CB8AC3E}">
        <p14:creationId xmlns:p14="http://schemas.microsoft.com/office/powerpoint/2010/main" val="18293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Illustrasjonsfoto: Bilde av en mann som ser opp til siden</a:t>
            </a:r>
            <a:endParaRPr lang="nb-NO" dirty="0"/>
          </a:p>
        </p:txBody>
      </p:sp>
      <p:sp>
        <p:nvSpPr>
          <p:cNvPr id="4" name="Plassholder for lysbildenummer 3"/>
          <p:cNvSpPr>
            <a:spLocks noGrp="1"/>
          </p:cNvSpPr>
          <p:nvPr>
            <p:ph type="sldNum" sz="quarter" idx="5"/>
          </p:nvPr>
        </p:nvSpPr>
        <p:spPr/>
        <p:txBody>
          <a:bodyPr/>
          <a:lstStyle/>
          <a:p>
            <a:fld id="{8960A16F-EF9E-464A-9F94-4924F1F1AD33}" type="slidenum">
              <a:rPr lang="nb-NO" smtClean="0"/>
              <a:t>4</a:t>
            </a:fld>
            <a:endParaRPr lang="nb-NO"/>
          </a:p>
        </p:txBody>
      </p:sp>
    </p:spTree>
    <p:extLst>
      <p:ext uri="{BB962C8B-B14F-4D97-AF65-F5344CB8AC3E}">
        <p14:creationId xmlns:p14="http://schemas.microsoft.com/office/powerpoint/2010/main" val="168381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Illustrasjonsfoto: Kvinne under en stor paraply</a:t>
            </a:r>
          </a:p>
          <a:p>
            <a:endParaRPr lang="nb-NO" dirty="0"/>
          </a:p>
        </p:txBody>
      </p:sp>
      <p:sp>
        <p:nvSpPr>
          <p:cNvPr id="4" name="Plassholder for lysbildenummer 3"/>
          <p:cNvSpPr>
            <a:spLocks noGrp="1"/>
          </p:cNvSpPr>
          <p:nvPr>
            <p:ph type="sldNum" sz="quarter" idx="5"/>
          </p:nvPr>
        </p:nvSpPr>
        <p:spPr/>
        <p:txBody>
          <a:bodyPr/>
          <a:lstStyle/>
          <a:p>
            <a:fld id="{8960A16F-EF9E-464A-9F94-4924F1F1AD33}" type="slidenum">
              <a:rPr lang="nb-NO" smtClean="0"/>
              <a:t>5</a:t>
            </a:fld>
            <a:endParaRPr lang="nb-NO"/>
          </a:p>
        </p:txBody>
      </p:sp>
    </p:spTree>
    <p:extLst>
      <p:ext uri="{BB962C8B-B14F-4D97-AF65-F5344CB8AC3E}">
        <p14:creationId xmlns:p14="http://schemas.microsoft.com/office/powerpoint/2010/main" val="402998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Åsta Tale:</a:t>
            </a:r>
          </a:p>
          <a:p>
            <a:endParaRPr lang="nb-NO" b="1"/>
          </a:p>
          <a:p>
            <a:r>
              <a:rPr lang="nb-NO" b="1"/>
              <a:t>Beslutningsprosessene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noProof="0"/>
          </a:p>
          <a:p>
            <a:pPr marL="0" marR="0" lvl="0" indent="0" algn="l" defTabSz="914400" rtl="0" eaLnBrk="1" fontAlgn="auto" latinLnBrk="0" hangingPunct="1">
              <a:lnSpc>
                <a:spcPct val="100000"/>
              </a:lnSpc>
              <a:spcBef>
                <a:spcPts val="0"/>
              </a:spcBef>
              <a:spcAft>
                <a:spcPts val="0"/>
              </a:spcAft>
              <a:buClrTx/>
              <a:buSzTx/>
              <a:buFontTx/>
              <a:buNone/>
              <a:tabLst/>
              <a:defRPr/>
            </a:pPr>
            <a:r>
              <a:rPr lang="nb-NO" b="0" noProof="0"/>
              <a:t>Når vi har denne styreopplæringen er bakgrunnen </a:t>
            </a:r>
            <a:r>
              <a:rPr lang="nb-NO" noProof="0"/>
              <a:t>et kongressvedtak i 2019. Dette er et godt </a:t>
            </a:r>
            <a:r>
              <a:rPr lang="nb-NO"/>
              <a:t>eksempel på at beslutninger i </a:t>
            </a:r>
            <a:r>
              <a:rPr lang="nb-NO" err="1"/>
              <a:t>FFOs</a:t>
            </a:r>
            <a:r>
              <a:rPr lang="nb-NO"/>
              <a:t> øverste myndighet har direkte betydning for det som skjer lokalt.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Det vi gjør i sekretariatet er som følge av beslutninger i </a:t>
            </a:r>
            <a:r>
              <a:rPr lang="nb-NO" noProof="0" err="1"/>
              <a:t>FFOs</a:t>
            </a:r>
            <a:r>
              <a:rPr lang="nb-NO" noProof="0"/>
              <a:t> øverste organ.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a:defRPr/>
            </a:pPr>
            <a:r>
              <a:rPr lang="nb-NO"/>
              <a:t>Illustrasjonen viser ei tidslinje:</a:t>
            </a:r>
          </a:p>
          <a:p>
            <a:pPr lvl="0">
              <a:defRPr/>
            </a:pPr>
            <a:r>
              <a:rPr lang="nb-NO"/>
              <a:t>Det er organisasjonene nasjonalt som </a:t>
            </a:r>
            <a:r>
              <a:rPr lang="nb-NO" i="1"/>
              <a:t>eier </a:t>
            </a:r>
            <a:r>
              <a:rPr lang="nb-NO"/>
              <a:t>FFO. Det enkelte medlem har sine kanaler oppover i egen organisasjon og har indirekte påvirkning på hva organisasjonene er med på å beslutte i </a:t>
            </a:r>
            <a:r>
              <a:rPr lang="nb-NO" err="1"/>
              <a:t>FFOs</a:t>
            </a:r>
            <a:r>
              <a:rPr lang="nb-NO"/>
              <a:t> kongress. Kongressen og for arbeidet i både fylkes- og kommune-FFO. </a:t>
            </a:r>
          </a:p>
          <a:p>
            <a:pPr lvl="0">
              <a:defRPr/>
            </a:pPr>
            <a:r>
              <a:rPr lang="nb-NO"/>
              <a:t>hovedstyrets vedtak får i neste omgang direkte konsekvenser </a:t>
            </a:r>
          </a:p>
          <a:p>
            <a:pPr lvl="0">
              <a:defRPr/>
            </a:pPr>
            <a:r>
              <a:rPr lang="nb-NO"/>
              <a:t>Organisasjonenes stemmer i </a:t>
            </a:r>
            <a:r>
              <a:rPr lang="nb-NO" err="1"/>
              <a:t>FFOs</a:t>
            </a:r>
            <a:r>
              <a:rPr lang="nb-NO"/>
              <a:t> formelle organer er grunnlaget for </a:t>
            </a:r>
            <a:r>
              <a:rPr lang="nb-NO" err="1"/>
              <a:t>FFOs</a:t>
            </a:r>
            <a:r>
              <a:rPr lang="nb-NO"/>
              <a:t> politikk og organisasjon. Det er rammene våre. Det er derfor slik at medlemsorganisasjonene nasjonalt bestemmer hva FFO både skal mene og gjøre på et overordna nivå. En paraplyorganisasjons demokratiske modell fungerer dermed sånn at FFO nasjonalt tar beslutninger som gjelder for FFO lokalt. I en tradisjonell medlemsorganisasjon kan denne modellen snus – fra lokalt til nasjonalt.</a:t>
            </a:r>
          </a:p>
          <a:p>
            <a:pPr lvl="0">
              <a:defRPr/>
            </a:pPr>
            <a:endParaRPr lang="nb-NO"/>
          </a:p>
          <a:p>
            <a:pPr lvl="0">
              <a:defRPr/>
            </a:pPr>
            <a:r>
              <a:rPr lang="nb-NO"/>
              <a:t>På fylkesplan er det også slik at fylkesleddene/fylkeskontaktene i organisasjonene bestemmer hva FFO skal mene gjennom arbeidsprogram og løpende arbeid. Men her ligger det stort handlingsrom. </a:t>
            </a:r>
          </a:p>
          <a:p>
            <a:pPr lvl="0">
              <a:defRPr/>
            </a:pPr>
            <a:endParaRPr lang="nb-NO"/>
          </a:p>
          <a:p>
            <a:pPr lvl="0">
              <a:defRPr/>
            </a:pPr>
            <a:r>
              <a:rPr lang="nb-NO"/>
              <a:t>I praksis kan det også være slik at organisasjonenes fylkesledd i enkelte saker kan mene andre ting enn organisasjonen nasjonal. Slike utfordringer må vi leve med. Så er det jo også saker som kun er lokale. For FFO nasjonalt vil det alltid være slik at det er meningene fra organisasjonene nasjonalt som teller hvis det er uenighet. </a:t>
            </a:r>
          </a:p>
          <a:p>
            <a:pPr lvl="0">
              <a:defRPr/>
            </a:pPr>
            <a:endParaRPr lang="nb-NO"/>
          </a:p>
          <a:p>
            <a:pPr lvl="0">
              <a:defRPr/>
            </a:pPr>
            <a:r>
              <a:rPr lang="nb-NO"/>
              <a:t>Vi kan også stille oss spørsmålet om FFO kan mene noe i alle sammenhenger. Om vi ikke har et krav om konsensus i store og viktige saker, har vi i alle fall et ansvar for at vi skal tenke bredde og ivareta alle organisasjonene. Dette kan være vanskelig både nasjonalt og lokalt. Vedtak som splitter er et dårlig utgangspunkt for å bygge samarbeid. Da er det lov å si at dette mener ikke FFO noe om.</a:t>
            </a:r>
          </a:p>
          <a:p>
            <a:pPr lvl="0">
              <a:defRPr/>
            </a:pPr>
            <a:endParaRPr lang="nb-NO"/>
          </a:p>
          <a:p>
            <a:pPr lvl="0">
              <a:defRPr/>
            </a:pPr>
            <a:r>
              <a:rPr lang="nb-NO"/>
              <a:t>De formelle beslutningsprosessene er viktig å kjenne. I praksis vet vi at det er mer piler fram og tilbake når beslutninger fattes. Prosess og samarbeid er det som bør prege arbeidet vårt. Mye som skjer mellom kongresser og årsmøter gjøres gjennom en dialog. </a:t>
            </a:r>
          </a:p>
          <a:p>
            <a:pPr lvl="0">
              <a:defRPr/>
            </a:pPr>
            <a:endParaRPr lang="nb-NO"/>
          </a:p>
          <a:p>
            <a:pPr>
              <a:defRPr/>
            </a:pPr>
            <a:r>
              <a:rPr lang="nb-NO"/>
              <a:t>Å ha en rød tråd i arbeidet er viktig. Vi skal være gjenkjennelig fra det nasjonale til det lokale. Beslutningsprosessene skal hjelpe oss til 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endParaRPr lang="nb-NO"/>
          </a:p>
        </p:txBody>
      </p:sp>
      <p:sp>
        <p:nvSpPr>
          <p:cNvPr id="4" name="Plassholder for lysbildenummer 3"/>
          <p:cNvSpPr>
            <a:spLocks noGrp="1"/>
          </p:cNvSpPr>
          <p:nvPr>
            <p:ph type="sldNum" sz="quarter" idx="5"/>
          </p:nvPr>
        </p:nvSpPr>
        <p:spPr/>
        <p:txBody>
          <a:bodyPr/>
          <a:lstStyle/>
          <a:p>
            <a:fld id="{29AFB43A-EC6E-4146-ACF7-FB5C8695A01D}" type="slidenum">
              <a:rPr lang="nb-NO" smtClean="0"/>
              <a:t>6</a:t>
            </a:fld>
            <a:endParaRPr lang="nb-NO"/>
          </a:p>
        </p:txBody>
      </p:sp>
    </p:spTree>
    <p:extLst>
      <p:ext uri="{BB962C8B-B14F-4D97-AF65-F5344CB8AC3E}">
        <p14:creationId xmlns:p14="http://schemas.microsoft.com/office/powerpoint/2010/main" val="365082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960A16F-EF9E-464A-9F94-4924F1F1AD33}" type="slidenum">
              <a:rPr lang="nb-NO" smtClean="0"/>
              <a:t>7</a:t>
            </a:fld>
            <a:endParaRPr lang="nb-NO"/>
          </a:p>
        </p:txBody>
      </p:sp>
    </p:spTree>
    <p:extLst>
      <p:ext uri="{BB962C8B-B14F-4D97-AF65-F5344CB8AC3E}">
        <p14:creationId xmlns:p14="http://schemas.microsoft.com/office/powerpoint/2010/main" val="1075690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960A16F-EF9E-464A-9F94-4924F1F1AD33}" type="slidenum">
              <a:rPr lang="nb-NO" smtClean="0"/>
              <a:t>18</a:t>
            </a:fld>
            <a:endParaRPr lang="nb-NO"/>
          </a:p>
        </p:txBody>
      </p:sp>
    </p:spTree>
    <p:extLst>
      <p:ext uri="{BB962C8B-B14F-4D97-AF65-F5344CB8AC3E}">
        <p14:creationId xmlns:p14="http://schemas.microsoft.com/office/powerpoint/2010/main" val="2680928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1C611F-E837-D043-84EB-FAB938BC34B4}"/>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D2459314-59EE-9F44-8057-D2FEEF15C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8DAC757-D2A7-F147-B4BC-A6EA166DAD04}"/>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5" name="Plassholder for bunntekst 4">
            <a:extLst>
              <a:ext uri="{FF2B5EF4-FFF2-40B4-BE49-F238E27FC236}">
                <a16:creationId xmlns:a16="http://schemas.microsoft.com/office/drawing/2014/main" id="{EE4F2085-E599-5445-BE56-7B187ACC95F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EE6A6CB-0FF1-2048-898F-46CB27037BE3}"/>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1018341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A94E26-0BCB-7E4E-8DD0-4E635EE9299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D9BC2CC-40B0-624A-9E0D-ACC94A122CE9}"/>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B03A5C-8EED-E043-98F5-4D2871C05468}"/>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5" name="Plassholder for bunntekst 4">
            <a:extLst>
              <a:ext uri="{FF2B5EF4-FFF2-40B4-BE49-F238E27FC236}">
                <a16:creationId xmlns:a16="http://schemas.microsoft.com/office/drawing/2014/main" id="{5279645E-1916-7749-9646-05EF154AFC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07A0CB3-1B95-2345-AD1C-5471B708D276}"/>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4181216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1C09FE2-2EED-6541-A188-9B766FCEF25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40C87E1-90EF-304D-BCFE-E46D620EDF8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AC2FA84-A274-1542-9817-373C63744B38}"/>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5" name="Plassholder for bunntekst 4">
            <a:extLst>
              <a:ext uri="{FF2B5EF4-FFF2-40B4-BE49-F238E27FC236}">
                <a16:creationId xmlns:a16="http://schemas.microsoft.com/office/drawing/2014/main" id="{D02573BC-FF93-B644-A8B5-C102F05CEF0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CEA165A-CB00-8C40-83DA-A824CD3A8A3E}"/>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238949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529DC5-C736-724C-A578-FC2C3E874A2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9CD5FC4-75BE-354F-9C81-53893BD4284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573226A-DF3D-4C4C-B48C-22C66403F369}"/>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5" name="Plassholder for bunntekst 4">
            <a:extLst>
              <a:ext uri="{FF2B5EF4-FFF2-40B4-BE49-F238E27FC236}">
                <a16:creationId xmlns:a16="http://schemas.microsoft.com/office/drawing/2014/main" id="{DF5FC9C4-522E-D749-8F00-C124EB6E09F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9A3C41-E664-0F4E-A324-0002DEB4E4C3}"/>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2364289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56B631-2A9F-9C41-B74F-EAD148C59B9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C39284E-401F-C144-AA75-424577249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FDFFD59-7493-2F45-BF64-040C189439C5}"/>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5" name="Plassholder for bunntekst 4">
            <a:extLst>
              <a:ext uri="{FF2B5EF4-FFF2-40B4-BE49-F238E27FC236}">
                <a16:creationId xmlns:a16="http://schemas.microsoft.com/office/drawing/2014/main" id="{86D5DEB1-724B-4342-8A8A-330048FB0D1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AAA6A71-0E79-6B4D-A50D-E3314D814250}"/>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283145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D31EF-998B-6243-AB48-C8549CFA574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12B1EDB-B9B8-C647-916A-94ED7D601BF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E93E7E0-A8FA-914F-8A95-E0EA77444F08}"/>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14B940A-725C-7D41-855A-297889FFD624}"/>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6" name="Plassholder for bunntekst 5">
            <a:extLst>
              <a:ext uri="{FF2B5EF4-FFF2-40B4-BE49-F238E27FC236}">
                <a16:creationId xmlns:a16="http://schemas.microsoft.com/office/drawing/2014/main" id="{B55EAD78-96DF-4144-A9D8-BD06F88F145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6BB0010-7C16-0241-933C-A43D5729AE13}"/>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278306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361452-A688-DB48-8848-7CF8797F8E4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EF7761D-860C-124A-AE28-24605A5AF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29C931F-C968-4A49-8A72-03AC18347C5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74AE44C-5BBD-0349-9FF4-3BEE483C6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AC00AF0-E23A-1F44-89D3-F6DAAFEBF1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64F93E5-61A1-1448-9118-40CEF6CE6B9D}"/>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8" name="Plassholder for bunntekst 7">
            <a:extLst>
              <a:ext uri="{FF2B5EF4-FFF2-40B4-BE49-F238E27FC236}">
                <a16:creationId xmlns:a16="http://schemas.microsoft.com/office/drawing/2014/main" id="{C21BC19C-7985-9E42-8BDB-BAF8B53785F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C09961A-51D7-3A4E-9F74-3234F0CC6FA2}"/>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402086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198EFC-31C1-AA44-8918-08DAAB3BAE5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D3557D4-235C-6D4D-984B-1454C308B50B}"/>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4" name="Plassholder for bunntekst 3">
            <a:extLst>
              <a:ext uri="{FF2B5EF4-FFF2-40B4-BE49-F238E27FC236}">
                <a16:creationId xmlns:a16="http://schemas.microsoft.com/office/drawing/2014/main" id="{748800A8-A7E3-D548-84CF-C57957733A5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B36F1D29-8D45-E347-9CF8-D7C69BCDF645}"/>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44569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2DD4741-3AA4-194B-95E1-F9094C6D1112}"/>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3" name="Plassholder for bunntekst 2">
            <a:extLst>
              <a:ext uri="{FF2B5EF4-FFF2-40B4-BE49-F238E27FC236}">
                <a16:creationId xmlns:a16="http://schemas.microsoft.com/office/drawing/2014/main" id="{56279644-E3C4-C14E-8B95-2BF4DC028D9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13A9C2E-4122-D54C-8898-BEF49A9F86E1}"/>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135064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BD2EC8-F41F-1342-AB07-FADD87FE04A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B1F9731-2E93-4A47-8CB0-40AF6D1EAC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29552E4-424A-4749-8F9C-9B65D2449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4371D94-7200-094E-A6C8-D2F700FE089C}"/>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6" name="Plassholder for bunntekst 5">
            <a:extLst>
              <a:ext uri="{FF2B5EF4-FFF2-40B4-BE49-F238E27FC236}">
                <a16:creationId xmlns:a16="http://schemas.microsoft.com/office/drawing/2014/main" id="{CC55E755-3A51-FB42-828E-0D288D2D164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6509AE-BBA5-1B4F-980D-0A9BDDA1621B}"/>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19540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837E36-84DE-6D46-8152-8745437A716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2EC9F6E-17EC-5B44-8A3A-1B8B7A2DA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9CCAC433-BF53-214D-A644-C307491E3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4469068-F71B-7F4D-8FA8-E6A26B5B8E4B}"/>
              </a:ext>
            </a:extLst>
          </p:cNvPr>
          <p:cNvSpPr>
            <a:spLocks noGrp="1"/>
          </p:cNvSpPr>
          <p:nvPr>
            <p:ph type="dt" sz="half" idx="10"/>
          </p:nvPr>
        </p:nvSpPr>
        <p:spPr/>
        <p:txBody>
          <a:bodyPr/>
          <a:lstStyle/>
          <a:p>
            <a:fld id="{7D4751E3-E41F-414A-B444-593FECBB8109}" type="datetimeFigureOut">
              <a:rPr lang="nb-NO" smtClean="0"/>
              <a:t>25.02.2022</a:t>
            </a:fld>
            <a:endParaRPr lang="nb-NO"/>
          </a:p>
        </p:txBody>
      </p:sp>
      <p:sp>
        <p:nvSpPr>
          <p:cNvPr id="6" name="Plassholder for bunntekst 5">
            <a:extLst>
              <a:ext uri="{FF2B5EF4-FFF2-40B4-BE49-F238E27FC236}">
                <a16:creationId xmlns:a16="http://schemas.microsoft.com/office/drawing/2014/main" id="{BABF85B4-E033-2646-A5BF-F908CFDC85C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656835E-CC22-084A-A809-53540421D691}"/>
              </a:ext>
            </a:extLst>
          </p:cNvPr>
          <p:cNvSpPr>
            <a:spLocks noGrp="1"/>
          </p:cNvSpPr>
          <p:nvPr>
            <p:ph type="sldNum" sz="quarter" idx="12"/>
          </p:nvPr>
        </p:nvSpPr>
        <p:spPr/>
        <p:txBody>
          <a:bodyPr/>
          <a:lstStyle/>
          <a:p>
            <a:fld id="{AAF75C4E-FCC0-7343-9957-C2DEBE9C15E3}" type="slidenum">
              <a:rPr lang="nb-NO" smtClean="0"/>
              <a:t>‹#›</a:t>
            </a:fld>
            <a:endParaRPr lang="nb-NO"/>
          </a:p>
        </p:txBody>
      </p:sp>
    </p:spTree>
    <p:extLst>
      <p:ext uri="{BB962C8B-B14F-4D97-AF65-F5344CB8AC3E}">
        <p14:creationId xmlns:p14="http://schemas.microsoft.com/office/powerpoint/2010/main" val="320460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CFFAF12-F6F9-5140-BD6B-32B2BD9B6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C4A517B-EB37-8A41-8A5C-625441FE3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322CCA-F312-B647-9A78-149024D016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751E3-E41F-414A-B444-593FECBB8109}" type="datetimeFigureOut">
              <a:rPr lang="nb-NO" smtClean="0"/>
              <a:t>25.02.2022</a:t>
            </a:fld>
            <a:endParaRPr lang="nb-NO"/>
          </a:p>
        </p:txBody>
      </p:sp>
      <p:sp>
        <p:nvSpPr>
          <p:cNvPr id="5" name="Plassholder for bunntekst 4">
            <a:extLst>
              <a:ext uri="{FF2B5EF4-FFF2-40B4-BE49-F238E27FC236}">
                <a16:creationId xmlns:a16="http://schemas.microsoft.com/office/drawing/2014/main" id="{F3938E3E-E4ED-1B44-8A81-777D0DEDE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9A173326-E39F-2043-A94B-7101557203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75C4E-FCC0-7343-9957-C2DEBE9C15E3}" type="slidenum">
              <a:rPr lang="nb-NO" smtClean="0"/>
              <a:t>‹#›</a:t>
            </a:fld>
            <a:endParaRPr lang="nb-NO"/>
          </a:p>
        </p:txBody>
      </p:sp>
    </p:spTree>
    <p:extLst>
      <p:ext uri="{BB962C8B-B14F-4D97-AF65-F5344CB8AC3E}">
        <p14:creationId xmlns:p14="http://schemas.microsoft.com/office/powerpoint/2010/main" val="2666638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video" Target="https://www.youtube.com/embed/EVjXOpE4wQU?feature=oembed" TargetMode="External"/><Relationship Id="rId5" Type="http://schemas.openxmlformats.org/officeDocument/2006/relationships/image" Target="../media/image13.jpe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emf"/><Relationship Id="rId7" Type="http://schemas.openxmlformats.org/officeDocument/2006/relationships/diagramColors" Target="../diagrams/colors1.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1ED29F-8EB4-534A-91A8-37E07260F009}"/>
              </a:ext>
            </a:extLst>
          </p:cNvPr>
          <p:cNvSpPr>
            <a:spLocks noGrp="1"/>
          </p:cNvSpPr>
          <p:nvPr>
            <p:ph type="ctrTitle"/>
          </p:nvPr>
        </p:nvSpPr>
        <p:spPr/>
        <p:txBody>
          <a:bodyPr/>
          <a:lstStyle/>
          <a:p>
            <a:endParaRPr lang="nb-NO"/>
          </a:p>
        </p:txBody>
      </p:sp>
      <p:sp>
        <p:nvSpPr>
          <p:cNvPr id="3" name="Undertittel 2">
            <a:extLst>
              <a:ext uri="{FF2B5EF4-FFF2-40B4-BE49-F238E27FC236}">
                <a16:creationId xmlns:a16="http://schemas.microsoft.com/office/drawing/2014/main" id="{36A131F9-FB64-AB42-83CA-4DAA009C6D33}"/>
              </a:ext>
            </a:extLst>
          </p:cNvPr>
          <p:cNvSpPr>
            <a:spLocks noGrp="1"/>
          </p:cNvSpPr>
          <p:nvPr>
            <p:ph type="subTitle" idx="1"/>
          </p:nvPr>
        </p:nvSpPr>
        <p:spPr/>
        <p:txBody>
          <a:bodyPr/>
          <a:lstStyle/>
          <a:p>
            <a:endParaRPr lang="nb-NO"/>
          </a:p>
        </p:txBody>
      </p:sp>
      <p:pic>
        <p:nvPicPr>
          <p:cNvPr id="5" name="Bilde 4">
            <a:extLst>
              <a:ext uri="{FF2B5EF4-FFF2-40B4-BE49-F238E27FC236}">
                <a16:creationId xmlns:a16="http://schemas.microsoft.com/office/drawing/2014/main" id="{7955A5F6-0E56-B74F-BB32-FEEE4D0C3000}"/>
              </a:ext>
            </a:extLst>
          </p:cNvPr>
          <p:cNvPicPr>
            <a:picLocks noChangeAspect="1"/>
          </p:cNvPicPr>
          <p:nvPr/>
        </p:nvPicPr>
        <p:blipFill>
          <a:blip r:embed="rId2"/>
          <a:stretch>
            <a:fillRect/>
          </a:stretch>
        </p:blipFill>
        <p:spPr>
          <a:xfrm>
            <a:off x="0" y="-86497"/>
            <a:ext cx="12192000" cy="7030994"/>
          </a:xfrm>
          <a:prstGeom prst="rect">
            <a:avLst/>
          </a:prstGeom>
        </p:spPr>
      </p:pic>
      <p:sp>
        <p:nvSpPr>
          <p:cNvPr id="6" name="Tittel 1">
            <a:extLst>
              <a:ext uri="{FF2B5EF4-FFF2-40B4-BE49-F238E27FC236}">
                <a16:creationId xmlns:a16="http://schemas.microsoft.com/office/drawing/2014/main" id="{69A00A78-1F35-2B4B-9533-FA6C49421B11}"/>
              </a:ext>
            </a:extLst>
          </p:cNvPr>
          <p:cNvSpPr txBox="1">
            <a:spLocks/>
          </p:cNvSpPr>
          <p:nvPr/>
        </p:nvSpPr>
        <p:spPr>
          <a:xfrm>
            <a:off x="1524000" y="2235200"/>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venir Heavy" panose="02000503020000020003" pitchFamily="2" charset="0"/>
                <a:ea typeface="+mj-ea"/>
                <a:cs typeface="+mj-cs"/>
              </a:defRPr>
            </a:lvl1pPr>
          </a:lstStyle>
          <a:p>
            <a:pPr algn="ctr"/>
            <a:r>
              <a:rPr lang="nb-NO" sz="7200" dirty="0"/>
              <a:t>Velkommen til</a:t>
            </a:r>
            <a:br>
              <a:rPr lang="nb-NO" sz="7200" dirty="0"/>
            </a:br>
            <a:r>
              <a:rPr lang="nb-NO" sz="7200" dirty="0"/>
              <a:t>styreopplæring</a:t>
            </a:r>
          </a:p>
        </p:txBody>
      </p:sp>
      <p:pic>
        <p:nvPicPr>
          <p:cNvPr id="8" name="Bilde 7">
            <a:extLst>
              <a:ext uri="{FF2B5EF4-FFF2-40B4-BE49-F238E27FC236}">
                <a16:creationId xmlns:a16="http://schemas.microsoft.com/office/drawing/2014/main" id="{EA1CCAA9-CD07-AB45-B9FB-C8DF4E3CAAD4}"/>
              </a:ext>
            </a:extLst>
          </p:cNvPr>
          <p:cNvPicPr>
            <a:picLocks noChangeAspect="1"/>
          </p:cNvPicPr>
          <p:nvPr/>
        </p:nvPicPr>
        <p:blipFill>
          <a:blip r:embed="rId3"/>
          <a:stretch>
            <a:fillRect/>
          </a:stretch>
        </p:blipFill>
        <p:spPr>
          <a:xfrm>
            <a:off x="5138780" y="1084892"/>
            <a:ext cx="1914439" cy="1058233"/>
          </a:xfrm>
          <a:prstGeom prst="rect">
            <a:avLst/>
          </a:prstGeom>
        </p:spPr>
      </p:pic>
      <p:sp>
        <p:nvSpPr>
          <p:cNvPr id="9" name="TekstSylinder 8">
            <a:extLst>
              <a:ext uri="{FF2B5EF4-FFF2-40B4-BE49-F238E27FC236}">
                <a16:creationId xmlns:a16="http://schemas.microsoft.com/office/drawing/2014/main" id="{04B3F82C-9B11-FC4A-B0C9-73F0B720A20B}"/>
              </a:ext>
            </a:extLst>
          </p:cNvPr>
          <p:cNvSpPr txBox="1"/>
          <p:nvPr/>
        </p:nvSpPr>
        <p:spPr>
          <a:xfrm>
            <a:off x="3031523" y="4714875"/>
            <a:ext cx="6128952" cy="307777"/>
          </a:xfrm>
          <a:prstGeom prst="rect">
            <a:avLst/>
          </a:prstGeom>
          <a:noFill/>
        </p:spPr>
        <p:txBody>
          <a:bodyPr wrap="square" rtlCol="0">
            <a:spAutoFit/>
          </a:bodyPr>
          <a:lstStyle/>
          <a:p>
            <a:pPr algn="ctr"/>
            <a:r>
              <a:rPr lang="nb-NO" sz="1400" spc="300" dirty="0">
                <a:latin typeface="Avenir Book" panose="02000503020000020003" pitchFamily="2" charset="0"/>
              </a:rPr>
              <a:t>FUNKSJONSHEMMEDES FELLESORGANISASJON</a:t>
            </a:r>
          </a:p>
        </p:txBody>
      </p:sp>
      <p:pic>
        <p:nvPicPr>
          <p:cNvPr id="10" name="Bilde 9">
            <a:extLst>
              <a:ext uri="{FF2B5EF4-FFF2-40B4-BE49-F238E27FC236}">
                <a16:creationId xmlns:a16="http://schemas.microsoft.com/office/drawing/2014/main" id="{ED54E307-D7EC-B34C-AE64-51663F9205E7}"/>
              </a:ext>
            </a:extLst>
          </p:cNvPr>
          <p:cNvPicPr>
            <a:picLocks noChangeAspect="1"/>
          </p:cNvPicPr>
          <p:nvPr/>
        </p:nvPicPr>
        <p:blipFill>
          <a:blip r:embed="rId4"/>
          <a:stretch>
            <a:fillRect/>
          </a:stretch>
        </p:blipFill>
        <p:spPr>
          <a:xfrm>
            <a:off x="11166856" y="5537017"/>
            <a:ext cx="518939" cy="792065"/>
          </a:xfrm>
          <a:prstGeom prst="rect">
            <a:avLst/>
          </a:prstGeom>
        </p:spPr>
      </p:pic>
    </p:spTree>
    <p:extLst>
      <p:ext uri="{BB962C8B-B14F-4D97-AF65-F5344CB8AC3E}">
        <p14:creationId xmlns:p14="http://schemas.microsoft.com/office/powerpoint/2010/main" val="1297713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290D959-458E-F747-A05E-1C84987E7DF8}"/>
              </a:ext>
            </a:extLst>
          </p:cNvPr>
          <p:cNvPicPr>
            <a:picLocks noChangeAspect="1"/>
          </p:cNvPicPr>
          <p:nvPr/>
        </p:nvPicPr>
        <p:blipFill>
          <a:blip r:embed="rId3"/>
          <a:stretch>
            <a:fillRect/>
          </a:stretch>
        </p:blipFill>
        <p:spPr>
          <a:xfrm>
            <a:off x="-98853" y="-111898"/>
            <a:ext cx="12406182" cy="7055708"/>
          </a:xfrm>
          <a:prstGeom prst="rect">
            <a:avLst/>
          </a:prstGeom>
        </p:spPr>
      </p:pic>
      <p:sp>
        <p:nvSpPr>
          <p:cNvPr id="8" name="Tittel 1">
            <a:extLst>
              <a:ext uri="{FF2B5EF4-FFF2-40B4-BE49-F238E27FC236}">
                <a16:creationId xmlns:a16="http://schemas.microsoft.com/office/drawing/2014/main" id="{7C0EC1CD-2CC6-8C46-9513-ACC3E60F891D}"/>
              </a:ext>
            </a:extLst>
          </p:cNvPr>
          <p:cNvSpPr txBox="1">
            <a:spLocks/>
          </p:cNvSpPr>
          <p:nvPr/>
        </p:nvSpPr>
        <p:spPr>
          <a:xfrm>
            <a:off x="296352" y="514939"/>
            <a:ext cx="749294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Rettighetssenteret</a:t>
            </a:r>
          </a:p>
        </p:txBody>
      </p:sp>
      <p:pic>
        <p:nvPicPr>
          <p:cNvPr id="4" name="Bilde 3">
            <a:extLst>
              <a:ext uri="{FF2B5EF4-FFF2-40B4-BE49-F238E27FC236}">
                <a16:creationId xmlns:a16="http://schemas.microsoft.com/office/drawing/2014/main" id="{9F90A851-9CA4-1D49-808D-2141F74D9C30}"/>
              </a:ext>
            </a:extLst>
          </p:cNvPr>
          <p:cNvPicPr>
            <a:picLocks noChangeAspect="1"/>
          </p:cNvPicPr>
          <p:nvPr/>
        </p:nvPicPr>
        <p:blipFill>
          <a:blip r:embed="rId4"/>
          <a:stretch>
            <a:fillRect/>
          </a:stretch>
        </p:blipFill>
        <p:spPr>
          <a:xfrm>
            <a:off x="11166856" y="5537017"/>
            <a:ext cx="518939" cy="792065"/>
          </a:xfrm>
          <a:prstGeom prst="rect">
            <a:avLst/>
          </a:prstGeom>
        </p:spPr>
      </p:pic>
      <p:pic>
        <p:nvPicPr>
          <p:cNvPr id="2" name="Media på Internett 1" title="FFOs Rettighetssenter - svarer på spørsmål om velferdsrettigheter, NAV og mye mer.">
            <a:hlinkClick r:id="" action="ppaction://media"/>
            <a:extLst>
              <a:ext uri="{FF2B5EF4-FFF2-40B4-BE49-F238E27FC236}">
                <a16:creationId xmlns:a16="http://schemas.microsoft.com/office/drawing/2014/main" id="{2B962D02-4AA7-4920-9B1F-595121821963}"/>
              </a:ext>
            </a:extLst>
          </p:cNvPr>
          <p:cNvPicPr>
            <a:picLocks noRot="1" noChangeAspect="1"/>
          </p:cNvPicPr>
          <p:nvPr>
            <a:videoFile r:link="rId1"/>
          </p:nvPr>
        </p:nvPicPr>
        <p:blipFill>
          <a:blip r:embed="rId5"/>
          <a:stretch>
            <a:fillRect/>
          </a:stretch>
        </p:blipFill>
        <p:spPr>
          <a:xfrm>
            <a:off x="296352" y="1415754"/>
            <a:ext cx="9080206" cy="5130316"/>
          </a:xfrm>
          <a:prstGeom prst="rect">
            <a:avLst/>
          </a:prstGeom>
        </p:spPr>
      </p:pic>
    </p:spTree>
    <p:extLst>
      <p:ext uri="{BB962C8B-B14F-4D97-AF65-F5344CB8AC3E}">
        <p14:creationId xmlns:p14="http://schemas.microsoft.com/office/powerpoint/2010/main" val="331048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DFC98BA-FBC7-6447-AEAB-6B218BED65E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tel 1">
            <a:extLst>
              <a:ext uri="{FF2B5EF4-FFF2-40B4-BE49-F238E27FC236}">
                <a16:creationId xmlns:a16="http://schemas.microsoft.com/office/drawing/2014/main" id="{3FEE9386-D226-E249-B26A-11F131A5C309}"/>
              </a:ext>
            </a:extLst>
          </p:cNvPr>
          <p:cNvSpPr txBox="1">
            <a:spLocks/>
          </p:cNvSpPr>
          <p:nvPr/>
        </p:nvSpPr>
        <p:spPr>
          <a:xfrm>
            <a:off x="6096000" y="1870008"/>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Fylkesstyrets </a:t>
            </a:r>
          </a:p>
          <a:p>
            <a:r>
              <a:rPr lang="nb-NO" sz="4800" dirty="0">
                <a:latin typeface="Avenir Medium" panose="02000503020000020003" pitchFamily="2" charset="0"/>
              </a:rPr>
              <a:t>ansvar og arbeid</a:t>
            </a:r>
          </a:p>
        </p:txBody>
      </p:sp>
      <p:sp>
        <p:nvSpPr>
          <p:cNvPr id="5" name="TekstSylinder 4">
            <a:extLst>
              <a:ext uri="{FF2B5EF4-FFF2-40B4-BE49-F238E27FC236}">
                <a16:creationId xmlns:a16="http://schemas.microsoft.com/office/drawing/2014/main" id="{2EB8B012-4B7B-774B-8E78-5F76FCC5CB77}"/>
              </a:ext>
            </a:extLst>
          </p:cNvPr>
          <p:cNvSpPr txBox="1"/>
          <p:nvPr/>
        </p:nvSpPr>
        <p:spPr>
          <a:xfrm>
            <a:off x="6096000" y="3380333"/>
            <a:ext cx="6258657" cy="1505797"/>
          </a:xfrm>
          <a:prstGeom prst="rect">
            <a:avLst/>
          </a:prstGeom>
          <a:noFill/>
        </p:spPr>
        <p:txBody>
          <a:bodyPr wrap="square" rtlCol="0">
            <a:spAutoFit/>
          </a:bodyPr>
          <a:lstStyle/>
          <a:p>
            <a:pPr>
              <a:lnSpc>
                <a:spcPct val="150000"/>
              </a:lnSpc>
            </a:pPr>
            <a:r>
              <a:rPr lang="nb-NO" sz="3200" dirty="0">
                <a:latin typeface="Avenir" panose="02000503020000020003" pitchFamily="2" charset="0"/>
              </a:rPr>
              <a:t>• Viktig fra regelverk</a:t>
            </a:r>
          </a:p>
          <a:p>
            <a:pPr>
              <a:lnSpc>
                <a:spcPct val="150000"/>
              </a:lnSpc>
            </a:pPr>
            <a:r>
              <a:rPr lang="nb-NO" sz="3200" dirty="0">
                <a:latin typeface="Avenir" panose="02000503020000020003" pitchFamily="2" charset="0"/>
              </a:rPr>
              <a:t>• Samarbeid og kultur</a:t>
            </a:r>
          </a:p>
        </p:txBody>
      </p:sp>
      <p:pic>
        <p:nvPicPr>
          <p:cNvPr id="7" name="Bilde 6" descr="Et bilde som inneholder gress, utendørs, person&#10;&#10;Automatisk generert beskrivelse">
            <a:extLst>
              <a:ext uri="{FF2B5EF4-FFF2-40B4-BE49-F238E27FC236}">
                <a16:creationId xmlns:a16="http://schemas.microsoft.com/office/drawing/2014/main" id="{B654AFEB-BA14-404C-B521-E3322804BE18}"/>
              </a:ext>
            </a:extLst>
          </p:cNvPr>
          <p:cNvPicPr>
            <a:picLocks noChangeAspect="1"/>
          </p:cNvPicPr>
          <p:nvPr/>
        </p:nvPicPr>
        <p:blipFill>
          <a:blip r:embed="rId3"/>
          <a:stretch>
            <a:fillRect/>
          </a:stretch>
        </p:blipFill>
        <p:spPr>
          <a:xfrm>
            <a:off x="360829" y="1596216"/>
            <a:ext cx="5430371" cy="3620247"/>
          </a:xfrm>
          <a:prstGeom prst="rect">
            <a:avLst/>
          </a:prstGeom>
        </p:spPr>
      </p:pic>
      <p:pic>
        <p:nvPicPr>
          <p:cNvPr id="8" name="Bilde 7">
            <a:extLst>
              <a:ext uri="{FF2B5EF4-FFF2-40B4-BE49-F238E27FC236}">
                <a16:creationId xmlns:a16="http://schemas.microsoft.com/office/drawing/2014/main" id="{2E404F5D-D78B-9F4A-9ADF-BC659F1491E8}"/>
              </a:ext>
            </a:extLst>
          </p:cNvPr>
          <p:cNvPicPr>
            <a:picLocks noChangeAspect="1"/>
          </p:cNvPicPr>
          <p:nvPr/>
        </p:nvPicPr>
        <p:blipFill>
          <a:blip r:embed="rId4"/>
          <a:stretch>
            <a:fillRect/>
          </a:stretch>
        </p:blipFill>
        <p:spPr>
          <a:xfrm>
            <a:off x="11166856" y="5537017"/>
            <a:ext cx="518939" cy="792065"/>
          </a:xfrm>
          <a:prstGeom prst="rect">
            <a:avLst/>
          </a:prstGeom>
        </p:spPr>
      </p:pic>
    </p:spTree>
    <p:extLst>
      <p:ext uri="{BB962C8B-B14F-4D97-AF65-F5344CB8AC3E}">
        <p14:creationId xmlns:p14="http://schemas.microsoft.com/office/powerpoint/2010/main" val="2760974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6BE743B-865E-B94B-A474-C31C8699A449}"/>
              </a:ext>
            </a:extLst>
          </p:cNvPr>
          <p:cNvPicPr>
            <a:picLocks noChangeAspect="1"/>
          </p:cNvPicPr>
          <p:nvPr/>
        </p:nvPicPr>
        <p:blipFill>
          <a:blip r:embed="rId2"/>
          <a:stretch>
            <a:fillRect/>
          </a:stretch>
        </p:blipFill>
        <p:spPr>
          <a:xfrm>
            <a:off x="0" y="-86497"/>
            <a:ext cx="12192000" cy="7030994"/>
          </a:xfrm>
          <a:prstGeom prst="rect">
            <a:avLst/>
          </a:prstGeom>
        </p:spPr>
      </p:pic>
      <p:sp>
        <p:nvSpPr>
          <p:cNvPr id="9" name="Tittel 1">
            <a:extLst>
              <a:ext uri="{FF2B5EF4-FFF2-40B4-BE49-F238E27FC236}">
                <a16:creationId xmlns:a16="http://schemas.microsoft.com/office/drawing/2014/main" id="{70F4AF8D-D527-5E48-9DB6-0AF98302014D}"/>
              </a:ext>
            </a:extLst>
          </p:cNvPr>
          <p:cNvSpPr txBox="1">
            <a:spLocks/>
          </p:cNvSpPr>
          <p:nvPr/>
        </p:nvSpPr>
        <p:spPr>
          <a:xfrm>
            <a:off x="2349526" y="635253"/>
            <a:ext cx="749294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4800" dirty="0">
                <a:latin typeface="Avenir Medium" panose="02000503020000020003" pitchFamily="2" charset="0"/>
              </a:rPr>
              <a:t>Viktig fra vedtektene</a:t>
            </a:r>
          </a:p>
        </p:txBody>
      </p:sp>
      <p:sp>
        <p:nvSpPr>
          <p:cNvPr id="10" name="TekstSylinder 9">
            <a:extLst>
              <a:ext uri="{FF2B5EF4-FFF2-40B4-BE49-F238E27FC236}">
                <a16:creationId xmlns:a16="http://schemas.microsoft.com/office/drawing/2014/main" id="{23D3DEFB-156D-A244-90E7-79AD2FE0545F}"/>
              </a:ext>
            </a:extLst>
          </p:cNvPr>
          <p:cNvSpPr txBox="1"/>
          <p:nvPr/>
        </p:nvSpPr>
        <p:spPr>
          <a:xfrm>
            <a:off x="1263572" y="4752815"/>
            <a:ext cx="2763157" cy="767133"/>
          </a:xfrm>
          <a:prstGeom prst="rect">
            <a:avLst/>
          </a:prstGeom>
          <a:noFill/>
        </p:spPr>
        <p:txBody>
          <a:bodyPr wrap="square" rtlCol="0">
            <a:spAutoFit/>
          </a:bodyPr>
          <a:lstStyle/>
          <a:p>
            <a:pPr>
              <a:lnSpc>
                <a:spcPct val="150000"/>
              </a:lnSpc>
            </a:pPr>
            <a:r>
              <a:rPr lang="nb-NO" sz="3200" dirty="0">
                <a:latin typeface="Avenir" panose="02000503020000020003" pitchFamily="2" charset="0"/>
              </a:rPr>
              <a:t>Om årsmøtet</a:t>
            </a:r>
          </a:p>
        </p:txBody>
      </p:sp>
      <p:sp>
        <p:nvSpPr>
          <p:cNvPr id="11" name="TekstSylinder 10">
            <a:extLst>
              <a:ext uri="{FF2B5EF4-FFF2-40B4-BE49-F238E27FC236}">
                <a16:creationId xmlns:a16="http://schemas.microsoft.com/office/drawing/2014/main" id="{994B029D-61B6-FC4D-91F8-59DB3BB4F22E}"/>
              </a:ext>
            </a:extLst>
          </p:cNvPr>
          <p:cNvSpPr txBox="1"/>
          <p:nvPr/>
        </p:nvSpPr>
        <p:spPr>
          <a:xfrm>
            <a:off x="4641885" y="4767049"/>
            <a:ext cx="2763157" cy="1505797"/>
          </a:xfrm>
          <a:prstGeom prst="rect">
            <a:avLst/>
          </a:prstGeom>
          <a:noFill/>
        </p:spPr>
        <p:txBody>
          <a:bodyPr wrap="square" rtlCol="0">
            <a:spAutoFit/>
          </a:bodyPr>
          <a:lstStyle/>
          <a:p>
            <a:pPr algn="ctr">
              <a:lnSpc>
                <a:spcPct val="150000"/>
              </a:lnSpc>
            </a:pPr>
            <a:r>
              <a:rPr lang="nb-NO" sz="3200" dirty="0">
                <a:latin typeface="Avenir" panose="02000503020000020003" pitchFamily="2" charset="0"/>
              </a:rPr>
              <a:t>Om styrets ansvar</a:t>
            </a:r>
          </a:p>
        </p:txBody>
      </p:sp>
      <p:sp>
        <p:nvSpPr>
          <p:cNvPr id="12" name="TekstSylinder 11">
            <a:extLst>
              <a:ext uri="{FF2B5EF4-FFF2-40B4-BE49-F238E27FC236}">
                <a16:creationId xmlns:a16="http://schemas.microsoft.com/office/drawing/2014/main" id="{FD8D1C98-CF4A-B44E-9F6C-F5F4652C523E}"/>
              </a:ext>
            </a:extLst>
          </p:cNvPr>
          <p:cNvSpPr txBox="1"/>
          <p:nvPr/>
        </p:nvSpPr>
        <p:spPr>
          <a:xfrm>
            <a:off x="8020198" y="4754907"/>
            <a:ext cx="3009532" cy="1505797"/>
          </a:xfrm>
          <a:prstGeom prst="rect">
            <a:avLst/>
          </a:prstGeom>
          <a:noFill/>
        </p:spPr>
        <p:txBody>
          <a:bodyPr wrap="square" rtlCol="0">
            <a:spAutoFit/>
          </a:bodyPr>
          <a:lstStyle/>
          <a:p>
            <a:pPr algn="ctr">
              <a:lnSpc>
                <a:spcPct val="150000"/>
              </a:lnSpc>
            </a:pPr>
            <a:r>
              <a:rPr lang="nb-NO" sz="3200" dirty="0">
                <a:latin typeface="Avenir" panose="02000503020000020003" pitchFamily="2" charset="0"/>
              </a:rPr>
              <a:t>Hovedansvars-områder</a:t>
            </a:r>
          </a:p>
        </p:txBody>
      </p:sp>
      <p:sp>
        <p:nvSpPr>
          <p:cNvPr id="2" name="Ellipse 1">
            <a:extLst>
              <a:ext uri="{FF2B5EF4-FFF2-40B4-BE49-F238E27FC236}">
                <a16:creationId xmlns:a16="http://schemas.microsoft.com/office/drawing/2014/main" id="{3342F9DC-2844-0D4D-B7EC-F636B7CF2FB5}"/>
              </a:ext>
            </a:extLst>
          </p:cNvPr>
          <p:cNvSpPr/>
          <p:nvPr/>
        </p:nvSpPr>
        <p:spPr>
          <a:xfrm>
            <a:off x="1359554" y="2002699"/>
            <a:ext cx="2582138" cy="2582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tel 1">
            <a:extLst>
              <a:ext uri="{FF2B5EF4-FFF2-40B4-BE49-F238E27FC236}">
                <a16:creationId xmlns:a16="http://schemas.microsoft.com/office/drawing/2014/main" id="{7BA8EF32-C804-8840-9165-FDFD6EEC3B34}"/>
              </a:ext>
            </a:extLst>
          </p:cNvPr>
          <p:cNvSpPr txBox="1">
            <a:spLocks/>
          </p:cNvSpPr>
          <p:nvPr/>
        </p:nvSpPr>
        <p:spPr>
          <a:xfrm>
            <a:off x="1785385" y="2518538"/>
            <a:ext cx="2500086" cy="16417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9600" b="1" dirty="0">
                <a:latin typeface="Avenir Black" panose="02000503020000020003" pitchFamily="2" charset="0"/>
              </a:rPr>
              <a:t>§5</a:t>
            </a:r>
          </a:p>
        </p:txBody>
      </p:sp>
      <p:sp>
        <p:nvSpPr>
          <p:cNvPr id="14" name="Ellipse 13">
            <a:extLst>
              <a:ext uri="{FF2B5EF4-FFF2-40B4-BE49-F238E27FC236}">
                <a16:creationId xmlns:a16="http://schemas.microsoft.com/office/drawing/2014/main" id="{950D85A0-5C59-FE49-9DA5-BE84610240E1}"/>
              </a:ext>
            </a:extLst>
          </p:cNvPr>
          <p:cNvSpPr/>
          <p:nvPr/>
        </p:nvSpPr>
        <p:spPr>
          <a:xfrm>
            <a:off x="4732395" y="2051213"/>
            <a:ext cx="2582138" cy="2582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ittel 1">
            <a:extLst>
              <a:ext uri="{FF2B5EF4-FFF2-40B4-BE49-F238E27FC236}">
                <a16:creationId xmlns:a16="http://schemas.microsoft.com/office/drawing/2014/main" id="{F177EF04-A3E4-0B41-B0CD-0C36C558FB0D}"/>
              </a:ext>
            </a:extLst>
          </p:cNvPr>
          <p:cNvSpPr txBox="1">
            <a:spLocks/>
          </p:cNvSpPr>
          <p:nvPr/>
        </p:nvSpPr>
        <p:spPr>
          <a:xfrm>
            <a:off x="5178652" y="2596842"/>
            <a:ext cx="2500086" cy="16417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9600" b="1" dirty="0">
                <a:latin typeface="Avenir Black" panose="02000503020000020003" pitchFamily="2" charset="0"/>
              </a:rPr>
              <a:t>§9</a:t>
            </a:r>
          </a:p>
        </p:txBody>
      </p:sp>
      <p:sp>
        <p:nvSpPr>
          <p:cNvPr id="16" name="Ellipse 15">
            <a:extLst>
              <a:ext uri="{FF2B5EF4-FFF2-40B4-BE49-F238E27FC236}">
                <a16:creationId xmlns:a16="http://schemas.microsoft.com/office/drawing/2014/main" id="{5C1C0FDD-9769-934C-9FC6-B8B0C343AE4C}"/>
              </a:ext>
            </a:extLst>
          </p:cNvPr>
          <p:cNvSpPr/>
          <p:nvPr/>
        </p:nvSpPr>
        <p:spPr>
          <a:xfrm>
            <a:off x="8154023" y="2094484"/>
            <a:ext cx="2582138" cy="2582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ittel 1">
            <a:extLst>
              <a:ext uri="{FF2B5EF4-FFF2-40B4-BE49-F238E27FC236}">
                <a16:creationId xmlns:a16="http://schemas.microsoft.com/office/drawing/2014/main" id="{6C6FFEC9-918C-AB43-A38C-F46A5BE0D56C}"/>
              </a:ext>
            </a:extLst>
          </p:cNvPr>
          <p:cNvSpPr txBox="1">
            <a:spLocks/>
          </p:cNvSpPr>
          <p:nvPr/>
        </p:nvSpPr>
        <p:spPr>
          <a:xfrm>
            <a:off x="8308181" y="2594478"/>
            <a:ext cx="2500086" cy="16417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9600" b="1" dirty="0">
                <a:latin typeface="Avenir Black" panose="02000503020000020003" pitchFamily="2" charset="0"/>
              </a:rPr>
              <a:t>§11</a:t>
            </a:r>
          </a:p>
        </p:txBody>
      </p:sp>
      <p:pic>
        <p:nvPicPr>
          <p:cNvPr id="18" name="Bilde 17">
            <a:extLst>
              <a:ext uri="{FF2B5EF4-FFF2-40B4-BE49-F238E27FC236}">
                <a16:creationId xmlns:a16="http://schemas.microsoft.com/office/drawing/2014/main" id="{05A57572-2FD7-E548-8BDD-13B29C5C34F7}"/>
              </a:ext>
            </a:extLst>
          </p:cNvPr>
          <p:cNvPicPr>
            <a:picLocks noChangeAspect="1"/>
          </p:cNvPicPr>
          <p:nvPr/>
        </p:nvPicPr>
        <p:blipFill>
          <a:blip r:embed="rId3"/>
          <a:stretch>
            <a:fillRect/>
          </a:stretch>
        </p:blipFill>
        <p:spPr>
          <a:xfrm>
            <a:off x="11166856" y="5537017"/>
            <a:ext cx="518939" cy="792065"/>
          </a:xfrm>
          <a:prstGeom prst="rect">
            <a:avLst/>
          </a:prstGeom>
        </p:spPr>
      </p:pic>
    </p:spTree>
    <p:extLst>
      <p:ext uri="{BB962C8B-B14F-4D97-AF65-F5344CB8AC3E}">
        <p14:creationId xmlns:p14="http://schemas.microsoft.com/office/powerpoint/2010/main" val="3178227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firkant&#10;&#10;Automatisk generert beskrivelse">
            <a:extLst>
              <a:ext uri="{FF2B5EF4-FFF2-40B4-BE49-F238E27FC236}">
                <a16:creationId xmlns:a16="http://schemas.microsoft.com/office/drawing/2014/main" id="{513AEA02-B20B-6D4A-8B0F-58C102B7392D}"/>
              </a:ext>
            </a:extLst>
          </p:cNvPr>
          <p:cNvPicPr>
            <a:picLocks noChangeAspect="1"/>
          </p:cNvPicPr>
          <p:nvPr/>
        </p:nvPicPr>
        <p:blipFill>
          <a:blip r:embed="rId2"/>
          <a:stretch>
            <a:fillRect/>
          </a:stretch>
        </p:blipFill>
        <p:spPr>
          <a:xfrm>
            <a:off x="0" y="-123569"/>
            <a:ext cx="12192000" cy="7068065"/>
          </a:xfrm>
          <a:prstGeom prst="rect">
            <a:avLst/>
          </a:prstGeom>
        </p:spPr>
      </p:pic>
      <p:sp>
        <p:nvSpPr>
          <p:cNvPr id="3" name="Tittel 1">
            <a:extLst>
              <a:ext uri="{FF2B5EF4-FFF2-40B4-BE49-F238E27FC236}">
                <a16:creationId xmlns:a16="http://schemas.microsoft.com/office/drawing/2014/main" id="{9758528B-94A1-A748-B9E0-A7595FDEECB1}"/>
              </a:ext>
            </a:extLst>
          </p:cNvPr>
          <p:cNvSpPr txBox="1">
            <a:spLocks/>
          </p:cNvSpPr>
          <p:nvPr/>
        </p:nvSpPr>
        <p:spPr>
          <a:xfrm>
            <a:off x="877618" y="1671154"/>
            <a:ext cx="10515600" cy="4158545"/>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7200" dirty="0">
                <a:solidFill>
                  <a:schemeClr val="bg1"/>
                </a:solidFill>
                <a:latin typeface="Avenir Medium" panose="02000503020000020003" pitchFamily="2" charset="0"/>
              </a:rPr>
              <a:t>Arbeids-</a:t>
            </a:r>
          </a:p>
          <a:p>
            <a:pPr>
              <a:lnSpc>
                <a:spcPct val="100000"/>
              </a:lnSpc>
            </a:pPr>
            <a:r>
              <a:rPr lang="nb-NO" sz="7200" dirty="0">
                <a:solidFill>
                  <a:schemeClr val="bg1"/>
                </a:solidFill>
                <a:latin typeface="Avenir Medium"/>
              </a:rPr>
              <a:t>fordelingen</a:t>
            </a:r>
            <a:endParaRPr lang="nb-NO" sz="7200" dirty="0">
              <a:solidFill>
                <a:schemeClr val="bg1"/>
              </a:solidFill>
              <a:latin typeface="Avenir Medium" panose="02000503020000020003" pitchFamily="2" charset="0"/>
            </a:endParaRPr>
          </a:p>
          <a:p>
            <a:pPr>
              <a:lnSpc>
                <a:spcPct val="100000"/>
              </a:lnSpc>
            </a:pPr>
            <a:r>
              <a:rPr lang="nb-NO" sz="7200" dirty="0">
                <a:solidFill>
                  <a:schemeClr val="bg1"/>
                </a:solidFill>
                <a:latin typeface="Avenir Medium" panose="02000503020000020003" pitchFamily="2" charset="0"/>
              </a:rPr>
              <a:t>i styret</a:t>
            </a:r>
          </a:p>
        </p:txBody>
      </p:sp>
      <p:sp>
        <p:nvSpPr>
          <p:cNvPr id="4" name="TekstSylinder 3">
            <a:extLst>
              <a:ext uri="{FF2B5EF4-FFF2-40B4-BE49-F238E27FC236}">
                <a16:creationId xmlns:a16="http://schemas.microsoft.com/office/drawing/2014/main" id="{70AD2329-2C8C-8B40-B1D5-40FFE9A8CEFB}"/>
              </a:ext>
            </a:extLst>
          </p:cNvPr>
          <p:cNvSpPr txBox="1"/>
          <p:nvPr/>
        </p:nvSpPr>
        <p:spPr>
          <a:xfrm>
            <a:off x="6796978" y="1300602"/>
            <a:ext cx="4632636" cy="4635115"/>
          </a:xfrm>
          <a:prstGeom prst="rect">
            <a:avLst/>
          </a:prstGeom>
          <a:noFill/>
        </p:spPr>
        <p:txBody>
          <a:bodyPr wrap="square" rtlCol="0">
            <a:spAutoFit/>
          </a:bodyPr>
          <a:lstStyle/>
          <a:p>
            <a:pPr fontAlgn="base">
              <a:lnSpc>
                <a:spcPct val="140000"/>
              </a:lnSpc>
            </a:pPr>
            <a:r>
              <a:rPr lang="nb-NO" dirty="0">
                <a:latin typeface="Avenir Medium" panose="02000503020000020003" pitchFamily="2" charset="0"/>
              </a:rPr>
              <a:t>Årsmøtet har valgt leder og nestleder, men: Styret har et helhetlig ansvar</a:t>
            </a:r>
          </a:p>
          <a:p>
            <a:pPr fontAlgn="base">
              <a:lnSpc>
                <a:spcPct val="140000"/>
              </a:lnSpc>
            </a:pPr>
            <a:endParaRPr lang="nb-NO" dirty="0">
              <a:latin typeface="Avenir Medium" panose="02000503020000020003" pitchFamily="2" charset="0"/>
            </a:endParaRPr>
          </a:p>
          <a:p>
            <a:pPr fontAlgn="base">
              <a:lnSpc>
                <a:spcPct val="140000"/>
              </a:lnSpc>
            </a:pPr>
            <a:r>
              <a:rPr lang="nb-NO" dirty="0">
                <a:latin typeface="Avenir Medium" panose="02000503020000020003" pitchFamily="2" charset="0"/>
              </a:rPr>
              <a:t>Styret kan vurdere </a:t>
            </a:r>
            <a:r>
              <a:rPr lang="nb-NO" u="sng" dirty="0">
                <a:latin typeface="Avenir Medium" panose="02000503020000020003" pitchFamily="2" charset="0"/>
              </a:rPr>
              <a:t>arbeidsutvalg</a:t>
            </a:r>
            <a:r>
              <a:rPr lang="nb-NO" dirty="0">
                <a:latin typeface="Avenir Medium" panose="02000503020000020003" pitchFamily="2" charset="0"/>
              </a:rPr>
              <a:t> (§9, B </a:t>
            </a:r>
            <a:r>
              <a:rPr lang="nb-NO" dirty="0" err="1">
                <a:latin typeface="Avenir Medium" panose="02000503020000020003" pitchFamily="2" charset="0"/>
              </a:rPr>
              <a:t>pkt</a:t>
            </a:r>
            <a:r>
              <a:rPr lang="nb-NO" dirty="0">
                <a:latin typeface="Avenir Medium" panose="02000503020000020003" pitchFamily="2" charset="0"/>
              </a:rPr>
              <a:t> 1.1) NB - sammensetning og størrelse? Sikre at det ikke blir et </a:t>
            </a:r>
            <a:r>
              <a:rPr lang="nb-NO" dirty="0" err="1">
                <a:latin typeface="Avenir Medium" panose="02000503020000020003" pitchFamily="2" charset="0"/>
              </a:rPr>
              <a:t>ministyre</a:t>
            </a:r>
            <a:r>
              <a:rPr lang="nb-NO" dirty="0">
                <a:latin typeface="Avenir Medium" panose="02000503020000020003" pitchFamily="2" charset="0"/>
              </a:rPr>
              <a:t>.</a:t>
            </a:r>
          </a:p>
          <a:p>
            <a:pPr fontAlgn="base">
              <a:lnSpc>
                <a:spcPct val="140000"/>
              </a:lnSpc>
            </a:pPr>
            <a:endParaRPr lang="nb-NO" dirty="0">
              <a:latin typeface="Avenir Medium" panose="02000503020000020003" pitchFamily="2" charset="0"/>
            </a:endParaRPr>
          </a:p>
          <a:p>
            <a:pPr fontAlgn="base">
              <a:lnSpc>
                <a:spcPct val="140000"/>
              </a:lnSpc>
            </a:pPr>
            <a:r>
              <a:rPr lang="nb-NO" dirty="0">
                <a:latin typeface="Avenir Medium" panose="02000503020000020003" pitchFamily="2" charset="0"/>
              </a:rPr>
              <a:t>Har styret en </a:t>
            </a:r>
            <a:r>
              <a:rPr lang="nb-NO" u="sng" dirty="0">
                <a:latin typeface="Avenir Medium" panose="02000503020000020003" pitchFamily="2" charset="0"/>
              </a:rPr>
              <a:t>styreinstruks?</a:t>
            </a:r>
          </a:p>
          <a:p>
            <a:pPr fontAlgn="base">
              <a:lnSpc>
                <a:spcPct val="140000"/>
              </a:lnSpc>
            </a:pPr>
            <a:endParaRPr lang="nb-NO" u="sng" dirty="0">
              <a:latin typeface="Avenir Medium" panose="02000503020000020003" pitchFamily="2" charset="0"/>
            </a:endParaRPr>
          </a:p>
          <a:p>
            <a:pPr fontAlgn="base">
              <a:lnSpc>
                <a:spcPct val="140000"/>
              </a:lnSpc>
            </a:pPr>
            <a:r>
              <a:rPr lang="nb-NO" dirty="0">
                <a:latin typeface="Avenir Medium" panose="02000503020000020003" pitchFamily="2" charset="0"/>
              </a:rPr>
              <a:t>Styrets rolle i fylkets møter, årsmøter, ledermøter mv. </a:t>
            </a:r>
          </a:p>
          <a:p>
            <a:endParaRPr lang="nb-NO" dirty="0"/>
          </a:p>
        </p:txBody>
      </p:sp>
      <p:pic>
        <p:nvPicPr>
          <p:cNvPr id="5" name="Bilde 4">
            <a:extLst>
              <a:ext uri="{FF2B5EF4-FFF2-40B4-BE49-F238E27FC236}">
                <a16:creationId xmlns:a16="http://schemas.microsoft.com/office/drawing/2014/main" id="{5C8C817A-62E6-4843-91F8-5F8526D14FF7}"/>
              </a:ext>
            </a:extLst>
          </p:cNvPr>
          <p:cNvPicPr>
            <a:picLocks noChangeAspect="1"/>
          </p:cNvPicPr>
          <p:nvPr/>
        </p:nvPicPr>
        <p:blipFill>
          <a:blip r:embed="rId3"/>
          <a:stretch>
            <a:fillRect/>
          </a:stretch>
        </p:blipFill>
        <p:spPr>
          <a:xfrm>
            <a:off x="6115709" y="1444353"/>
            <a:ext cx="484920" cy="370552"/>
          </a:xfrm>
          <a:prstGeom prst="rect">
            <a:avLst/>
          </a:prstGeom>
        </p:spPr>
      </p:pic>
      <p:pic>
        <p:nvPicPr>
          <p:cNvPr id="6" name="Bilde 5">
            <a:extLst>
              <a:ext uri="{FF2B5EF4-FFF2-40B4-BE49-F238E27FC236}">
                <a16:creationId xmlns:a16="http://schemas.microsoft.com/office/drawing/2014/main" id="{C98536FB-B58F-3740-8E38-4D7AA6390838}"/>
              </a:ext>
            </a:extLst>
          </p:cNvPr>
          <p:cNvPicPr>
            <a:picLocks noChangeAspect="1"/>
          </p:cNvPicPr>
          <p:nvPr/>
        </p:nvPicPr>
        <p:blipFill>
          <a:blip r:embed="rId3"/>
          <a:stretch>
            <a:fillRect/>
          </a:stretch>
        </p:blipFill>
        <p:spPr>
          <a:xfrm>
            <a:off x="6104469" y="2588539"/>
            <a:ext cx="484920" cy="370552"/>
          </a:xfrm>
          <a:prstGeom prst="rect">
            <a:avLst/>
          </a:prstGeom>
        </p:spPr>
      </p:pic>
      <p:pic>
        <p:nvPicPr>
          <p:cNvPr id="7" name="Bilde 6">
            <a:extLst>
              <a:ext uri="{FF2B5EF4-FFF2-40B4-BE49-F238E27FC236}">
                <a16:creationId xmlns:a16="http://schemas.microsoft.com/office/drawing/2014/main" id="{DE4F71B1-9D55-E244-A7B4-002DEED25C81}"/>
              </a:ext>
            </a:extLst>
          </p:cNvPr>
          <p:cNvPicPr>
            <a:picLocks noChangeAspect="1"/>
          </p:cNvPicPr>
          <p:nvPr/>
        </p:nvPicPr>
        <p:blipFill>
          <a:blip r:embed="rId3"/>
          <a:stretch>
            <a:fillRect/>
          </a:stretch>
        </p:blipFill>
        <p:spPr>
          <a:xfrm>
            <a:off x="6135418" y="4035245"/>
            <a:ext cx="484920" cy="370552"/>
          </a:xfrm>
          <a:prstGeom prst="rect">
            <a:avLst/>
          </a:prstGeom>
        </p:spPr>
      </p:pic>
      <p:pic>
        <p:nvPicPr>
          <p:cNvPr id="8" name="Bilde 7">
            <a:extLst>
              <a:ext uri="{FF2B5EF4-FFF2-40B4-BE49-F238E27FC236}">
                <a16:creationId xmlns:a16="http://schemas.microsoft.com/office/drawing/2014/main" id="{977279E1-FD19-FE49-AECE-FB6D9EBA1136}"/>
              </a:ext>
            </a:extLst>
          </p:cNvPr>
          <p:cNvPicPr>
            <a:picLocks noChangeAspect="1"/>
          </p:cNvPicPr>
          <p:nvPr/>
        </p:nvPicPr>
        <p:blipFill>
          <a:blip r:embed="rId3"/>
          <a:stretch>
            <a:fillRect/>
          </a:stretch>
        </p:blipFill>
        <p:spPr>
          <a:xfrm>
            <a:off x="6171814" y="4926770"/>
            <a:ext cx="484920" cy="370552"/>
          </a:xfrm>
          <a:prstGeom prst="rect">
            <a:avLst/>
          </a:prstGeom>
        </p:spPr>
      </p:pic>
      <p:pic>
        <p:nvPicPr>
          <p:cNvPr id="9" name="Bilde 8">
            <a:extLst>
              <a:ext uri="{FF2B5EF4-FFF2-40B4-BE49-F238E27FC236}">
                <a16:creationId xmlns:a16="http://schemas.microsoft.com/office/drawing/2014/main" id="{8F2C52F4-0D57-9F47-8822-DA205A0619D9}"/>
              </a:ext>
            </a:extLst>
          </p:cNvPr>
          <p:cNvPicPr>
            <a:picLocks noChangeAspect="1"/>
          </p:cNvPicPr>
          <p:nvPr/>
        </p:nvPicPr>
        <p:blipFill>
          <a:blip r:embed="rId4"/>
          <a:stretch>
            <a:fillRect/>
          </a:stretch>
        </p:blipFill>
        <p:spPr>
          <a:xfrm>
            <a:off x="11166856" y="5537017"/>
            <a:ext cx="518939" cy="792065"/>
          </a:xfrm>
          <a:prstGeom prst="rect">
            <a:avLst/>
          </a:prstGeom>
        </p:spPr>
      </p:pic>
    </p:spTree>
    <p:extLst>
      <p:ext uri="{BB962C8B-B14F-4D97-AF65-F5344CB8AC3E}">
        <p14:creationId xmlns:p14="http://schemas.microsoft.com/office/powerpoint/2010/main" val="2237428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9699AC4A-5186-F14B-8953-014ED891DB5A}"/>
              </a:ext>
            </a:extLst>
          </p:cNvPr>
          <p:cNvPicPr>
            <a:picLocks noChangeAspect="1"/>
          </p:cNvPicPr>
          <p:nvPr/>
        </p:nvPicPr>
        <p:blipFill>
          <a:blip r:embed="rId2"/>
          <a:stretch>
            <a:fillRect/>
          </a:stretch>
        </p:blipFill>
        <p:spPr>
          <a:xfrm>
            <a:off x="0" y="-43249"/>
            <a:ext cx="12192000" cy="6944497"/>
          </a:xfrm>
          <a:prstGeom prst="rect">
            <a:avLst/>
          </a:prstGeom>
        </p:spPr>
      </p:pic>
      <p:sp>
        <p:nvSpPr>
          <p:cNvPr id="3" name="Tittel 1">
            <a:extLst>
              <a:ext uri="{FF2B5EF4-FFF2-40B4-BE49-F238E27FC236}">
                <a16:creationId xmlns:a16="http://schemas.microsoft.com/office/drawing/2014/main" id="{B44EFB8E-E765-8847-A7C3-41B8459679EC}"/>
              </a:ext>
            </a:extLst>
          </p:cNvPr>
          <p:cNvSpPr txBox="1">
            <a:spLocks/>
          </p:cNvSpPr>
          <p:nvPr/>
        </p:nvSpPr>
        <p:spPr>
          <a:xfrm>
            <a:off x="675759" y="1469597"/>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Ansvaret</a:t>
            </a:r>
          </a:p>
        </p:txBody>
      </p:sp>
      <p:sp>
        <p:nvSpPr>
          <p:cNvPr id="4" name="TekstSylinder 3">
            <a:extLst>
              <a:ext uri="{FF2B5EF4-FFF2-40B4-BE49-F238E27FC236}">
                <a16:creationId xmlns:a16="http://schemas.microsoft.com/office/drawing/2014/main" id="{B91D95B3-A719-3048-8A70-0EDA42AECBE8}"/>
              </a:ext>
            </a:extLst>
          </p:cNvPr>
          <p:cNvSpPr txBox="1"/>
          <p:nvPr/>
        </p:nvSpPr>
        <p:spPr>
          <a:xfrm>
            <a:off x="711620" y="2365635"/>
            <a:ext cx="6258657" cy="1505797"/>
          </a:xfrm>
          <a:prstGeom prst="rect">
            <a:avLst/>
          </a:prstGeom>
          <a:noFill/>
        </p:spPr>
        <p:txBody>
          <a:bodyPr wrap="square" rtlCol="0">
            <a:spAutoFit/>
          </a:bodyPr>
          <a:lstStyle/>
          <a:p>
            <a:pPr>
              <a:lnSpc>
                <a:spcPct val="150000"/>
              </a:lnSpc>
            </a:pPr>
            <a:r>
              <a:rPr lang="nb-NO" sz="3200" dirty="0">
                <a:latin typeface="Avenir" panose="02000503020000020003" pitchFamily="2" charset="0"/>
              </a:rPr>
              <a:t>Hva betyr egentlig</a:t>
            </a:r>
          </a:p>
          <a:p>
            <a:pPr>
              <a:lnSpc>
                <a:spcPct val="150000"/>
              </a:lnSpc>
            </a:pPr>
            <a:r>
              <a:rPr lang="nb-NO" sz="3200" dirty="0">
                <a:latin typeface="Avenir" panose="02000503020000020003" pitchFamily="2" charset="0"/>
              </a:rPr>
              <a:t>en egen juridisk enhet?</a:t>
            </a:r>
          </a:p>
        </p:txBody>
      </p:sp>
      <p:pic>
        <p:nvPicPr>
          <p:cNvPr id="6" name="Bilde 5" descr="Et bilde som inneholder person, innendørs&#10;&#10;Automatisk generert beskrivelse">
            <a:extLst>
              <a:ext uri="{FF2B5EF4-FFF2-40B4-BE49-F238E27FC236}">
                <a16:creationId xmlns:a16="http://schemas.microsoft.com/office/drawing/2014/main" id="{379D2459-5639-4A4A-90AD-88EA61D0CB04}"/>
              </a:ext>
            </a:extLst>
          </p:cNvPr>
          <p:cNvPicPr>
            <a:picLocks noChangeAspect="1"/>
          </p:cNvPicPr>
          <p:nvPr/>
        </p:nvPicPr>
        <p:blipFill>
          <a:blip r:embed="rId3"/>
          <a:stretch>
            <a:fillRect/>
          </a:stretch>
        </p:blipFill>
        <p:spPr>
          <a:xfrm>
            <a:off x="7681898" y="293922"/>
            <a:ext cx="4154920" cy="6232381"/>
          </a:xfrm>
          <a:prstGeom prst="rect">
            <a:avLst/>
          </a:prstGeom>
        </p:spPr>
      </p:pic>
      <p:pic>
        <p:nvPicPr>
          <p:cNvPr id="7" name="Bilde 6">
            <a:extLst>
              <a:ext uri="{FF2B5EF4-FFF2-40B4-BE49-F238E27FC236}">
                <a16:creationId xmlns:a16="http://schemas.microsoft.com/office/drawing/2014/main" id="{4FD7725B-1362-9842-85F1-9CCE57458116}"/>
              </a:ext>
            </a:extLst>
          </p:cNvPr>
          <p:cNvPicPr>
            <a:picLocks noChangeAspect="1"/>
          </p:cNvPicPr>
          <p:nvPr/>
        </p:nvPicPr>
        <p:blipFill>
          <a:blip r:embed="rId4"/>
          <a:stretch>
            <a:fillRect/>
          </a:stretch>
        </p:blipFill>
        <p:spPr>
          <a:xfrm>
            <a:off x="11166856" y="5537017"/>
            <a:ext cx="518939" cy="792065"/>
          </a:xfrm>
          <a:prstGeom prst="rect">
            <a:avLst/>
          </a:prstGeom>
        </p:spPr>
      </p:pic>
    </p:spTree>
    <p:extLst>
      <p:ext uri="{BB962C8B-B14F-4D97-AF65-F5344CB8AC3E}">
        <p14:creationId xmlns:p14="http://schemas.microsoft.com/office/powerpoint/2010/main" val="232118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1ED29F-8EB4-534A-91A8-37E07260F009}"/>
              </a:ext>
            </a:extLst>
          </p:cNvPr>
          <p:cNvSpPr>
            <a:spLocks noGrp="1"/>
          </p:cNvSpPr>
          <p:nvPr>
            <p:ph type="ctrTitle"/>
          </p:nvPr>
        </p:nvSpPr>
        <p:spPr/>
        <p:txBody>
          <a:bodyPr/>
          <a:lstStyle/>
          <a:p>
            <a:endParaRPr lang="nb-NO"/>
          </a:p>
        </p:txBody>
      </p:sp>
      <p:sp>
        <p:nvSpPr>
          <p:cNvPr id="3" name="Undertittel 2">
            <a:extLst>
              <a:ext uri="{FF2B5EF4-FFF2-40B4-BE49-F238E27FC236}">
                <a16:creationId xmlns:a16="http://schemas.microsoft.com/office/drawing/2014/main" id="{36A131F9-FB64-AB42-83CA-4DAA009C6D33}"/>
              </a:ext>
            </a:extLst>
          </p:cNvPr>
          <p:cNvSpPr>
            <a:spLocks noGrp="1"/>
          </p:cNvSpPr>
          <p:nvPr>
            <p:ph type="subTitle" idx="1"/>
          </p:nvPr>
        </p:nvSpPr>
        <p:spPr/>
        <p:txBody>
          <a:bodyPr/>
          <a:lstStyle/>
          <a:p>
            <a:endParaRPr lang="nb-NO"/>
          </a:p>
        </p:txBody>
      </p:sp>
      <p:pic>
        <p:nvPicPr>
          <p:cNvPr id="5" name="Bilde 4">
            <a:extLst>
              <a:ext uri="{FF2B5EF4-FFF2-40B4-BE49-F238E27FC236}">
                <a16:creationId xmlns:a16="http://schemas.microsoft.com/office/drawing/2014/main" id="{7955A5F6-0E56-B74F-BB32-FEEE4D0C3000}"/>
              </a:ext>
            </a:extLst>
          </p:cNvPr>
          <p:cNvPicPr>
            <a:picLocks noChangeAspect="1"/>
          </p:cNvPicPr>
          <p:nvPr/>
        </p:nvPicPr>
        <p:blipFill>
          <a:blip r:embed="rId2"/>
          <a:stretch>
            <a:fillRect/>
          </a:stretch>
        </p:blipFill>
        <p:spPr>
          <a:xfrm>
            <a:off x="0" y="-86497"/>
            <a:ext cx="12192000" cy="7030994"/>
          </a:xfrm>
          <a:prstGeom prst="rect">
            <a:avLst/>
          </a:prstGeom>
        </p:spPr>
      </p:pic>
      <p:sp>
        <p:nvSpPr>
          <p:cNvPr id="10" name="Tittel 1">
            <a:extLst>
              <a:ext uri="{FF2B5EF4-FFF2-40B4-BE49-F238E27FC236}">
                <a16:creationId xmlns:a16="http://schemas.microsoft.com/office/drawing/2014/main" id="{1F192727-FCDA-C643-BE04-2C60B2EAE16F}"/>
              </a:ext>
            </a:extLst>
          </p:cNvPr>
          <p:cNvSpPr txBox="1">
            <a:spLocks/>
          </p:cNvSpPr>
          <p:nvPr/>
        </p:nvSpPr>
        <p:spPr>
          <a:xfrm>
            <a:off x="606552" y="462385"/>
            <a:ext cx="10515600" cy="415854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7200" dirty="0">
                <a:latin typeface="Avenir Medium" panose="02000503020000020003" pitchFamily="2" charset="0"/>
              </a:rPr>
              <a:t>Økonomistyring</a:t>
            </a:r>
          </a:p>
        </p:txBody>
      </p:sp>
      <p:pic>
        <p:nvPicPr>
          <p:cNvPr id="6" name="Bilde 5">
            <a:extLst>
              <a:ext uri="{FF2B5EF4-FFF2-40B4-BE49-F238E27FC236}">
                <a16:creationId xmlns:a16="http://schemas.microsoft.com/office/drawing/2014/main" id="{A03A0384-9BE9-C343-81C1-6623C506E7F7}"/>
              </a:ext>
            </a:extLst>
          </p:cNvPr>
          <p:cNvPicPr>
            <a:picLocks noChangeAspect="1"/>
          </p:cNvPicPr>
          <p:nvPr/>
        </p:nvPicPr>
        <p:blipFill>
          <a:blip r:embed="rId3"/>
          <a:stretch>
            <a:fillRect/>
          </a:stretch>
        </p:blipFill>
        <p:spPr>
          <a:xfrm>
            <a:off x="11166856" y="5537017"/>
            <a:ext cx="518939" cy="792065"/>
          </a:xfrm>
          <a:prstGeom prst="rect">
            <a:avLst/>
          </a:prstGeom>
        </p:spPr>
      </p:pic>
      <p:sp>
        <p:nvSpPr>
          <p:cNvPr id="14" name="TekstSylinder 13">
            <a:extLst>
              <a:ext uri="{FF2B5EF4-FFF2-40B4-BE49-F238E27FC236}">
                <a16:creationId xmlns:a16="http://schemas.microsoft.com/office/drawing/2014/main" id="{27A0448F-88E7-4E8C-9C61-206F457797D4}"/>
              </a:ext>
            </a:extLst>
          </p:cNvPr>
          <p:cNvSpPr txBox="1"/>
          <p:nvPr/>
        </p:nvSpPr>
        <p:spPr>
          <a:xfrm>
            <a:off x="379475" y="2481519"/>
            <a:ext cx="3257103" cy="3939540"/>
          </a:xfrm>
          <a:prstGeom prst="rect">
            <a:avLst/>
          </a:prstGeom>
          <a:noFill/>
        </p:spPr>
        <p:txBody>
          <a:bodyPr wrap="square" rtlCol="0">
            <a:spAutoFit/>
          </a:bodyPr>
          <a:lstStyle/>
          <a:p>
            <a:r>
              <a:rPr lang="nb-NO" sz="2800" dirty="0"/>
              <a:t>Hva sier vedtektene?</a:t>
            </a:r>
          </a:p>
          <a:p>
            <a:endParaRPr lang="nb-NO" sz="2800" dirty="0"/>
          </a:p>
          <a:p>
            <a:r>
              <a:rPr lang="nb-NO" sz="2800" dirty="0"/>
              <a:t>Styrets ansvar</a:t>
            </a:r>
          </a:p>
          <a:p>
            <a:endParaRPr lang="nb-NO" sz="2800" dirty="0"/>
          </a:p>
          <a:p>
            <a:r>
              <a:rPr lang="nb-NO" sz="2800" dirty="0"/>
              <a:t>Hva er ok pengebruk</a:t>
            </a:r>
            <a:r>
              <a:rPr lang="nb-NO" dirty="0"/>
              <a:t>?</a:t>
            </a:r>
          </a:p>
          <a:p>
            <a:endParaRPr lang="nb-NO" dirty="0"/>
          </a:p>
          <a:p>
            <a:endParaRPr lang="nb-NO" dirty="0"/>
          </a:p>
          <a:p>
            <a:r>
              <a:rPr lang="nb-NO" sz="2800" dirty="0"/>
              <a:t>Omdømme</a:t>
            </a:r>
          </a:p>
          <a:p>
            <a:endParaRPr lang="nb-NO" dirty="0"/>
          </a:p>
        </p:txBody>
      </p:sp>
      <p:graphicFrame>
        <p:nvGraphicFramePr>
          <p:cNvPr id="16" name="TekstSylinder 7">
            <a:extLst>
              <a:ext uri="{FF2B5EF4-FFF2-40B4-BE49-F238E27FC236}">
                <a16:creationId xmlns:a16="http://schemas.microsoft.com/office/drawing/2014/main" id="{AFE8ACF3-6044-4CC5-A067-EE64E0DC4D0A}"/>
              </a:ext>
            </a:extLst>
          </p:cNvPr>
          <p:cNvGraphicFramePr/>
          <p:nvPr/>
        </p:nvGraphicFramePr>
        <p:xfrm>
          <a:off x="4317807" y="1753895"/>
          <a:ext cx="7031421" cy="48320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0172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34ECC2D-F2C5-2641-B896-4EF0A6E11E32}"/>
              </a:ext>
            </a:extLst>
          </p:cNvPr>
          <p:cNvPicPr>
            <a:picLocks noChangeAspect="1"/>
          </p:cNvPicPr>
          <p:nvPr/>
        </p:nvPicPr>
        <p:blipFill>
          <a:blip r:embed="rId2"/>
          <a:stretch>
            <a:fillRect/>
          </a:stretch>
        </p:blipFill>
        <p:spPr>
          <a:xfrm>
            <a:off x="0" y="-43249"/>
            <a:ext cx="12192000" cy="6944497"/>
          </a:xfrm>
          <a:prstGeom prst="rect">
            <a:avLst/>
          </a:prstGeom>
        </p:spPr>
      </p:pic>
      <p:sp>
        <p:nvSpPr>
          <p:cNvPr id="3" name="Tittel 1">
            <a:extLst>
              <a:ext uri="{FF2B5EF4-FFF2-40B4-BE49-F238E27FC236}">
                <a16:creationId xmlns:a16="http://schemas.microsoft.com/office/drawing/2014/main" id="{0CD96B4B-2DF7-7A43-A3EF-9C0DF73F3688}"/>
              </a:ext>
            </a:extLst>
          </p:cNvPr>
          <p:cNvSpPr txBox="1">
            <a:spLocks/>
          </p:cNvSpPr>
          <p:nvPr/>
        </p:nvSpPr>
        <p:spPr>
          <a:xfrm>
            <a:off x="897189" y="1041399"/>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Styrets nærmeste</a:t>
            </a:r>
          </a:p>
        </p:txBody>
      </p:sp>
      <p:sp>
        <p:nvSpPr>
          <p:cNvPr id="4" name="TekstSylinder 3">
            <a:extLst>
              <a:ext uri="{FF2B5EF4-FFF2-40B4-BE49-F238E27FC236}">
                <a16:creationId xmlns:a16="http://schemas.microsoft.com/office/drawing/2014/main" id="{4475B640-1FA9-FD48-BA93-98E8324DE9B9}"/>
              </a:ext>
            </a:extLst>
          </p:cNvPr>
          <p:cNvSpPr txBox="1"/>
          <p:nvPr/>
        </p:nvSpPr>
        <p:spPr>
          <a:xfrm>
            <a:off x="897189" y="2676100"/>
            <a:ext cx="6258657" cy="767133"/>
          </a:xfrm>
          <a:prstGeom prst="rect">
            <a:avLst/>
          </a:prstGeom>
          <a:noFill/>
        </p:spPr>
        <p:txBody>
          <a:bodyPr wrap="square" rtlCol="0">
            <a:spAutoFit/>
          </a:bodyPr>
          <a:lstStyle/>
          <a:p>
            <a:pPr>
              <a:lnSpc>
                <a:spcPct val="150000"/>
              </a:lnSpc>
            </a:pPr>
            <a:r>
              <a:rPr lang="nb-NO" sz="3200" dirty="0">
                <a:latin typeface="Avenir" panose="02000503020000020003" pitchFamily="2" charset="0"/>
              </a:rPr>
              <a:t>Fylkessekretæren er viktig!</a:t>
            </a:r>
          </a:p>
        </p:txBody>
      </p:sp>
      <p:sp>
        <p:nvSpPr>
          <p:cNvPr id="5" name="Ellipse 4">
            <a:extLst>
              <a:ext uri="{FF2B5EF4-FFF2-40B4-BE49-F238E27FC236}">
                <a16:creationId xmlns:a16="http://schemas.microsoft.com/office/drawing/2014/main" id="{AE4DDB35-FD43-6C4C-8192-9650778680B3}"/>
              </a:ext>
            </a:extLst>
          </p:cNvPr>
          <p:cNvSpPr/>
          <p:nvPr/>
        </p:nvSpPr>
        <p:spPr>
          <a:xfrm>
            <a:off x="7890982" y="710927"/>
            <a:ext cx="2582138" cy="2582138"/>
          </a:xfrm>
          <a:prstGeom prst="ellipse">
            <a:avLst/>
          </a:prstGeom>
          <a:solidFill>
            <a:srgbClr val="68C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F2BFCF68-5620-124D-BD19-5F2B2681C6E0}"/>
              </a:ext>
            </a:extLst>
          </p:cNvPr>
          <p:cNvSpPr txBox="1">
            <a:spLocks/>
          </p:cNvSpPr>
          <p:nvPr/>
        </p:nvSpPr>
        <p:spPr>
          <a:xfrm>
            <a:off x="8316813" y="1226766"/>
            <a:ext cx="2500086" cy="16417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9600" b="1" dirty="0">
                <a:solidFill>
                  <a:schemeClr val="bg1"/>
                </a:solidFill>
                <a:latin typeface="Avenir Black" panose="02000503020000020003" pitchFamily="2" charset="0"/>
              </a:rPr>
              <a:t>§5</a:t>
            </a:r>
          </a:p>
        </p:txBody>
      </p:sp>
      <p:pic>
        <p:nvPicPr>
          <p:cNvPr id="7" name="Bilde 6">
            <a:extLst>
              <a:ext uri="{FF2B5EF4-FFF2-40B4-BE49-F238E27FC236}">
                <a16:creationId xmlns:a16="http://schemas.microsoft.com/office/drawing/2014/main" id="{23C787F8-EE7E-9E4D-AC98-57EBEAD15C54}"/>
              </a:ext>
            </a:extLst>
          </p:cNvPr>
          <p:cNvPicPr>
            <a:picLocks noChangeAspect="1"/>
          </p:cNvPicPr>
          <p:nvPr/>
        </p:nvPicPr>
        <p:blipFill>
          <a:blip r:embed="rId3"/>
          <a:stretch>
            <a:fillRect/>
          </a:stretch>
        </p:blipFill>
        <p:spPr>
          <a:xfrm>
            <a:off x="11166856" y="5537017"/>
            <a:ext cx="518939" cy="792065"/>
          </a:xfrm>
          <a:prstGeom prst="rect">
            <a:avLst/>
          </a:prstGeom>
        </p:spPr>
      </p:pic>
    </p:spTree>
    <p:extLst>
      <p:ext uri="{BB962C8B-B14F-4D97-AF65-F5344CB8AC3E}">
        <p14:creationId xmlns:p14="http://schemas.microsoft.com/office/powerpoint/2010/main" val="2576674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34ECC2D-F2C5-2641-B896-4EF0A6E11E32}"/>
              </a:ext>
            </a:extLst>
          </p:cNvPr>
          <p:cNvPicPr>
            <a:picLocks noChangeAspect="1"/>
          </p:cNvPicPr>
          <p:nvPr/>
        </p:nvPicPr>
        <p:blipFill>
          <a:blip r:embed="rId2"/>
          <a:stretch>
            <a:fillRect/>
          </a:stretch>
        </p:blipFill>
        <p:spPr>
          <a:xfrm>
            <a:off x="0" y="-43249"/>
            <a:ext cx="12192000" cy="6944497"/>
          </a:xfrm>
          <a:prstGeom prst="rect">
            <a:avLst/>
          </a:prstGeom>
        </p:spPr>
      </p:pic>
      <p:sp>
        <p:nvSpPr>
          <p:cNvPr id="3" name="Tittel 1">
            <a:extLst>
              <a:ext uri="{FF2B5EF4-FFF2-40B4-BE49-F238E27FC236}">
                <a16:creationId xmlns:a16="http://schemas.microsoft.com/office/drawing/2014/main" id="{0CD96B4B-2DF7-7A43-A3EF-9C0DF73F3688}"/>
              </a:ext>
            </a:extLst>
          </p:cNvPr>
          <p:cNvSpPr txBox="1">
            <a:spLocks/>
          </p:cNvSpPr>
          <p:nvPr/>
        </p:nvSpPr>
        <p:spPr>
          <a:xfrm>
            <a:off x="6042213" y="2366069"/>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Vår felles kultur</a:t>
            </a:r>
          </a:p>
        </p:txBody>
      </p:sp>
      <p:sp>
        <p:nvSpPr>
          <p:cNvPr id="4" name="TekstSylinder 3">
            <a:extLst>
              <a:ext uri="{FF2B5EF4-FFF2-40B4-BE49-F238E27FC236}">
                <a16:creationId xmlns:a16="http://schemas.microsoft.com/office/drawing/2014/main" id="{4475B640-1FA9-FD48-BA93-98E8324DE9B9}"/>
              </a:ext>
            </a:extLst>
          </p:cNvPr>
          <p:cNvSpPr txBox="1"/>
          <p:nvPr/>
        </p:nvSpPr>
        <p:spPr>
          <a:xfrm>
            <a:off x="6078074" y="3262107"/>
            <a:ext cx="6258657" cy="1505797"/>
          </a:xfrm>
          <a:prstGeom prst="rect">
            <a:avLst/>
          </a:prstGeom>
          <a:noFill/>
        </p:spPr>
        <p:txBody>
          <a:bodyPr wrap="square" rtlCol="0">
            <a:spAutoFit/>
          </a:bodyPr>
          <a:lstStyle/>
          <a:p>
            <a:pPr>
              <a:lnSpc>
                <a:spcPct val="150000"/>
              </a:lnSpc>
            </a:pPr>
            <a:r>
              <a:rPr lang="nb-NO" sz="3200" dirty="0">
                <a:latin typeface="Avenir" panose="02000503020000020003" pitchFamily="2" charset="0"/>
              </a:rPr>
              <a:t>• En rød tråd</a:t>
            </a:r>
          </a:p>
          <a:p>
            <a:pPr>
              <a:lnSpc>
                <a:spcPct val="150000"/>
              </a:lnSpc>
            </a:pPr>
            <a:r>
              <a:rPr lang="nb-NO" sz="3200" dirty="0">
                <a:latin typeface="Avenir" panose="02000503020000020003" pitchFamily="2" charset="0"/>
              </a:rPr>
              <a:t>• Etiske retningslinjer</a:t>
            </a:r>
          </a:p>
        </p:txBody>
      </p:sp>
      <p:pic>
        <p:nvPicPr>
          <p:cNvPr id="6" name="Bilde 5" descr="Et bilde som inneholder himmel, utendørs, person, folkemengde&#10;&#10;Automatisk generert beskrivelse">
            <a:extLst>
              <a:ext uri="{FF2B5EF4-FFF2-40B4-BE49-F238E27FC236}">
                <a16:creationId xmlns:a16="http://schemas.microsoft.com/office/drawing/2014/main" id="{1BEE217A-FF61-E54C-BAB2-DCE96BF2B948}"/>
              </a:ext>
            </a:extLst>
          </p:cNvPr>
          <p:cNvPicPr>
            <a:picLocks noChangeAspect="1"/>
          </p:cNvPicPr>
          <p:nvPr/>
        </p:nvPicPr>
        <p:blipFill>
          <a:blip r:embed="rId3"/>
          <a:stretch>
            <a:fillRect/>
          </a:stretch>
        </p:blipFill>
        <p:spPr>
          <a:xfrm>
            <a:off x="342903" y="1606921"/>
            <a:ext cx="5520020" cy="3680013"/>
          </a:xfrm>
          <a:prstGeom prst="rect">
            <a:avLst/>
          </a:prstGeom>
        </p:spPr>
      </p:pic>
      <p:pic>
        <p:nvPicPr>
          <p:cNvPr id="7" name="Bilde 6">
            <a:extLst>
              <a:ext uri="{FF2B5EF4-FFF2-40B4-BE49-F238E27FC236}">
                <a16:creationId xmlns:a16="http://schemas.microsoft.com/office/drawing/2014/main" id="{4445B562-38F7-9C4A-AFE8-993E21A49590}"/>
              </a:ext>
            </a:extLst>
          </p:cNvPr>
          <p:cNvPicPr>
            <a:picLocks noChangeAspect="1"/>
          </p:cNvPicPr>
          <p:nvPr/>
        </p:nvPicPr>
        <p:blipFill>
          <a:blip r:embed="rId4"/>
          <a:stretch>
            <a:fillRect/>
          </a:stretch>
        </p:blipFill>
        <p:spPr>
          <a:xfrm>
            <a:off x="11166856" y="5537017"/>
            <a:ext cx="518939" cy="792065"/>
          </a:xfrm>
          <a:prstGeom prst="rect">
            <a:avLst/>
          </a:prstGeom>
        </p:spPr>
      </p:pic>
    </p:spTree>
    <p:extLst>
      <p:ext uri="{BB962C8B-B14F-4D97-AF65-F5344CB8AC3E}">
        <p14:creationId xmlns:p14="http://schemas.microsoft.com/office/powerpoint/2010/main" val="2753886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DFC98BA-FBC7-6447-AEAB-6B218BED65E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tel 1">
            <a:extLst>
              <a:ext uri="{FF2B5EF4-FFF2-40B4-BE49-F238E27FC236}">
                <a16:creationId xmlns:a16="http://schemas.microsoft.com/office/drawing/2014/main" id="{3FEE9386-D226-E249-B26A-11F131A5C309}"/>
              </a:ext>
            </a:extLst>
          </p:cNvPr>
          <p:cNvSpPr txBox="1">
            <a:spLocks/>
          </p:cNvSpPr>
          <p:nvPr/>
        </p:nvSpPr>
        <p:spPr>
          <a:xfrm>
            <a:off x="484521" y="628483"/>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En </a:t>
            </a:r>
          </a:p>
          <a:p>
            <a:r>
              <a:rPr lang="nb-NO" sz="4800" dirty="0">
                <a:latin typeface="Avenir Medium" panose="02000503020000020003" pitchFamily="2" charset="0"/>
              </a:rPr>
              <a:t>inkluderende</a:t>
            </a:r>
          </a:p>
          <a:p>
            <a:r>
              <a:rPr lang="nb-NO" sz="4800" dirty="0">
                <a:latin typeface="Avenir Medium" panose="02000503020000020003" pitchFamily="2" charset="0"/>
              </a:rPr>
              <a:t>paraply</a:t>
            </a:r>
          </a:p>
        </p:txBody>
      </p:sp>
      <p:sp>
        <p:nvSpPr>
          <p:cNvPr id="5" name="TekstSylinder 4">
            <a:extLst>
              <a:ext uri="{FF2B5EF4-FFF2-40B4-BE49-F238E27FC236}">
                <a16:creationId xmlns:a16="http://schemas.microsoft.com/office/drawing/2014/main" id="{2EB8B012-4B7B-774B-8E78-5F76FCC5CB77}"/>
              </a:ext>
            </a:extLst>
          </p:cNvPr>
          <p:cNvSpPr txBox="1"/>
          <p:nvPr/>
        </p:nvSpPr>
        <p:spPr>
          <a:xfrm>
            <a:off x="367268" y="2636358"/>
            <a:ext cx="3965228" cy="2970685"/>
          </a:xfrm>
          <a:prstGeom prst="rect">
            <a:avLst/>
          </a:prstGeom>
          <a:noFill/>
        </p:spPr>
        <p:txBody>
          <a:bodyPr wrap="square" rtlCol="0">
            <a:spAutoFit/>
          </a:bodyPr>
          <a:lstStyle/>
          <a:p>
            <a:pPr>
              <a:lnSpc>
                <a:spcPct val="150000"/>
              </a:lnSpc>
            </a:pPr>
            <a:endParaRPr lang="nb-NO" sz="3200" dirty="0">
              <a:latin typeface="Avenir" panose="02000503020000020003" pitchFamily="2" charset="0"/>
            </a:endParaRPr>
          </a:p>
          <a:p>
            <a:pPr>
              <a:lnSpc>
                <a:spcPct val="150000"/>
              </a:lnSpc>
            </a:pPr>
            <a:r>
              <a:rPr lang="nb-NO" sz="3200" dirty="0">
                <a:latin typeface="Avenir" panose="02000503020000020003" pitchFamily="2" charset="0"/>
              </a:rPr>
              <a:t>Kompetanse om inkludering og ulike tilretteleggingsbehov</a:t>
            </a:r>
          </a:p>
        </p:txBody>
      </p:sp>
      <p:pic>
        <p:nvPicPr>
          <p:cNvPr id="8" name="Bilde 7">
            <a:extLst>
              <a:ext uri="{FF2B5EF4-FFF2-40B4-BE49-F238E27FC236}">
                <a16:creationId xmlns:a16="http://schemas.microsoft.com/office/drawing/2014/main" id="{2E404F5D-D78B-9F4A-9ADF-BC659F1491E8}"/>
              </a:ext>
            </a:extLst>
          </p:cNvPr>
          <p:cNvPicPr>
            <a:picLocks noChangeAspect="1"/>
          </p:cNvPicPr>
          <p:nvPr/>
        </p:nvPicPr>
        <p:blipFill>
          <a:blip r:embed="rId4"/>
          <a:stretch>
            <a:fillRect/>
          </a:stretch>
        </p:blipFill>
        <p:spPr>
          <a:xfrm>
            <a:off x="11166856" y="5537017"/>
            <a:ext cx="518939" cy="792065"/>
          </a:xfrm>
          <a:prstGeom prst="rect">
            <a:avLst/>
          </a:prstGeom>
        </p:spPr>
      </p:pic>
      <p:pic>
        <p:nvPicPr>
          <p:cNvPr id="6" name="Bilde 5">
            <a:extLst>
              <a:ext uri="{FF2B5EF4-FFF2-40B4-BE49-F238E27FC236}">
                <a16:creationId xmlns:a16="http://schemas.microsoft.com/office/drawing/2014/main" id="{9EAE6A7F-2751-4F33-A891-996293FFDD0A}"/>
              </a:ext>
            </a:extLst>
          </p:cNvPr>
          <p:cNvPicPr>
            <a:picLocks noChangeAspect="1"/>
          </p:cNvPicPr>
          <p:nvPr/>
        </p:nvPicPr>
        <p:blipFill>
          <a:blip r:embed="rId5"/>
          <a:stretch>
            <a:fillRect/>
          </a:stretch>
        </p:blipFill>
        <p:spPr>
          <a:xfrm>
            <a:off x="4627241" y="420615"/>
            <a:ext cx="7173623" cy="6019176"/>
          </a:xfrm>
          <a:prstGeom prst="rect">
            <a:avLst/>
          </a:prstGeom>
        </p:spPr>
      </p:pic>
      <p:sp>
        <p:nvSpPr>
          <p:cNvPr id="13" name="TekstSylinder 12">
            <a:extLst>
              <a:ext uri="{FF2B5EF4-FFF2-40B4-BE49-F238E27FC236}">
                <a16:creationId xmlns:a16="http://schemas.microsoft.com/office/drawing/2014/main" id="{739E379D-31A3-4692-81CC-A012DF85A96F}"/>
              </a:ext>
            </a:extLst>
          </p:cNvPr>
          <p:cNvSpPr txBox="1"/>
          <p:nvPr/>
        </p:nvSpPr>
        <p:spPr>
          <a:xfrm>
            <a:off x="7256102" y="6495007"/>
            <a:ext cx="6207070" cy="307777"/>
          </a:xfrm>
          <a:prstGeom prst="rect">
            <a:avLst/>
          </a:prstGeom>
          <a:noFill/>
        </p:spPr>
        <p:txBody>
          <a:bodyPr wrap="square">
            <a:spAutoFit/>
          </a:bodyPr>
          <a:lstStyle/>
          <a:p>
            <a:r>
              <a:rPr lang="nb-NO" sz="1400" dirty="0"/>
              <a:t>Illustrasjonsfoto: En oppslått paraply i mange farger sett innenfra</a:t>
            </a:r>
          </a:p>
        </p:txBody>
      </p:sp>
    </p:spTree>
    <p:extLst>
      <p:ext uri="{BB962C8B-B14F-4D97-AF65-F5344CB8AC3E}">
        <p14:creationId xmlns:p14="http://schemas.microsoft.com/office/powerpoint/2010/main" val="26704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CFDA26D-0F47-A645-A594-613A4FB9DA3E}"/>
              </a:ext>
            </a:extLst>
          </p:cNvPr>
          <p:cNvPicPr>
            <a:picLocks noChangeAspect="1"/>
          </p:cNvPicPr>
          <p:nvPr/>
        </p:nvPicPr>
        <p:blipFill>
          <a:blip r:embed="rId2"/>
          <a:stretch>
            <a:fillRect/>
          </a:stretch>
        </p:blipFill>
        <p:spPr>
          <a:xfrm>
            <a:off x="0" y="-43249"/>
            <a:ext cx="12192000" cy="6944497"/>
          </a:xfrm>
          <a:prstGeom prst="rect">
            <a:avLst/>
          </a:prstGeom>
        </p:spPr>
      </p:pic>
      <p:pic>
        <p:nvPicPr>
          <p:cNvPr id="4" name="Bilde 3" descr="Et bilde som inneholder person, utendørs, holder, hånd&#10;&#10;Automatisk generert beskrivelse">
            <a:extLst>
              <a:ext uri="{FF2B5EF4-FFF2-40B4-BE49-F238E27FC236}">
                <a16:creationId xmlns:a16="http://schemas.microsoft.com/office/drawing/2014/main" id="{13C8B7BA-6CAE-7E45-ABB0-F7ED342A4794}"/>
              </a:ext>
            </a:extLst>
          </p:cNvPr>
          <p:cNvPicPr>
            <a:picLocks noChangeAspect="1"/>
          </p:cNvPicPr>
          <p:nvPr/>
        </p:nvPicPr>
        <p:blipFill>
          <a:blip r:embed="rId3"/>
          <a:stretch>
            <a:fillRect/>
          </a:stretch>
        </p:blipFill>
        <p:spPr>
          <a:xfrm>
            <a:off x="6698445" y="331693"/>
            <a:ext cx="5161345" cy="6194612"/>
          </a:xfrm>
          <a:prstGeom prst="rect">
            <a:avLst/>
          </a:prstGeom>
        </p:spPr>
      </p:pic>
      <p:sp>
        <p:nvSpPr>
          <p:cNvPr id="5" name="Tittel 1">
            <a:extLst>
              <a:ext uri="{FF2B5EF4-FFF2-40B4-BE49-F238E27FC236}">
                <a16:creationId xmlns:a16="http://schemas.microsoft.com/office/drawing/2014/main" id="{A023322B-7D08-F447-BAED-CBF5F9B9AE02}"/>
              </a:ext>
            </a:extLst>
          </p:cNvPr>
          <p:cNvSpPr txBox="1">
            <a:spLocks/>
          </p:cNvSpPr>
          <p:nvPr/>
        </p:nvSpPr>
        <p:spPr>
          <a:xfrm>
            <a:off x="663389" y="920992"/>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Hvor finner </a:t>
            </a:r>
          </a:p>
          <a:p>
            <a:r>
              <a:rPr lang="nb-NO" sz="4800" dirty="0">
                <a:latin typeface="Avenir Medium" panose="02000503020000020003" pitchFamily="2" charset="0"/>
              </a:rPr>
              <a:t>du hva?</a:t>
            </a:r>
          </a:p>
          <a:p>
            <a:endParaRPr lang="nb-NO" sz="4800" dirty="0">
              <a:latin typeface="Avenir Medium" panose="02000503020000020003" pitchFamily="2" charset="0"/>
            </a:endParaRPr>
          </a:p>
        </p:txBody>
      </p:sp>
      <p:sp>
        <p:nvSpPr>
          <p:cNvPr id="6" name="TekstSylinder 5">
            <a:extLst>
              <a:ext uri="{FF2B5EF4-FFF2-40B4-BE49-F238E27FC236}">
                <a16:creationId xmlns:a16="http://schemas.microsoft.com/office/drawing/2014/main" id="{8DA1FC4A-0EE2-A84A-8FF7-2DB2CD80721B}"/>
              </a:ext>
            </a:extLst>
          </p:cNvPr>
          <p:cNvSpPr txBox="1"/>
          <p:nvPr/>
        </p:nvSpPr>
        <p:spPr>
          <a:xfrm>
            <a:off x="663389" y="2583075"/>
            <a:ext cx="6939978" cy="3146695"/>
          </a:xfrm>
          <a:prstGeom prst="rect">
            <a:avLst/>
          </a:prstGeom>
          <a:noFill/>
        </p:spPr>
        <p:txBody>
          <a:bodyPr wrap="square" rtlCol="0">
            <a:spAutoFit/>
          </a:bodyPr>
          <a:lstStyle/>
          <a:p>
            <a:pPr fontAlgn="base">
              <a:lnSpc>
                <a:spcPct val="140000"/>
              </a:lnSpc>
            </a:pPr>
            <a:r>
              <a:rPr lang="nb-NO" sz="2400" dirty="0"/>
              <a:t>Håndbok for tillitsvalgte i fylkes-FFO</a:t>
            </a:r>
          </a:p>
          <a:p>
            <a:pPr fontAlgn="base">
              <a:lnSpc>
                <a:spcPct val="140000"/>
              </a:lnSpc>
            </a:pPr>
            <a:r>
              <a:rPr lang="nb-NO" sz="2400" dirty="0"/>
              <a:t>Verktøy for valgkomiteen, sjekkliste, </a:t>
            </a:r>
          </a:p>
          <a:p>
            <a:pPr fontAlgn="base">
              <a:lnSpc>
                <a:spcPct val="140000"/>
              </a:lnSpc>
            </a:pPr>
            <a:r>
              <a:rPr lang="nb-NO" sz="2400" dirty="0"/>
              <a:t>intervjuguide ​</a:t>
            </a:r>
            <a:endParaRPr lang="nb-NO" sz="2400" dirty="0">
              <a:cs typeface="Calibri Light"/>
            </a:endParaRPr>
          </a:p>
          <a:p>
            <a:pPr fontAlgn="base">
              <a:lnSpc>
                <a:spcPct val="140000"/>
              </a:lnSpc>
            </a:pPr>
            <a:r>
              <a:rPr lang="nb-NO" sz="2400" dirty="0"/>
              <a:t>Sjekkliste for kompetansekartlegging i styret  </a:t>
            </a:r>
            <a:endParaRPr lang="nb-NO" sz="2400" dirty="0">
              <a:cs typeface="Calibri Light"/>
            </a:endParaRPr>
          </a:p>
          <a:p>
            <a:pPr fontAlgn="base">
              <a:lnSpc>
                <a:spcPct val="140000"/>
              </a:lnSpc>
            </a:pPr>
            <a:r>
              <a:rPr lang="nb-NO" sz="2400" dirty="0"/>
              <a:t>Sjekkliste for tilretteleggingsbehov</a:t>
            </a:r>
          </a:p>
          <a:p>
            <a:pPr fontAlgn="base">
              <a:lnSpc>
                <a:spcPct val="140000"/>
              </a:lnSpc>
            </a:pPr>
            <a:r>
              <a:rPr lang="nb-NO" sz="2400" dirty="0" err="1">
                <a:cs typeface="Calibri Light"/>
              </a:rPr>
              <a:t>Ffo.no</a:t>
            </a:r>
            <a:endParaRPr lang="nb-NO" sz="2400" dirty="0">
              <a:cs typeface="Calibri Light"/>
            </a:endParaRPr>
          </a:p>
        </p:txBody>
      </p:sp>
      <p:pic>
        <p:nvPicPr>
          <p:cNvPr id="7" name="Bilde 6">
            <a:extLst>
              <a:ext uri="{FF2B5EF4-FFF2-40B4-BE49-F238E27FC236}">
                <a16:creationId xmlns:a16="http://schemas.microsoft.com/office/drawing/2014/main" id="{A3C57D54-CCD3-734A-B12E-F2D3EFBAFDC8}"/>
              </a:ext>
            </a:extLst>
          </p:cNvPr>
          <p:cNvPicPr>
            <a:picLocks noChangeAspect="1"/>
          </p:cNvPicPr>
          <p:nvPr/>
        </p:nvPicPr>
        <p:blipFill>
          <a:blip r:embed="rId4"/>
          <a:stretch>
            <a:fillRect/>
          </a:stretch>
        </p:blipFill>
        <p:spPr>
          <a:xfrm>
            <a:off x="11166856" y="5537017"/>
            <a:ext cx="518939" cy="792065"/>
          </a:xfrm>
          <a:prstGeom prst="rect">
            <a:avLst/>
          </a:prstGeom>
        </p:spPr>
      </p:pic>
    </p:spTree>
    <p:extLst>
      <p:ext uri="{BB962C8B-B14F-4D97-AF65-F5344CB8AC3E}">
        <p14:creationId xmlns:p14="http://schemas.microsoft.com/office/powerpoint/2010/main" val="3182398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7E2F131-5D46-DC41-AE09-CBE63A54C826}"/>
              </a:ext>
            </a:extLst>
          </p:cNvPr>
          <p:cNvPicPr>
            <a:picLocks noChangeAspect="1"/>
          </p:cNvPicPr>
          <p:nvPr/>
        </p:nvPicPr>
        <p:blipFill>
          <a:blip r:embed="rId2"/>
          <a:stretch>
            <a:fillRect/>
          </a:stretch>
        </p:blipFill>
        <p:spPr>
          <a:xfrm>
            <a:off x="0" y="-43249"/>
            <a:ext cx="12192000" cy="6944497"/>
          </a:xfrm>
          <a:prstGeom prst="rect">
            <a:avLst/>
          </a:prstGeom>
        </p:spPr>
      </p:pic>
      <p:sp>
        <p:nvSpPr>
          <p:cNvPr id="6" name="TekstSylinder 5">
            <a:extLst>
              <a:ext uri="{FF2B5EF4-FFF2-40B4-BE49-F238E27FC236}">
                <a16:creationId xmlns:a16="http://schemas.microsoft.com/office/drawing/2014/main" id="{24597093-B92A-4F41-92B1-2D46D0862B91}"/>
              </a:ext>
            </a:extLst>
          </p:cNvPr>
          <p:cNvSpPr txBox="1"/>
          <p:nvPr/>
        </p:nvSpPr>
        <p:spPr>
          <a:xfrm>
            <a:off x="1170406" y="2810178"/>
            <a:ext cx="7315200" cy="2244461"/>
          </a:xfrm>
          <a:prstGeom prst="rect">
            <a:avLst/>
          </a:prstGeom>
          <a:noFill/>
        </p:spPr>
        <p:txBody>
          <a:bodyPr wrap="square" rtlCol="0">
            <a:spAutoFit/>
          </a:bodyPr>
          <a:lstStyle/>
          <a:p>
            <a:pPr marL="342900" indent="-342900">
              <a:lnSpc>
                <a:spcPct val="150000"/>
              </a:lnSpc>
              <a:buAutoNum type="arabicPeriod"/>
            </a:pPr>
            <a:r>
              <a:rPr lang="nb-NO" sz="3200" dirty="0">
                <a:latin typeface="Avenir" panose="02000503020000020003" pitchFamily="2" charset="0"/>
              </a:rPr>
              <a:t> FFO – hva er vår oppgave?</a:t>
            </a:r>
          </a:p>
          <a:p>
            <a:pPr marL="342900" indent="-342900">
              <a:lnSpc>
                <a:spcPct val="150000"/>
              </a:lnSpc>
              <a:buAutoNum type="arabicPeriod"/>
            </a:pPr>
            <a:r>
              <a:rPr lang="nb-NO" sz="3200" dirty="0">
                <a:latin typeface="Avenir" panose="02000503020000020003" pitchFamily="2" charset="0"/>
              </a:rPr>
              <a:t> Hvordan løser vi oppgaven i fylket?</a:t>
            </a:r>
          </a:p>
          <a:p>
            <a:pPr marL="342900" indent="-342900">
              <a:lnSpc>
                <a:spcPct val="150000"/>
              </a:lnSpc>
              <a:buAutoNum type="arabicPeriod"/>
            </a:pPr>
            <a:r>
              <a:rPr lang="nb-NO" sz="3200" dirty="0">
                <a:latin typeface="Avenir" panose="02000503020000020003" pitchFamily="2" charset="0"/>
              </a:rPr>
              <a:t> Hva er FFO-kulturen? </a:t>
            </a:r>
          </a:p>
        </p:txBody>
      </p:sp>
      <p:sp>
        <p:nvSpPr>
          <p:cNvPr id="7" name="Tittel 1">
            <a:extLst>
              <a:ext uri="{FF2B5EF4-FFF2-40B4-BE49-F238E27FC236}">
                <a16:creationId xmlns:a16="http://schemas.microsoft.com/office/drawing/2014/main" id="{E78020CC-D9C1-FB47-AAEF-76AA12ECD055}"/>
              </a:ext>
            </a:extLst>
          </p:cNvPr>
          <p:cNvSpPr txBox="1">
            <a:spLocks/>
          </p:cNvSpPr>
          <p:nvPr/>
        </p:nvSpPr>
        <p:spPr>
          <a:xfrm>
            <a:off x="1055077" y="170851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Målet er et felles bilde av</a:t>
            </a:r>
          </a:p>
        </p:txBody>
      </p:sp>
      <p:pic>
        <p:nvPicPr>
          <p:cNvPr id="2" name="Bilde 1">
            <a:extLst>
              <a:ext uri="{FF2B5EF4-FFF2-40B4-BE49-F238E27FC236}">
                <a16:creationId xmlns:a16="http://schemas.microsoft.com/office/drawing/2014/main" id="{466DBBCE-DC35-C74D-9478-06BEB6B6F1B7}"/>
              </a:ext>
            </a:extLst>
          </p:cNvPr>
          <p:cNvPicPr>
            <a:picLocks noChangeAspect="1"/>
          </p:cNvPicPr>
          <p:nvPr/>
        </p:nvPicPr>
        <p:blipFill>
          <a:blip r:embed="rId3"/>
          <a:stretch>
            <a:fillRect/>
          </a:stretch>
        </p:blipFill>
        <p:spPr>
          <a:xfrm>
            <a:off x="8600935" y="2810178"/>
            <a:ext cx="2646684" cy="2283413"/>
          </a:xfrm>
          <a:prstGeom prst="rect">
            <a:avLst/>
          </a:prstGeom>
        </p:spPr>
      </p:pic>
      <p:pic>
        <p:nvPicPr>
          <p:cNvPr id="8" name="Bilde 7">
            <a:extLst>
              <a:ext uri="{FF2B5EF4-FFF2-40B4-BE49-F238E27FC236}">
                <a16:creationId xmlns:a16="http://schemas.microsoft.com/office/drawing/2014/main" id="{9CD63C90-0929-0541-9626-BB333E419083}"/>
              </a:ext>
            </a:extLst>
          </p:cNvPr>
          <p:cNvPicPr>
            <a:picLocks noChangeAspect="1"/>
          </p:cNvPicPr>
          <p:nvPr/>
        </p:nvPicPr>
        <p:blipFill>
          <a:blip r:embed="rId4"/>
          <a:stretch>
            <a:fillRect/>
          </a:stretch>
        </p:blipFill>
        <p:spPr>
          <a:xfrm>
            <a:off x="11086173" y="5348759"/>
            <a:ext cx="656449" cy="1001948"/>
          </a:xfrm>
          <a:prstGeom prst="rect">
            <a:avLst/>
          </a:prstGeom>
        </p:spPr>
      </p:pic>
    </p:spTree>
    <p:extLst>
      <p:ext uri="{BB962C8B-B14F-4D97-AF65-F5344CB8AC3E}">
        <p14:creationId xmlns:p14="http://schemas.microsoft.com/office/powerpoint/2010/main" val="1625619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7E2F131-5D46-DC41-AE09-CBE63A54C826}"/>
              </a:ext>
            </a:extLst>
          </p:cNvPr>
          <p:cNvPicPr>
            <a:picLocks noChangeAspect="1"/>
          </p:cNvPicPr>
          <p:nvPr/>
        </p:nvPicPr>
        <p:blipFill>
          <a:blip r:embed="rId2"/>
          <a:stretch>
            <a:fillRect/>
          </a:stretch>
        </p:blipFill>
        <p:spPr>
          <a:xfrm>
            <a:off x="0" y="-43249"/>
            <a:ext cx="12192000" cy="6944497"/>
          </a:xfrm>
          <a:prstGeom prst="rect">
            <a:avLst/>
          </a:prstGeom>
        </p:spPr>
      </p:pic>
      <p:sp>
        <p:nvSpPr>
          <p:cNvPr id="10" name="Tittel 1">
            <a:extLst>
              <a:ext uri="{FF2B5EF4-FFF2-40B4-BE49-F238E27FC236}">
                <a16:creationId xmlns:a16="http://schemas.microsoft.com/office/drawing/2014/main" id="{0C986EC7-DCF0-FD43-B6F6-9552918B42E2}"/>
              </a:ext>
            </a:extLst>
          </p:cNvPr>
          <p:cNvSpPr txBox="1">
            <a:spLocks/>
          </p:cNvSpPr>
          <p:nvPr/>
        </p:nvSpPr>
        <p:spPr>
          <a:xfrm>
            <a:off x="1055077" y="1980366"/>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Innhold</a:t>
            </a:r>
          </a:p>
        </p:txBody>
      </p:sp>
      <p:sp>
        <p:nvSpPr>
          <p:cNvPr id="12" name="TekstSylinder 11">
            <a:extLst>
              <a:ext uri="{FF2B5EF4-FFF2-40B4-BE49-F238E27FC236}">
                <a16:creationId xmlns:a16="http://schemas.microsoft.com/office/drawing/2014/main" id="{D20A5C83-6881-664F-80E6-0FEFC28149D6}"/>
              </a:ext>
            </a:extLst>
          </p:cNvPr>
          <p:cNvSpPr txBox="1"/>
          <p:nvPr/>
        </p:nvSpPr>
        <p:spPr>
          <a:xfrm>
            <a:off x="1055077" y="2760117"/>
            <a:ext cx="6258657" cy="1493294"/>
          </a:xfrm>
          <a:prstGeom prst="rect">
            <a:avLst/>
          </a:prstGeom>
          <a:noFill/>
        </p:spPr>
        <p:txBody>
          <a:bodyPr wrap="square" rtlCol="0">
            <a:spAutoFit/>
          </a:bodyPr>
          <a:lstStyle/>
          <a:p>
            <a:pPr marL="342900" indent="-342900">
              <a:lnSpc>
                <a:spcPct val="150000"/>
              </a:lnSpc>
              <a:buAutoNum type="arabicPeriod"/>
            </a:pPr>
            <a:r>
              <a:rPr lang="nb-NO" sz="3200" dirty="0">
                <a:latin typeface="Avenir" panose="02000503020000020003" pitchFamily="2" charset="0"/>
              </a:rPr>
              <a:t>Paraplyorganisasjonen FFO</a:t>
            </a:r>
          </a:p>
          <a:p>
            <a:pPr marL="342900" indent="-342900">
              <a:lnSpc>
                <a:spcPct val="150000"/>
              </a:lnSpc>
              <a:buAutoNum type="arabicPeriod"/>
            </a:pPr>
            <a:r>
              <a:rPr lang="nb-NO" sz="3200" dirty="0">
                <a:latin typeface="Avenir" panose="02000503020000020003" pitchFamily="2" charset="0"/>
              </a:rPr>
              <a:t>Fylkesstyrets ansvar og arbeid</a:t>
            </a:r>
          </a:p>
        </p:txBody>
      </p:sp>
      <p:pic>
        <p:nvPicPr>
          <p:cNvPr id="6" name="Bilde 5">
            <a:extLst>
              <a:ext uri="{FF2B5EF4-FFF2-40B4-BE49-F238E27FC236}">
                <a16:creationId xmlns:a16="http://schemas.microsoft.com/office/drawing/2014/main" id="{FA8949E1-2D69-774B-8126-88B23463D07F}"/>
              </a:ext>
            </a:extLst>
          </p:cNvPr>
          <p:cNvPicPr>
            <a:picLocks noChangeAspect="1"/>
          </p:cNvPicPr>
          <p:nvPr/>
        </p:nvPicPr>
        <p:blipFill>
          <a:blip r:embed="rId3"/>
          <a:stretch>
            <a:fillRect/>
          </a:stretch>
        </p:blipFill>
        <p:spPr>
          <a:xfrm>
            <a:off x="11086173" y="5348759"/>
            <a:ext cx="656449" cy="1001948"/>
          </a:xfrm>
          <a:prstGeom prst="rect">
            <a:avLst/>
          </a:prstGeom>
        </p:spPr>
      </p:pic>
    </p:spTree>
    <p:extLst>
      <p:ext uri="{BB962C8B-B14F-4D97-AF65-F5344CB8AC3E}">
        <p14:creationId xmlns:p14="http://schemas.microsoft.com/office/powerpoint/2010/main" val="3386837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1">
            <a:extLst>
              <a:ext uri="{FF2B5EF4-FFF2-40B4-BE49-F238E27FC236}">
                <a16:creationId xmlns:a16="http://schemas.microsoft.com/office/drawing/2014/main" id="{14D37157-5780-014A-9C09-C534A4EE88ED}"/>
              </a:ext>
            </a:extLst>
          </p:cNvPr>
          <p:cNvSpPr txBox="1">
            <a:spLocks/>
          </p:cNvSpPr>
          <p:nvPr/>
        </p:nvSpPr>
        <p:spPr>
          <a:xfrm>
            <a:off x="838201" y="365125"/>
            <a:ext cx="3816095" cy="19380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a:solidFill>
                  <a:schemeClr val="tx1"/>
                </a:solidFill>
                <a:latin typeface="+mj-lt"/>
                <a:ea typeface="+mj-ea"/>
                <a:cs typeface="+mj-cs"/>
              </a:rPr>
              <a:t>Presentasjon og refleksjon</a:t>
            </a:r>
          </a:p>
        </p:txBody>
      </p:sp>
      <p:sp>
        <p:nvSpPr>
          <p:cNvPr id="5" name="TekstSylinder 4">
            <a:extLst>
              <a:ext uri="{FF2B5EF4-FFF2-40B4-BE49-F238E27FC236}">
                <a16:creationId xmlns:a16="http://schemas.microsoft.com/office/drawing/2014/main" id="{8729D004-FAE2-C24C-96CC-64CDE9114F6C}"/>
              </a:ext>
            </a:extLst>
          </p:cNvPr>
          <p:cNvSpPr txBox="1"/>
          <p:nvPr/>
        </p:nvSpPr>
        <p:spPr>
          <a:xfrm>
            <a:off x="838200" y="2482589"/>
            <a:ext cx="6106885" cy="369437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dirty="0" err="1"/>
              <a:t>Navn</a:t>
            </a:r>
            <a:endParaRPr lang="en-US" sz="3200" dirty="0"/>
          </a:p>
          <a:p>
            <a:pPr indent="-228600">
              <a:lnSpc>
                <a:spcPct val="90000"/>
              </a:lnSpc>
              <a:spcAft>
                <a:spcPts val="600"/>
              </a:spcAft>
              <a:buFont typeface="Arial" panose="020B0604020202020204" pitchFamily="34" charset="0"/>
              <a:buChar char="•"/>
            </a:pPr>
            <a:r>
              <a:rPr lang="en-US" sz="3200" dirty="0" err="1"/>
              <a:t>Organisasjon</a:t>
            </a:r>
            <a:endParaRPr lang="en-US" sz="3200" dirty="0"/>
          </a:p>
          <a:p>
            <a:pPr indent="-228600">
              <a:lnSpc>
                <a:spcPct val="90000"/>
              </a:lnSpc>
              <a:spcAft>
                <a:spcPts val="600"/>
              </a:spcAft>
              <a:buFont typeface="Arial" panose="020B0604020202020204" pitchFamily="34" charset="0"/>
              <a:buChar char="•"/>
            </a:pPr>
            <a:r>
              <a:rPr lang="en-US" sz="3200" dirty="0" err="1"/>
              <a:t>Bosted</a:t>
            </a:r>
            <a:endParaRPr lang="en-US" sz="3200" dirty="0"/>
          </a:p>
          <a:p>
            <a:pPr indent="-228600">
              <a:lnSpc>
                <a:spcPct val="90000"/>
              </a:lnSpc>
              <a:spcAft>
                <a:spcPts val="600"/>
              </a:spcAft>
              <a:buFont typeface="Arial" panose="020B0604020202020204" pitchFamily="34" charset="0"/>
              <a:buChar char="•"/>
            </a:pPr>
            <a:r>
              <a:rPr lang="en-US" sz="3200" dirty="0" err="1"/>
              <a:t>Jeg</a:t>
            </a:r>
            <a:r>
              <a:rPr lang="en-US" sz="3200" dirty="0"/>
              <a:t> </a:t>
            </a:r>
            <a:r>
              <a:rPr lang="en-US" sz="3200" dirty="0" err="1"/>
              <a:t>sa</a:t>
            </a:r>
            <a:r>
              <a:rPr lang="en-US" sz="3200" dirty="0"/>
              <a:t> ja </a:t>
            </a:r>
            <a:r>
              <a:rPr lang="en-US" sz="3200" dirty="0" err="1"/>
              <a:t>til</a:t>
            </a:r>
            <a:r>
              <a:rPr lang="en-US" sz="3200" dirty="0"/>
              <a:t> </a:t>
            </a:r>
            <a:r>
              <a:rPr lang="en-US" sz="3200" dirty="0" err="1"/>
              <a:t>valgkomiteen</a:t>
            </a:r>
            <a:r>
              <a:rPr lang="en-US" sz="3200" dirty="0"/>
              <a:t> </a:t>
            </a:r>
            <a:r>
              <a:rPr lang="en-US" sz="3200" dirty="0" err="1"/>
              <a:t>fordi</a:t>
            </a:r>
            <a:r>
              <a:rPr lang="en-US" sz="3200" dirty="0"/>
              <a:t>….</a:t>
            </a:r>
          </a:p>
          <a:p>
            <a:pPr indent="-228600">
              <a:lnSpc>
                <a:spcPct val="90000"/>
              </a:lnSpc>
              <a:spcAft>
                <a:spcPts val="600"/>
              </a:spcAft>
              <a:buFont typeface="Arial" panose="020B0604020202020204" pitchFamily="34" charset="0"/>
              <a:buChar char="•"/>
            </a:pPr>
            <a:r>
              <a:rPr lang="en-US" sz="3200" dirty="0" err="1"/>
              <a:t>Jeg</a:t>
            </a:r>
            <a:r>
              <a:rPr lang="en-US" sz="3200" dirty="0"/>
              <a:t> lurer </a:t>
            </a:r>
            <a:r>
              <a:rPr lang="en-US" sz="3200" dirty="0" err="1"/>
              <a:t>på</a:t>
            </a:r>
            <a:r>
              <a:rPr lang="en-US" sz="3200" dirty="0"/>
              <a:t>…..</a:t>
            </a:r>
          </a:p>
        </p:txBody>
      </p:sp>
      <p:pic>
        <p:nvPicPr>
          <p:cNvPr id="1026" name="Picture 2">
            <a:extLst>
              <a:ext uri="{FF2B5EF4-FFF2-40B4-BE49-F238E27FC236}">
                <a16:creationId xmlns:a16="http://schemas.microsoft.com/office/drawing/2014/main" id="{43FF3709-D46F-419D-B8D3-B404745D27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58" r="-1" b="51008"/>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Bilde 2">
            <a:extLst>
              <a:ext uri="{FF2B5EF4-FFF2-40B4-BE49-F238E27FC236}">
                <a16:creationId xmlns:a16="http://schemas.microsoft.com/office/drawing/2014/main" id="{AE4A10D3-E09F-C245-9572-ABEA81846388}"/>
              </a:ext>
            </a:extLst>
          </p:cNvPr>
          <p:cNvPicPr>
            <a:picLocks noChangeAspect="1"/>
          </p:cNvPicPr>
          <p:nvPr/>
        </p:nvPicPr>
        <p:blipFill rotWithShape="1">
          <a:blip r:embed="rId4"/>
          <a:srcRect t="9208" b="9024"/>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7" name="Bilde 6">
            <a:extLst>
              <a:ext uri="{FF2B5EF4-FFF2-40B4-BE49-F238E27FC236}">
                <a16:creationId xmlns:a16="http://schemas.microsoft.com/office/drawing/2014/main" id="{0E117008-7947-414E-8C1E-979B57A8F6CA}"/>
              </a:ext>
            </a:extLst>
          </p:cNvPr>
          <p:cNvPicPr>
            <a:picLocks noChangeAspect="1"/>
          </p:cNvPicPr>
          <p:nvPr/>
        </p:nvPicPr>
        <p:blipFill>
          <a:blip r:embed="rId5"/>
          <a:stretch>
            <a:fillRect/>
          </a:stretch>
        </p:blipFill>
        <p:spPr>
          <a:xfrm>
            <a:off x="11166856" y="5537017"/>
            <a:ext cx="518939" cy="792065"/>
          </a:xfrm>
          <a:prstGeom prst="rect">
            <a:avLst/>
          </a:prstGeom>
        </p:spPr>
      </p:pic>
      <p:sp>
        <p:nvSpPr>
          <p:cNvPr id="8" name="TekstSylinder 7">
            <a:extLst>
              <a:ext uri="{FF2B5EF4-FFF2-40B4-BE49-F238E27FC236}">
                <a16:creationId xmlns:a16="http://schemas.microsoft.com/office/drawing/2014/main" id="{050B708E-24B4-49AA-86A8-31DB41BDCDBC}"/>
              </a:ext>
            </a:extLst>
          </p:cNvPr>
          <p:cNvSpPr txBox="1"/>
          <p:nvPr/>
        </p:nvSpPr>
        <p:spPr>
          <a:xfrm>
            <a:off x="7783285" y="3694368"/>
            <a:ext cx="4942440" cy="307777"/>
          </a:xfrm>
          <a:prstGeom prst="rect">
            <a:avLst/>
          </a:prstGeom>
          <a:noFill/>
        </p:spPr>
        <p:txBody>
          <a:bodyPr wrap="square" rtlCol="0">
            <a:spAutoFit/>
          </a:bodyPr>
          <a:lstStyle/>
          <a:p>
            <a:r>
              <a:rPr lang="nb-NO" sz="1400" dirty="0"/>
              <a:t>Illustrasjonsfoto: Bilde av en mann som ser opp til siden.</a:t>
            </a:r>
          </a:p>
        </p:txBody>
      </p:sp>
    </p:spTree>
    <p:extLst>
      <p:ext uri="{BB962C8B-B14F-4D97-AF65-F5344CB8AC3E}">
        <p14:creationId xmlns:p14="http://schemas.microsoft.com/office/powerpoint/2010/main" val="2290333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6B54164-9D5C-3A44-B1B8-C18A55371F3A}"/>
              </a:ext>
            </a:extLst>
          </p:cNvPr>
          <p:cNvPicPr>
            <a:picLocks noChangeAspect="1"/>
          </p:cNvPicPr>
          <p:nvPr/>
        </p:nvPicPr>
        <p:blipFill>
          <a:blip r:embed="rId3"/>
          <a:stretch>
            <a:fillRect/>
          </a:stretch>
        </p:blipFill>
        <p:spPr>
          <a:xfrm>
            <a:off x="-160150" y="-76131"/>
            <a:ext cx="12352150" cy="7030994"/>
          </a:xfrm>
          <a:prstGeom prst="rect">
            <a:avLst/>
          </a:prstGeom>
        </p:spPr>
      </p:pic>
      <p:sp>
        <p:nvSpPr>
          <p:cNvPr id="7" name="TekstSylinder 6">
            <a:extLst>
              <a:ext uri="{FF2B5EF4-FFF2-40B4-BE49-F238E27FC236}">
                <a16:creationId xmlns:a16="http://schemas.microsoft.com/office/drawing/2014/main" id="{431A9623-13DF-A343-BE34-6F6A71653DA6}"/>
              </a:ext>
            </a:extLst>
          </p:cNvPr>
          <p:cNvSpPr txBox="1"/>
          <p:nvPr/>
        </p:nvSpPr>
        <p:spPr>
          <a:xfrm>
            <a:off x="424532" y="2935533"/>
            <a:ext cx="6204868" cy="2232021"/>
          </a:xfrm>
          <a:prstGeom prst="rect">
            <a:avLst/>
          </a:prstGeom>
          <a:noFill/>
        </p:spPr>
        <p:txBody>
          <a:bodyPr wrap="square" rtlCol="0">
            <a:spAutoFit/>
          </a:bodyPr>
          <a:lstStyle/>
          <a:p>
            <a:pPr>
              <a:lnSpc>
                <a:spcPct val="150000"/>
              </a:lnSpc>
            </a:pPr>
            <a:r>
              <a:rPr lang="nb-NO" sz="3200" dirty="0">
                <a:latin typeface="Avenir" panose="02000503020000020003" pitchFamily="2" charset="0"/>
              </a:rPr>
              <a:t>FFO jobber for likestilling, levekår og rettigheter for funksjonshemmede og kronisk syke.</a:t>
            </a:r>
          </a:p>
        </p:txBody>
      </p:sp>
      <p:sp>
        <p:nvSpPr>
          <p:cNvPr id="8" name="Tittel 1">
            <a:extLst>
              <a:ext uri="{FF2B5EF4-FFF2-40B4-BE49-F238E27FC236}">
                <a16:creationId xmlns:a16="http://schemas.microsoft.com/office/drawing/2014/main" id="{E230E6F2-4870-3F49-9EDB-6D3A6FD24314}"/>
              </a:ext>
            </a:extLst>
          </p:cNvPr>
          <p:cNvSpPr txBox="1">
            <a:spLocks/>
          </p:cNvSpPr>
          <p:nvPr/>
        </p:nvSpPr>
        <p:spPr>
          <a:xfrm>
            <a:off x="450643" y="663429"/>
            <a:ext cx="6483557"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FFO – stor paraply</a:t>
            </a:r>
          </a:p>
          <a:p>
            <a:r>
              <a:rPr lang="nb-NO" sz="4800" dirty="0">
                <a:latin typeface="Avenir Medium" panose="02000503020000020003" pitchFamily="2" charset="0"/>
              </a:rPr>
              <a:t>med en stolt historie</a:t>
            </a:r>
          </a:p>
        </p:txBody>
      </p:sp>
      <p:pic>
        <p:nvPicPr>
          <p:cNvPr id="6" name="Bilde 5">
            <a:extLst>
              <a:ext uri="{FF2B5EF4-FFF2-40B4-BE49-F238E27FC236}">
                <a16:creationId xmlns:a16="http://schemas.microsoft.com/office/drawing/2014/main" id="{E43124E7-FBEB-084D-99B5-EE2BDE28DFFF}"/>
              </a:ext>
            </a:extLst>
          </p:cNvPr>
          <p:cNvPicPr>
            <a:picLocks noChangeAspect="1"/>
          </p:cNvPicPr>
          <p:nvPr/>
        </p:nvPicPr>
        <p:blipFill>
          <a:blip r:embed="rId4"/>
          <a:stretch>
            <a:fillRect/>
          </a:stretch>
        </p:blipFill>
        <p:spPr>
          <a:xfrm>
            <a:off x="11086173" y="5348759"/>
            <a:ext cx="656449" cy="1001948"/>
          </a:xfrm>
          <a:prstGeom prst="rect">
            <a:avLst/>
          </a:prstGeom>
        </p:spPr>
      </p:pic>
      <p:pic>
        <p:nvPicPr>
          <p:cNvPr id="9" name="Bilde 8">
            <a:extLst>
              <a:ext uri="{FF2B5EF4-FFF2-40B4-BE49-F238E27FC236}">
                <a16:creationId xmlns:a16="http://schemas.microsoft.com/office/drawing/2014/main" id="{635E9637-0BD5-4746-8514-6A24086E977A}"/>
              </a:ext>
            </a:extLst>
          </p:cNvPr>
          <p:cNvPicPr>
            <a:picLocks noChangeAspect="1"/>
          </p:cNvPicPr>
          <p:nvPr/>
        </p:nvPicPr>
        <p:blipFill>
          <a:blip r:embed="rId5"/>
          <a:stretch>
            <a:fillRect/>
          </a:stretch>
        </p:blipFill>
        <p:spPr>
          <a:xfrm>
            <a:off x="7684842" y="167132"/>
            <a:ext cx="4326344" cy="6554769"/>
          </a:xfrm>
          <a:prstGeom prst="rect">
            <a:avLst/>
          </a:prstGeom>
        </p:spPr>
      </p:pic>
      <p:pic>
        <p:nvPicPr>
          <p:cNvPr id="10" name="Bilde 9">
            <a:extLst>
              <a:ext uri="{FF2B5EF4-FFF2-40B4-BE49-F238E27FC236}">
                <a16:creationId xmlns:a16="http://schemas.microsoft.com/office/drawing/2014/main" id="{3F70735D-6C73-4F44-8CE2-A11DD1506652}"/>
              </a:ext>
            </a:extLst>
          </p:cNvPr>
          <p:cNvPicPr>
            <a:picLocks noChangeAspect="1"/>
          </p:cNvPicPr>
          <p:nvPr/>
        </p:nvPicPr>
        <p:blipFill>
          <a:blip r:embed="rId4"/>
          <a:stretch>
            <a:fillRect/>
          </a:stretch>
        </p:blipFill>
        <p:spPr>
          <a:xfrm>
            <a:off x="11238573" y="5501159"/>
            <a:ext cx="656449" cy="1001948"/>
          </a:xfrm>
          <a:prstGeom prst="rect">
            <a:avLst/>
          </a:prstGeom>
        </p:spPr>
      </p:pic>
      <p:sp>
        <p:nvSpPr>
          <p:cNvPr id="2" name="TekstSylinder 1">
            <a:extLst>
              <a:ext uri="{FF2B5EF4-FFF2-40B4-BE49-F238E27FC236}">
                <a16:creationId xmlns:a16="http://schemas.microsoft.com/office/drawing/2014/main" id="{F1DEFD11-333D-4AA2-B98A-4365AC3D384D}"/>
              </a:ext>
            </a:extLst>
          </p:cNvPr>
          <p:cNvSpPr txBox="1"/>
          <p:nvPr/>
        </p:nvSpPr>
        <p:spPr>
          <a:xfrm>
            <a:off x="8563637" y="6690868"/>
            <a:ext cx="3537956" cy="307777"/>
          </a:xfrm>
          <a:prstGeom prst="rect">
            <a:avLst/>
          </a:prstGeom>
          <a:noFill/>
        </p:spPr>
        <p:txBody>
          <a:bodyPr wrap="none" rtlCol="0">
            <a:spAutoFit/>
          </a:bodyPr>
          <a:lstStyle/>
          <a:p>
            <a:r>
              <a:rPr lang="nb-NO" sz="1400" dirty="0"/>
              <a:t>Illustrasjonsfoto: Kvinne under en stor paraply</a:t>
            </a:r>
          </a:p>
        </p:txBody>
      </p:sp>
    </p:spTree>
    <p:extLst>
      <p:ext uri="{BB962C8B-B14F-4D97-AF65-F5344CB8AC3E}">
        <p14:creationId xmlns:p14="http://schemas.microsoft.com/office/powerpoint/2010/main" val="1493305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0FC8BF-A968-4661-8A36-06AF3DF5C913}"/>
              </a:ext>
            </a:extLst>
          </p:cNvPr>
          <p:cNvSpPr>
            <a:spLocks noGrp="1"/>
          </p:cNvSpPr>
          <p:nvPr>
            <p:ph type="title"/>
          </p:nvPr>
        </p:nvSpPr>
        <p:spPr>
          <a:xfrm>
            <a:off x="225083" y="365125"/>
            <a:ext cx="11966917" cy="1325563"/>
          </a:xfrm>
        </p:spPr>
        <p:txBody>
          <a:bodyPr>
            <a:normAutofit/>
          </a:bodyPr>
          <a:lstStyle/>
          <a:p>
            <a:r>
              <a:rPr lang="nb-NO" b="1" dirty="0">
                <a:solidFill>
                  <a:srgbClr val="002060"/>
                </a:solidFill>
              </a:rPr>
              <a:t>Hva skal FFO gjøre og mene?</a:t>
            </a:r>
            <a:br>
              <a:rPr lang="nb-NO" dirty="0"/>
            </a:br>
            <a:endParaRPr lang="nb-NO" dirty="0"/>
          </a:p>
        </p:txBody>
      </p:sp>
      <p:sp>
        <p:nvSpPr>
          <p:cNvPr id="5" name="Plassholder for tekst 4">
            <a:extLst>
              <a:ext uri="{FF2B5EF4-FFF2-40B4-BE49-F238E27FC236}">
                <a16:creationId xmlns:a16="http://schemas.microsoft.com/office/drawing/2014/main" id="{D752F727-9E02-4A77-A55D-CEC971704D19}"/>
              </a:ext>
            </a:extLst>
          </p:cNvPr>
          <p:cNvSpPr>
            <a:spLocks noGrp="1"/>
          </p:cNvSpPr>
          <p:nvPr>
            <p:ph type="body" sz="quarter" idx="3"/>
          </p:nvPr>
        </p:nvSpPr>
        <p:spPr>
          <a:xfrm>
            <a:off x="5184192" y="2482598"/>
            <a:ext cx="2939645" cy="513397"/>
          </a:xfrm>
        </p:spPr>
        <p:txBody>
          <a:bodyPr>
            <a:normAutofit fontScale="92500"/>
          </a:bodyPr>
          <a:lstStyle/>
          <a:p>
            <a:pPr algn="ctr"/>
            <a:r>
              <a:rPr lang="nb-NO"/>
              <a:t>FFO nasjonalt og lokalt</a:t>
            </a:r>
          </a:p>
        </p:txBody>
      </p:sp>
      <p:sp>
        <p:nvSpPr>
          <p:cNvPr id="15" name="Plassholder for tekst 2">
            <a:extLst>
              <a:ext uri="{FF2B5EF4-FFF2-40B4-BE49-F238E27FC236}">
                <a16:creationId xmlns:a16="http://schemas.microsoft.com/office/drawing/2014/main" id="{D2204234-354F-4BB9-9693-2902F9116607}"/>
              </a:ext>
            </a:extLst>
          </p:cNvPr>
          <p:cNvSpPr>
            <a:spLocks noGrp="1"/>
          </p:cNvSpPr>
          <p:nvPr>
            <p:ph type="body" idx="1"/>
          </p:nvPr>
        </p:nvSpPr>
        <p:spPr>
          <a:xfrm>
            <a:off x="706087" y="2491982"/>
            <a:ext cx="3267953" cy="513397"/>
          </a:xfrm>
        </p:spPr>
        <p:txBody>
          <a:bodyPr>
            <a:normAutofit fontScale="92500"/>
          </a:bodyPr>
          <a:lstStyle/>
          <a:p>
            <a:pPr algn="ctr"/>
            <a:r>
              <a:rPr lang="nb-NO"/>
              <a:t>Medlemsorganisasjonene</a:t>
            </a:r>
          </a:p>
        </p:txBody>
      </p:sp>
      <p:graphicFrame>
        <p:nvGraphicFramePr>
          <p:cNvPr id="16" name="Tabell 16">
            <a:extLst>
              <a:ext uri="{FF2B5EF4-FFF2-40B4-BE49-F238E27FC236}">
                <a16:creationId xmlns:a16="http://schemas.microsoft.com/office/drawing/2014/main" id="{7B04A6A3-F8E8-4873-8DCD-96840E33EF12}"/>
              </a:ext>
            </a:extLst>
          </p:cNvPr>
          <p:cNvGraphicFramePr>
            <a:graphicFrameLocks noGrp="1"/>
          </p:cNvGraphicFramePr>
          <p:nvPr>
            <p:ph sz="half" idx="2"/>
          </p:nvPr>
        </p:nvGraphicFramePr>
        <p:xfrm>
          <a:off x="141087" y="3849034"/>
          <a:ext cx="4578944" cy="640080"/>
        </p:xfrm>
        <a:graphic>
          <a:graphicData uri="http://schemas.openxmlformats.org/drawingml/2006/table">
            <a:tbl>
              <a:tblPr firstRow="1" bandRow="1">
                <a:tableStyleId>{5C22544A-7EE6-4342-B048-85BDC9FD1C3A}</a:tableStyleId>
              </a:tblPr>
              <a:tblGrid>
                <a:gridCol w="1570981">
                  <a:extLst>
                    <a:ext uri="{9D8B030D-6E8A-4147-A177-3AD203B41FA5}">
                      <a16:colId xmlns:a16="http://schemas.microsoft.com/office/drawing/2014/main" val="1901423935"/>
                    </a:ext>
                  </a:extLst>
                </a:gridCol>
                <a:gridCol w="836579">
                  <a:extLst>
                    <a:ext uri="{9D8B030D-6E8A-4147-A177-3AD203B41FA5}">
                      <a16:colId xmlns:a16="http://schemas.microsoft.com/office/drawing/2014/main" val="4044570867"/>
                    </a:ext>
                  </a:extLst>
                </a:gridCol>
                <a:gridCol w="2171384">
                  <a:extLst>
                    <a:ext uri="{9D8B030D-6E8A-4147-A177-3AD203B41FA5}">
                      <a16:colId xmlns:a16="http://schemas.microsoft.com/office/drawing/2014/main" val="2100499721"/>
                    </a:ext>
                  </a:extLst>
                </a:gridCol>
              </a:tblGrid>
              <a:tr h="523220">
                <a:tc>
                  <a:txBody>
                    <a:bodyPr/>
                    <a:lstStyle/>
                    <a:p>
                      <a:r>
                        <a:rPr lang="nb-NO" dirty="0">
                          <a:solidFill>
                            <a:schemeClr val="tx1"/>
                          </a:solidFill>
                        </a:rPr>
                        <a:t>Medlemmene</a:t>
                      </a:r>
                    </a:p>
                  </a:txBody>
                  <a:tcPr>
                    <a:noFill/>
                  </a:tcPr>
                </a:tc>
                <a:tc>
                  <a:txBody>
                    <a:bodyPr/>
                    <a:lstStyle/>
                    <a:p>
                      <a:r>
                        <a:rPr lang="nb-NO">
                          <a:solidFill>
                            <a:schemeClr val="tx1"/>
                          </a:solidFill>
                        </a:rPr>
                        <a:t>Lokale ledd</a:t>
                      </a:r>
                    </a:p>
                  </a:txBody>
                  <a:tcPr>
                    <a:noFill/>
                  </a:tcPr>
                </a:tc>
                <a:tc>
                  <a:txBody>
                    <a:bodyPr/>
                    <a:lstStyle/>
                    <a:p>
                      <a:r>
                        <a:rPr lang="nb-NO" dirty="0">
                          <a:solidFill>
                            <a:schemeClr val="tx1"/>
                          </a:solidFill>
                        </a:rPr>
                        <a:t>Organisasjonen nasjonalt</a:t>
                      </a:r>
                    </a:p>
                  </a:txBody>
                  <a:tcPr>
                    <a:noFill/>
                  </a:tcPr>
                </a:tc>
                <a:extLst>
                  <a:ext uri="{0D108BD9-81ED-4DB2-BD59-A6C34878D82A}">
                    <a16:rowId xmlns:a16="http://schemas.microsoft.com/office/drawing/2014/main" val="3371520496"/>
                  </a:ext>
                </a:extLst>
              </a:tr>
            </a:tbl>
          </a:graphicData>
        </a:graphic>
      </p:graphicFrame>
      <p:sp>
        <p:nvSpPr>
          <p:cNvPr id="19" name="Plassholder for innhold 18">
            <a:extLst>
              <a:ext uri="{FF2B5EF4-FFF2-40B4-BE49-F238E27FC236}">
                <a16:creationId xmlns:a16="http://schemas.microsoft.com/office/drawing/2014/main" id="{8A1AF2C7-F64C-452D-9275-774E5EEA7F3D}"/>
              </a:ext>
            </a:extLst>
          </p:cNvPr>
          <p:cNvSpPr>
            <a:spLocks noGrp="1"/>
          </p:cNvSpPr>
          <p:nvPr>
            <p:ph sz="quarter" idx="4"/>
          </p:nvPr>
        </p:nvSpPr>
        <p:spPr>
          <a:xfrm>
            <a:off x="5143877" y="3291413"/>
            <a:ext cx="2602015" cy="2725439"/>
          </a:xfrm>
          <a:ln w="76200">
            <a:solidFill>
              <a:schemeClr val="accent4">
                <a:lumMod val="60000"/>
                <a:lumOff val="40000"/>
              </a:schemeClr>
            </a:solidFill>
          </a:ln>
        </p:spPr>
        <p:txBody>
          <a:bodyPr>
            <a:normAutofit/>
          </a:bodyPr>
          <a:lstStyle/>
          <a:p>
            <a:r>
              <a:rPr lang="nb-NO" sz="2000" dirty="0"/>
              <a:t>FFO nasjonalt</a:t>
            </a:r>
          </a:p>
          <a:p>
            <a:pPr lvl="1"/>
            <a:r>
              <a:rPr lang="nb-NO" sz="2000" dirty="0"/>
              <a:t>Kongress</a:t>
            </a:r>
          </a:p>
          <a:p>
            <a:pPr lvl="1"/>
            <a:r>
              <a:rPr lang="nb-NO" sz="2000" dirty="0" err="1"/>
              <a:t>Rep.skap</a:t>
            </a:r>
            <a:endParaRPr lang="nb-NO" sz="2000" dirty="0"/>
          </a:p>
          <a:p>
            <a:pPr lvl="1"/>
            <a:r>
              <a:rPr lang="nb-NO" sz="2000" dirty="0"/>
              <a:t>Hovedstyre</a:t>
            </a:r>
          </a:p>
          <a:p>
            <a:endParaRPr lang="nb-NO" sz="2000" dirty="0"/>
          </a:p>
          <a:p>
            <a:pPr marL="0" indent="0">
              <a:buNone/>
            </a:pPr>
            <a:endParaRPr lang="nb-NO" sz="2000" dirty="0"/>
          </a:p>
        </p:txBody>
      </p:sp>
      <p:sp>
        <p:nvSpPr>
          <p:cNvPr id="21" name="Plassholder for innhold 18">
            <a:extLst>
              <a:ext uri="{FF2B5EF4-FFF2-40B4-BE49-F238E27FC236}">
                <a16:creationId xmlns:a16="http://schemas.microsoft.com/office/drawing/2014/main" id="{B0C1C68B-D0A2-4670-B64E-9E07B7DCDB4F}"/>
              </a:ext>
            </a:extLst>
          </p:cNvPr>
          <p:cNvSpPr txBox="1">
            <a:spLocks/>
          </p:cNvSpPr>
          <p:nvPr/>
        </p:nvSpPr>
        <p:spPr>
          <a:xfrm>
            <a:off x="8575207" y="2124263"/>
            <a:ext cx="2018659" cy="2092630"/>
          </a:xfrm>
          <a:prstGeom prst="rect">
            <a:avLst/>
          </a:prstGeom>
          <a:ln w="76200">
            <a:solidFill>
              <a:srgbClr val="7030A0"/>
            </a:solidFill>
          </a:ln>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a:t>FFO fylke</a:t>
            </a:r>
          </a:p>
          <a:p>
            <a:pPr lvl="1"/>
            <a:r>
              <a:rPr lang="nb-NO" sz="2000"/>
              <a:t>Årsmøte</a:t>
            </a:r>
          </a:p>
          <a:p>
            <a:pPr lvl="1"/>
            <a:r>
              <a:rPr lang="nb-NO" sz="2000"/>
              <a:t>Styret</a:t>
            </a:r>
          </a:p>
          <a:p>
            <a:endParaRPr lang="nb-NO" sz="2000"/>
          </a:p>
        </p:txBody>
      </p:sp>
      <p:sp>
        <p:nvSpPr>
          <p:cNvPr id="22" name="Plassholder for innhold 18">
            <a:extLst>
              <a:ext uri="{FF2B5EF4-FFF2-40B4-BE49-F238E27FC236}">
                <a16:creationId xmlns:a16="http://schemas.microsoft.com/office/drawing/2014/main" id="{6D76171A-237B-438D-B655-673C485B9F59}"/>
              </a:ext>
            </a:extLst>
          </p:cNvPr>
          <p:cNvSpPr txBox="1">
            <a:spLocks/>
          </p:cNvSpPr>
          <p:nvPr/>
        </p:nvSpPr>
        <p:spPr>
          <a:xfrm>
            <a:off x="8592693" y="4402399"/>
            <a:ext cx="1986175" cy="2090476"/>
          </a:xfrm>
          <a:prstGeom prst="rect">
            <a:avLst/>
          </a:prstGeom>
          <a:ln w="76200">
            <a:solidFill>
              <a:schemeClr val="accent4">
                <a:lumMod val="60000"/>
                <a:lumOff val="40000"/>
              </a:schemeClr>
            </a:solidFill>
          </a:ln>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a:t>FFO kommune</a:t>
            </a:r>
          </a:p>
          <a:p>
            <a:pPr lvl="1"/>
            <a:r>
              <a:rPr lang="nb-NO" sz="2000"/>
              <a:t>Årsmøte</a:t>
            </a:r>
          </a:p>
          <a:p>
            <a:pPr lvl="1"/>
            <a:r>
              <a:rPr lang="nb-NO" sz="2000"/>
              <a:t>Styret</a:t>
            </a:r>
          </a:p>
        </p:txBody>
      </p:sp>
      <p:sp>
        <p:nvSpPr>
          <p:cNvPr id="24" name="Pil: høyre 23">
            <a:extLst>
              <a:ext uri="{FF2B5EF4-FFF2-40B4-BE49-F238E27FC236}">
                <a16:creationId xmlns:a16="http://schemas.microsoft.com/office/drawing/2014/main" id="{9A9FBED5-1B59-4D4C-862B-F9DE7F442A68}"/>
              </a:ext>
            </a:extLst>
          </p:cNvPr>
          <p:cNvSpPr/>
          <p:nvPr/>
        </p:nvSpPr>
        <p:spPr>
          <a:xfrm>
            <a:off x="3974040" y="4024144"/>
            <a:ext cx="978408" cy="484632"/>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25" name="Tabell 16">
            <a:extLst>
              <a:ext uri="{FF2B5EF4-FFF2-40B4-BE49-F238E27FC236}">
                <a16:creationId xmlns:a16="http://schemas.microsoft.com/office/drawing/2014/main" id="{BB82E434-4989-4B65-9A0A-063544A2D94B}"/>
              </a:ext>
            </a:extLst>
          </p:cNvPr>
          <p:cNvGraphicFramePr>
            <a:graphicFrameLocks/>
          </p:cNvGraphicFramePr>
          <p:nvPr/>
        </p:nvGraphicFramePr>
        <p:xfrm>
          <a:off x="141087" y="4586536"/>
          <a:ext cx="4615304" cy="640080"/>
        </p:xfrm>
        <a:graphic>
          <a:graphicData uri="http://schemas.openxmlformats.org/drawingml/2006/table">
            <a:tbl>
              <a:tblPr firstRow="1" bandRow="1">
                <a:tableStyleId>{5C22544A-7EE6-4342-B048-85BDC9FD1C3A}</a:tableStyleId>
              </a:tblPr>
              <a:tblGrid>
                <a:gridCol w="1590436">
                  <a:extLst>
                    <a:ext uri="{9D8B030D-6E8A-4147-A177-3AD203B41FA5}">
                      <a16:colId xmlns:a16="http://schemas.microsoft.com/office/drawing/2014/main" val="1901423935"/>
                    </a:ext>
                  </a:extLst>
                </a:gridCol>
                <a:gridCol w="797668">
                  <a:extLst>
                    <a:ext uri="{9D8B030D-6E8A-4147-A177-3AD203B41FA5}">
                      <a16:colId xmlns:a16="http://schemas.microsoft.com/office/drawing/2014/main" val="4044570867"/>
                    </a:ext>
                  </a:extLst>
                </a:gridCol>
                <a:gridCol w="2227200">
                  <a:extLst>
                    <a:ext uri="{9D8B030D-6E8A-4147-A177-3AD203B41FA5}">
                      <a16:colId xmlns:a16="http://schemas.microsoft.com/office/drawing/2014/main" val="2100499721"/>
                    </a:ext>
                  </a:extLst>
                </a:gridCol>
              </a:tblGrid>
              <a:tr h="523220">
                <a:tc>
                  <a:txBody>
                    <a:bodyPr/>
                    <a:lstStyle/>
                    <a:p>
                      <a:r>
                        <a:rPr lang="nb-NO">
                          <a:solidFill>
                            <a:schemeClr val="tx1"/>
                          </a:solidFill>
                        </a:rPr>
                        <a:t>Medlemmene</a:t>
                      </a:r>
                    </a:p>
                  </a:txBody>
                  <a:tcPr>
                    <a:noFill/>
                  </a:tcPr>
                </a:tc>
                <a:tc>
                  <a:txBody>
                    <a:bodyPr/>
                    <a:lstStyle/>
                    <a:p>
                      <a:r>
                        <a:rPr lang="nb-NO">
                          <a:solidFill>
                            <a:schemeClr val="tx1"/>
                          </a:solidFill>
                        </a:rPr>
                        <a:t>Lokale ledd</a:t>
                      </a:r>
                    </a:p>
                  </a:txBody>
                  <a:tcPr>
                    <a:noFill/>
                  </a:tcPr>
                </a:tc>
                <a:tc>
                  <a:txBody>
                    <a:bodyPr/>
                    <a:lstStyle/>
                    <a:p>
                      <a:r>
                        <a:rPr lang="nb-NO" dirty="0">
                          <a:solidFill>
                            <a:schemeClr val="tx1"/>
                          </a:solidFill>
                        </a:rPr>
                        <a:t>Organisasjonen nasjonalt</a:t>
                      </a:r>
                    </a:p>
                  </a:txBody>
                  <a:tcPr>
                    <a:noFill/>
                  </a:tcPr>
                </a:tc>
                <a:extLst>
                  <a:ext uri="{0D108BD9-81ED-4DB2-BD59-A6C34878D82A}">
                    <a16:rowId xmlns:a16="http://schemas.microsoft.com/office/drawing/2014/main" val="3371520496"/>
                  </a:ext>
                </a:extLst>
              </a:tr>
            </a:tbl>
          </a:graphicData>
        </a:graphic>
      </p:graphicFrame>
      <p:graphicFrame>
        <p:nvGraphicFramePr>
          <p:cNvPr id="26" name="Tabell 16">
            <a:extLst>
              <a:ext uri="{FF2B5EF4-FFF2-40B4-BE49-F238E27FC236}">
                <a16:creationId xmlns:a16="http://schemas.microsoft.com/office/drawing/2014/main" id="{750D0D76-B080-4138-B44F-356837AACA20}"/>
              </a:ext>
            </a:extLst>
          </p:cNvPr>
          <p:cNvGraphicFramePr>
            <a:graphicFrameLocks/>
          </p:cNvGraphicFramePr>
          <p:nvPr/>
        </p:nvGraphicFramePr>
        <p:xfrm>
          <a:off x="141086" y="5230538"/>
          <a:ext cx="4328843" cy="640080"/>
        </p:xfrm>
        <a:graphic>
          <a:graphicData uri="http://schemas.openxmlformats.org/drawingml/2006/table">
            <a:tbl>
              <a:tblPr firstRow="1" bandRow="1">
                <a:tableStyleId>{5C22544A-7EE6-4342-B048-85BDC9FD1C3A}</a:tableStyleId>
              </a:tblPr>
              <a:tblGrid>
                <a:gridCol w="1522942">
                  <a:extLst>
                    <a:ext uri="{9D8B030D-6E8A-4147-A177-3AD203B41FA5}">
                      <a16:colId xmlns:a16="http://schemas.microsoft.com/office/drawing/2014/main" val="1901423935"/>
                    </a:ext>
                  </a:extLst>
                </a:gridCol>
                <a:gridCol w="856034">
                  <a:extLst>
                    <a:ext uri="{9D8B030D-6E8A-4147-A177-3AD203B41FA5}">
                      <a16:colId xmlns:a16="http://schemas.microsoft.com/office/drawing/2014/main" val="4044570867"/>
                    </a:ext>
                  </a:extLst>
                </a:gridCol>
                <a:gridCol w="1949867">
                  <a:extLst>
                    <a:ext uri="{9D8B030D-6E8A-4147-A177-3AD203B41FA5}">
                      <a16:colId xmlns:a16="http://schemas.microsoft.com/office/drawing/2014/main" val="2100499721"/>
                    </a:ext>
                  </a:extLst>
                </a:gridCol>
              </a:tblGrid>
              <a:tr h="523220">
                <a:tc>
                  <a:txBody>
                    <a:bodyPr/>
                    <a:lstStyle/>
                    <a:p>
                      <a:r>
                        <a:rPr lang="nb-NO">
                          <a:solidFill>
                            <a:schemeClr val="tx1"/>
                          </a:solidFill>
                        </a:rPr>
                        <a:t>Medlemmene</a:t>
                      </a:r>
                    </a:p>
                  </a:txBody>
                  <a:tcPr>
                    <a:noFill/>
                  </a:tcPr>
                </a:tc>
                <a:tc>
                  <a:txBody>
                    <a:bodyPr/>
                    <a:lstStyle/>
                    <a:p>
                      <a:r>
                        <a:rPr lang="nb-NO">
                          <a:solidFill>
                            <a:schemeClr val="tx1"/>
                          </a:solidFill>
                        </a:rPr>
                        <a:t>Lokale ledd</a:t>
                      </a:r>
                    </a:p>
                  </a:txBody>
                  <a:tcPr>
                    <a:noFill/>
                  </a:tcPr>
                </a:tc>
                <a:tc>
                  <a:txBody>
                    <a:bodyPr/>
                    <a:lstStyle/>
                    <a:p>
                      <a:r>
                        <a:rPr lang="nb-NO" dirty="0">
                          <a:solidFill>
                            <a:schemeClr val="tx1"/>
                          </a:solidFill>
                        </a:rPr>
                        <a:t>Organisasjonen nasjonalt</a:t>
                      </a:r>
                    </a:p>
                  </a:txBody>
                  <a:tcPr>
                    <a:noFill/>
                  </a:tcPr>
                </a:tc>
                <a:extLst>
                  <a:ext uri="{0D108BD9-81ED-4DB2-BD59-A6C34878D82A}">
                    <a16:rowId xmlns:a16="http://schemas.microsoft.com/office/drawing/2014/main" val="3371520496"/>
                  </a:ext>
                </a:extLst>
              </a:tr>
            </a:tbl>
          </a:graphicData>
        </a:graphic>
      </p:graphicFrame>
      <p:graphicFrame>
        <p:nvGraphicFramePr>
          <p:cNvPr id="27" name="Tabell 16">
            <a:extLst>
              <a:ext uri="{FF2B5EF4-FFF2-40B4-BE49-F238E27FC236}">
                <a16:creationId xmlns:a16="http://schemas.microsoft.com/office/drawing/2014/main" id="{BA089C17-5474-4D3D-BB0A-7CCDC42EBB84}"/>
              </a:ext>
            </a:extLst>
          </p:cNvPr>
          <p:cNvGraphicFramePr>
            <a:graphicFrameLocks/>
          </p:cNvGraphicFramePr>
          <p:nvPr/>
        </p:nvGraphicFramePr>
        <p:xfrm>
          <a:off x="141086" y="3170578"/>
          <a:ext cx="4227817" cy="640080"/>
        </p:xfrm>
        <a:graphic>
          <a:graphicData uri="http://schemas.openxmlformats.org/drawingml/2006/table">
            <a:tbl>
              <a:tblPr firstRow="1" bandRow="1">
                <a:tableStyleId>{5C22544A-7EE6-4342-B048-85BDC9FD1C3A}</a:tableStyleId>
              </a:tblPr>
              <a:tblGrid>
                <a:gridCol w="1512616">
                  <a:extLst>
                    <a:ext uri="{9D8B030D-6E8A-4147-A177-3AD203B41FA5}">
                      <a16:colId xmlns:a16="http://schemas.microsoft.com/office/drawing/2014/main" val="1901423935"/>
                    </a:ext>
                  </a:extLst>
                </a:gridCol>
                <a:gridCol w="953311">
                  <a:extLst>
                    <a:ext uri="{9D8B030D-6E8A-4147-A177-3AD203B41FA5}">
                      <a16:colId xmlns:a16="http://schemas.microsoft.com/office/drawing/2014/main" val="4044570867"/>
                    </a:ext>
                  </a:extLst>
                </a:gridCol>
                <a:gridCol w="1761890">
                  <a:extLst>
                    <a:ext uri="{9D8B030D-6E8A-4147-A177-3AD203B41FA5}">
                      <a16:colId xmlns:a16="http://schemas.microsoft.com/office/drawing/2014/main" val="2100499721"/>
                    </a:ext>
                  </a:extLst>
                </a:gridCol>
              </a:tblGrid>
              <a:tr h="523220">
                <a:tc>
                  <a:txBody>
                    <a:bodyPr/>
                    <a:lstStyle/>
                    <a:p>
                      <a:r>
                        <a:rPr lang="nb-NO">
                          <a:solidFill>
                            <a:schemeClr val="tx1"/>
                          </a:solidFill>
                        </a:rPr>
                        <a:t>Medlemmene</a:t>
                      </a:r>
                    </a:p>
                  </a:txBody>
                  <a:tcPr>
                    <a:noFill/>
                  </a:tcPr>
                </a:tc>
                <a:tc>
                  <a:txBody>
                    <a:bodyPr/>
                    <a:lstStyle/>
                    <a:p>
                      <a:r>
                        <a:rPr lang="nb-NO">
                          <a:solidFill>
                            <a:schemeClr val="tx1"/>
                          </a:solidFill>
                        </a:rPr>
                        <a:t>Lokale ledd</a:t>
                      </a:r>
                    </a:p>
                  </a:txBody>
                  <a:tcPr>
                    <a:noFill/>
                  </a:tcPr>
                </a:tc>
                <a:tc>
                  <a:txBody>
                    <a:bodyPr/>
                    <a:lstStyle/>
                    <a:p>
                      <a:r>
                        <a:rPr lang="nb-NO">
                          <a:solidFill>
                            <a:schemeClr val="tx1"/>
                          </a:solidFill>
                        </a:rPr>
                        <a:t>Organisasjonen nasjonalt</a:t>
                      </a:r>
                    </a:p>
                  </a:txBody>
                  <a:tcPr>
                    <a:noFill/>
                  </a:tcPr>
                </a:tc>
                <a:extLst>
                  <a:ext uri="{0D108BD9-81ED-4DB2-BD59-A6C34878D82A}">
                    <a16:rowId xmlns:a16="http://schemas.microsoft.com/office/drawing/2014/main" val="3371520496"/>
                  </a:ext>
                </a:extLst>
              </a:tr>
            </a:tbl>
          </a:graphicData>
        </a:graphic>
      </p:graphicFrame>
      <p:sp>
        <p:nvSpPr>
          <p:cNvPr id="28" name="Pil: høyre 27">
            <a:extLst>
              <a:ext uri="{FF2B5EF4-FFF2-40B4-BE49-F238E27FC236}">
                <a16:creationId xmlns:a16="http://schemas.microsoft.com/office/drawing/2014/main" id="{A81F7F91-FF6A-47C0-8491-36C9902DC7E2}"/>
              </a:ext>
            </a:extLst>
          </p:cNvPr>
          <p:cNvSpPr/>
          <p:nvPr/>
        </p:nvSpPr>
        <p:spPr>
          <a:xfrm>
            <a:off x="3974040" y="4729869"/>
            <a:ext cx="978408" cy="484632"/>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il: høyre 29">
            <a:extLst>
              <a:ext uri="{FF2B5EF4-FFF2-40B4-BE49-F238E27FC236}">
                <a16:creationId xmlns:a16="http://schemas.microsoft.com/office/drawing/2014/main" id="{CD68ED7F-1370-4FE0-99E4-5D5C00AAE4C9}"/>
              </a:ext>
            </a:extLst>
          </p:cNvPr>
          <p:cNvSpPr/>
          <p:nvPr/>
        </p:nvSpPr>
        <p:spPr>
          <a:xfrm rot="563293">
            <a:off x="4024680" y="3367968"/>
            <a:ext cx="978408" cy="484632"/>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il: høyre 30">
            <a:extLst>
              <a:ext uri="{FF2B5EF4-FFF2-40B4-BE49-F238E27FC236}">
                <a16:creationId xmlns:a16="http://schemas.microsoft.com/office/drawing/2014/main" id="{0AF8845E-464E-4C60-BB17-1AED49C087FE}"/>
              </a:ext>
            </a:extLst>
          </p:cNvPr>
          <p:cNvSpPr/>
          <p:nvPr/>
        </p:nvSpPr>
        <p:spPr>
          <a:xfrm>
            <a:off x="7260376" y="4050212"/>
            <a:ext cx="1186659" cy="52322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Pil: høyre 31">
            <a:extLst>
              <a:ext uri="{FF2B5EF4-FFF2-40B4-BE49-F238E27FC236}">
                <a16:creationId xmlns:a16="http://schemas.microsoft.com/office/drawing/2014/main" id="{B3CEB438-BC11-4BA2-872D-F620AAF887C0}"/>
              </a:ext>
            </a:extLst>
          </p:cNvPr>
          <p:cNvSpPr/>
          <p:nvPr/>
        </p:nvSpPr>
        <p:spPr>
          <a:xfrm rot="20445120">
            <a:off x="4044240" y="5414975"/>
            <a:ext cx="978408" cy="484632"/>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2">
            <a:extLst>
              <a:ext uri="{FF2B5EF4-FFF2-40B4-BE49-F238E27FC236}">
                <a16:creationId xmlns:a16="http://schemas.microsoft.com/office/drawing/2014/main" id="{D1530B5A-D1AC-4944-B299-9DC3F3789AF1}"/>
              </a:ext>
            </a:extLst>
          </p:cNvPr>
          <p:cNvSpPr/>
          <p:nvPr/>
        </p:nvSpPr>
        <p:spPr>
          <a:xfrm>
            <a:off x="225083" y="1600023"/>
            <a:ext cx="3626762" cy="523220"/>
          </a:xfrm>
          <a:prstGeom prst="rect">
            <a:avLst/>
          </a:prstGeom>
        </p:spPr>
        <p:txBody>
          <a:bodyPr wrap="none">
            <a:spAutoFit/>
          </a:bodyPr>
          <a:lstStyle/>
          <a:p>
            <a:r>
              <a:rPr lang="nb-NO" sz="2800" b="1" dirty="0"/>
              <a:t>Beslutningsprosessene</a:t>
            </a:r>
            <a:r>
              <a:rPr lang="nb-NO" b="1" dirty="0"/>
              <a:t> </a:t>
            </a:r>
          </a:p>
        </p:txBody>
      </p:sp>
    </p:spTree>
    <p:extLst>
      <p:ext uri="{BB962C8B-B14F-4D97-AF65-F5344CB8AC3E}">
        <p14:creationId xmlns:p14="http://schemas.microsoft.com/office/powerpoint/2010/main" val="1797458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DA4EF48-D66B-0540-B411-8BBB224E7929}"/>
              </a:ext>
            </a:extLst>
          </p:cNvPr>
          <p:cNvPicPr>
            <a:picLocks noChangeAspect="1"/>
          </p:cNvPicPr>
          <p:nvPr/>
        </p:nvPicPr>
        <p:blipFill>
          <a:blip r:embed="rId3"/>
          <a:stretch>
            <a:fillRect/>
          </a:stretch>
        </p:blipFill>
        <p:spPr>
          <a:xfrm>
            <a:off x="0" y="0"/>
            <a:ext cx="12192000" cy="6858000"/>
          </a:xfrm>
          <a:prstGeom prst="rect">
            <a:avLst/>
          </a:prstGeom>
        </p:spPr>
      </p:pic>
      <p:sp>
        <p:nvSpPr>
          <p:cNvPr id="5" name="Tittel 1">
            <a:extLst>
              <a:ext uri="{FF2B5EF4-FFF2-40B4-BE49-F238E27FC236}">
                <a16:creationId xmlns:a16="http://schemas.microsoft.com/office/drawing/2014/main" id="{86A90699-85CD-EC42-A921-D8E65034BAAA}"/>
              </a:ext>
            </a:extLst>
          </p:cNvPr>
          <p:cNvSpPr txBox="1">
            <a:spLocks/>
          </p:cNvSpPr>
          <p:nvPr/>
        </p:nvSpPr>
        <p:spPr>
          <a:xfrm>
            <a:off x="845375" y="1442077"/>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Interessepolitikk</a:t>
            </a:r>
          </a:p>
        </p:txBody>
      </p:sp>
      <p:sp>
        <p:nvSpPr>
          <p:cNvPr id="6" name="TekstSylinder 5">
            <a:extLst>
              <a:ext uri="{FF2B5EF4-FFF2-40B4-BE49-F238E27FC236}">
                <a16:creationId xmlns:a16="http://schemas.microsoft.com/office/drawing/2014/main" id="{E9E7F8CB-79D3-2248-99E0-70DB8F2546D9}"/>
              </a:ext>
            </a:extLst>
          </p:cNvPr>
          <p:cNvSpPr txBox="1"/>
          <p:nvPr/>
        </p:nvSpPr>
        <p:spPr>
          <a:xfrm>
            <a:off x="495946" y="2635877"/>
            <a:ext cx="7315200" cy="2621743"/>
          </a:xfrm>
          <a:prstGeom prst="rect">
            <a:avLst/>
          </a:prstGeom>
          <a:noFill/>
        </p:spPr>
        <p:txBody>
          <a:bodyPr wrap="square" rtlCol="0">
            <a:spAutoFit/>
          </a:bodyPr>
          <a:lstStyle/>
          <a:p>
            <a:pPr lvl="1">
              <a:lnSpc>
                <a:spcPct val="150000"/>
              </a:lnSpc>
            </a:pPr>
            <a:r>
              <a:rPr lang="nb-NO" sz="2800" dirty="0">
                <a:latin typeface="Avenir Book" panose="02000503020000020003" pitchFamily="2" charset="0"/>
              </a:rPr>
              <a:t>Politikkutforming og  politisk påvirkning</a:t>
            </a:r>
          </a:p>
          <a:p>
            <a:pPr lvl="1">
              <a:lnSpc>
                <a:spcPct val="150000"/>
              </a:lnSpc>
            </a:pPr>
            <a:r>
              <a:rPr lang="nb-NO" sz="2800" dirty="0">
                <a:latin typeface="Avenir Book" panose="02000503020000020003" pitchFamily="2" charset="0"/>
              </a:rPr>
              <a:t>Strategisk plan for 2018-2023</a:t>
            </a:r>
          </a:p>
          <a:p>
            <a:pPr lvl="1">
              <a:lnSpc>
                <a:spcPct val="150000"/>
              </a:lnSpc>
            </a:pPr>
            <a:r>
              <a:rPr lang="nb-NO" sz="2800" dirty="0">
                <a:latin typeface="Avenir Book" panose="02000503020000020003" pitchFamily="2" charset="0"/>
              </a:rPr>
              <a:t>Program for  2022-2023</a:t>
            </a:r>
          </a:p>
          <a:p>
            <a:pPr lvl="1">
              <a:lnSpc>
                <a:spcPct val="150000"/>
              </a:lnSpc>
            </a:pPr>
            <a:r>
              <a:rPr lang="nb-NO" sz="2800" dirty="0">
                <a:latin typeface="Avenir Book" panose="02000503020000020003" pitchFamily="2" charset="0"/>
              </a:rPr>
              <a:t>Interessepolitiske notat</a:t>
            </a:r>
          </a:p>
        </p:txBody>
      </p:sp>
      <p:pic>
        <p:nvPicPr>
          <p:cNvPr id="8" name="Bilde 7" descr="Et bilde som inneholder tekst, utendørs, skilt&#10;&#10;Automatisk generert beskrivelse">
            <a:extLst>
              <a:ext uri="{FF2B5EF4-FFF2-40B4-BE49-F238E27FC236}">
                <a16:creationId xmlns:a16="http://schemas.microsoft.com/office/drawing/2014/main" id="{861CF77E-7FB9-0343-A48A-2FDE21C0CF5E}"/>
              </a:ext>
            </a:extLst>
          </p:cNvPr>
          <p:cNvPicPr>
            <a:picLocks noChangeAspect="1"/>
          </p:cNvPicPr>
          <p:nvPr/>
        </p:nvPicPr>
        <p:blipFill>
          <a:blip r:embed="rId4"/>
          <a:stretch>
            <a:fillRect/>
          </a:stretch>
        </p:blipFill>
        <p:spPr>
          <a:xfrm>
            <a:off x="7811146" y="406828"/>
            <a:ext cx="4040175" cy="6060263"/>
          </a:xfrm>
          <a:prstGeom prst="rect">
            <a:avLst/>
          </a:prstGeom>
        </p:spPr>
      </p:pic>
      <p:pic>
        <p:nvPicPr>
          <p:cNvPr id="10" name="Bilde 9">
            <a:extLst>
              <a:ext uri="{FF2B5EF4-FFF2-40B4-BE49-F238E27FC236}">
                <a16:creationId xmlns:a16="http://schemas.microsoft.com/office/drawing/2014/main" id="{0E78746A-2169-5D4E-9A05-8F4F21C4835E}"/>
              </a:ext>
            </a:extLst>
          </p:cNvPr>
          <p:cNvPicPr>
            <a:picLocks noChangeAspect="1"/>
          </p:cNvPicPr>
          <p:nvPr/>
        </p:nvPicPr>
        <p:blipFill>
          <a:blip r:embed="rId5"/>
          <a:stretch>
            <a:fillRect/>
          </a:stretch>
        </p:blipFill>
        <p:spPr>
          <a:xfrm>
            <a:off x="11166856" y="5537017"/>
            <a:ext cx="518939" cy="792065"/>
          </a:xfrm>
          <a:prstGeom prst="rect">
            <a:avLst/>
          </a:prstGeom>
        </p:spPr>
      </p:pic>
      <p:sp>
        <p:nvSpPr>
          <p:cNvPr id="2" name="TekstSylinder 1">
            <a:extLst>
              <a:ext uri="{FF2B5EF4-FFF2-40B4-BE49-F238E27FC236}">
                <a16:creationId xmlns:a16="http://schemas.microsoft.com/office/drawing/2014/main" id="{FFCE7B4C-C8ED-4AB7-A24C-C9B6009BAB90}"/>
              </a:ext>
            </a:extLst>
          </p:cNvPr>
          <p:cNvSpPr txBox="1"/>
          <p:nvPr/>
        </p:nvSpPr>
        <p:spPr>
          <a:xfrm>
            <a:off x="7126771" y="6511506"/>
            <a:ext cx="4860882" cy="276999"/>
          </a:xfrm>
          <a:prstGeom prst="rect">
            <a:avLst/>
          </a:prstGeom>
          <a:noFill/>
        </p:spPr>
        <p:txBody>
          <a:bodyPr wrap="none" rtlCol="0">
            <a:spAutoFit/>
          </a:bodyPr>
          <a:lstStyle/>
          <a:p>
            <a:r>
              <a:rPr lang="nb-NO" sz="1200" dirty="0"/>
              <a:t>Illustrasjonsfoto: Grå murvegg, med tekst på engelsk: «Alle er velkommen»</a:t>
            </a:r>
          </a:p>
        </p:txBody>
      </p:sp>
    </p:spTree>
    <p:extLst>
      <p:ext uri="{BB962C8B-B14F-4D97-AF65-F5344CB8AC3E}">
        <p14:creationId xmlns:p14="http://schemas.microsoft.com/office/powerpoint/2010/main" val="32801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866185E-8F4B-EE4E-8E25-F0488C3CF241}"/>
              </a:ext>
            </a:extLst>
          </p:cNvPr>
          <p:cNvPicPr>
            <a:picLocks noChangeAspect="1"/>
          </p:cNvPicPr>
          <p:nvPr/>
        </p:nvPicPr>
        <p:blipFill>
          <a:blip r:embed="rId2"/>
          <a:stretch>
            <a:fillRect/>
          </a:stretch>
        </p:blipFill>
        <p:spPr>
          <a:xfrm>
            <a:off x="0" y="-43249"/>
            <a:ext cx="12192000" cy="6944497"/>
          </a:xfrm>
          <a:prstGeom prst="rect">
            <a:avLst/>
          </a:prstGeom>
        </p:spPr>
      </p:pic>
      <p:sp>
        <p:nvSpPr>
          <p:cNvPr id="6" name="Tittel 1">
            <a:extLst>
              <a:ext uri="{FF2B5EF4-FFF2-40B4-BE49-F238E27FC236}">
                <a16:creationId xmlns:a16="http://schemas.microsoft.com/office/drawing/2014/main" id="{34D75491-51A7-8546-8460-E90BDF403C91}"/>
              </a:ext>
            </a:extLst>
          </p:cNvPr>
          <p:cNvSpPr txBox="1">
            <a:spLocks/>
          </p:cNvSpPr>
          <p:nvPr/>
        </p:nvSpPr>
        <p:spPr>
          <a:xfrm>
            <a:off x="675759" y="1469597"/>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Brukermedvirkning</a:t>
            </a:r>
          </a:p>
        </p:txBody>
      </p:sp>
      <p:sp>
        <p:nvSpPr>
          <p:cNvPr id="7" name="TekstSylinder 6">
            <a:extLst>
              <a:ext uri="{FF2B5EF4-FFF2-40B4-BE49-F238E27FC236}">
                <a16:creationId xmlns:a16="http://schemas.microsoft.com/office/drawing/2014/main" id="{75BD1CD2-404F-4842-853E-C90A44C33DAF}"/>
              </a:ext>
            </a:extLst>
          </p:cNvPr>
          <p:cNvSpPr txBox="1"/>
          <p:nvPr/>
        </p:nvSpPr>
        <p:spPr>
          <a:xfrm>
            <a:off x="711620" y="2365635"/>
            <a:ext cx="6258657" cy="3709349"/>
          </a:xfrm>
          <a:prstGeom prst="rect">
            <a:avLst/>
          </a:prstGeom>
          <a:noFill/>
        </p:spPr>
        <p:txBody>
          <a:bodyPr wrap="square" rtlCol="0">
            <a:spAutoFit/>
          </a:bodyPr>
          <a:lstStyle/>
          <a:p>
            <a:pPr marL="342900" indent="-342900">
              <a:lnSpc>
                <a:spcPct val="150000"/>
              </a:lnSpc>
              <a:buAutoNum type="arabicPeriod"/>
            </a:pPr>
            <a:r>
              <a:rPr lang="nb-NO" sz="3200" dirty="0">
                <a:latin typeface="Avenir" panose="02000503020000020003" pitchFamily="2" charset="0"/>
              </a:rPr>
              <a:t>Kommunale råd</a:t>
            </a:r>
          </a:p>
          <a:p>
            <a:pPr marL="342900" indent="-342900">
              <a:lnSpc>
                <a:spcPct val="150000"/>
              </a:lnSpc>
              <a:buAutoNum type="arabicPeriod"/>
            </a:pPr>
            <a:r>
              <a:rPr lang="nb-NO" sz="3200" dirty="0">
                <a:latin typeface="Avenir" panose="02000503020000020003" pitchFamily="2" charset="0"/>
              </a:rPr>
              <a:t> Spesialisthelsetjenesten</a:t>
            </a:r>
          </a:p>
          <a:p>
            <a:pPr marL="342900" indent="-342900">
              <a:lnSpc>
                <a:spcPct val="150000"/>
              </a:lnSpc>
              <a:buAutoNum type="arabicPeriod"/>
            </a:pPr>
            <a:r>
              <a:rPr lang="nb-NO" sz="3200" dirty="0">
                <a:latin typeface="Avenir" panose="02000503020000020003" pitchFamily="2" charset="0"/>
              </a:rPr>
              <a:t> NAV</a:t>
            </a:r>
          </a:p>
          <a:p>
            <a:pPr marL="342900" indent="-342900">
              <a:lnSpc>
                <a:spcPct val="150000"/>
              </a:lnSpc>
              <a:buAutoNum type="arabicPeriod"/>
            </a:pPr>
            <a:r>
              <a:rPr lang="nb-NO" sz="3200" dirty="0">
                <a:latin typeface="Avenir" panose="02000503020000020003" pitchFamily="2" charset="0"/>
              </a:rPr>
              <a:t> </a:t>
            </a:r>
            <a:r>
              <a:rPr lang="nb-NO" sz="3200" dirty="0" err="1">
                <a:latin typeface="Avenir" panose="02000503020000020003" pitchFamily="2" charset="0"/>
              </a:rPr>
              <a:t>Statped</a:t>
            </a:r>
            <a:endParaRPr lang="nb-NO" sz="3200" dirty="0">
              <a:latin typeface="Avenir" panose="02000503020000020003" pitchFamily="2" charset="0"/>
            </a:endParaRPr>
          </a:p>
          <a:p>
            <a:pPr>
              <a:lnSpc>
                <a:spcPct val="150000"/>
              </a:lnSpc>
            </a:pPr>
            <a:r>
              <a:rPr lang="nb-NO" sz="3200" dirty="0">
                <a:latin typeface="Avenir" panose="02000503020000020003" pitchFamily="2" charset="0"/>
              </a:rPr>
              <a:t>Nyere: Helsefellesskap</a:t>
            </a:r>
          </a:p>
        </p:txBody>
      </p:sp>
      <p:pic>
        <p:nvPicPr>
          <p:cNvPr id="12" name="Bilde 11" descr="Et bilde som inneholder person, innendørs, baby&#10;&#10;Automatisk generert beskrivelse">
            <a:extLst>
              <a:ext uri="{FF2B5EF4-FFF2-40B4-BE49-F238E27FC236}">
                <a16:creationId xmlns:a16="http://schemas.microsoft.com/office/drawing/2014/main" id="{74B1332A-5D2B-9E47-9885-FF7DBD9E45B9}"/>
              </a:ext>
            </a:extLst>
          </p:cNvPr>
          <p:cNvPicPr>
            <a:picLocks noChangeAspect="1"/>
          </p:cNvPicPr>
          <p:nvPr/>
        </p:nvPicPr>
        <p:blipFill>
          <a:blip r:embed="rId3"/>
          <a:stretch>
            <a:fillRect/>
          </a:stretch>
        </p:blipFill>
        <p:spPr>
          <a:xfrm>
            <a:off x="6461314" y="1765362"/>
            <a:ext cx="5375098" cy="3583398"/>
          </a:xfrm>
          <a:prstGeom prst="rect">
            <a:avLst/>
          </a:prstGeom>
        </p:spPr>
      </p:pic>
      <p:pic>
        <p:nvPicPr>
          <p:cNvPr id="13" name="Bilde 12">
            <a:extLst>
              <a:ext uri="{FF2B5EF4-FFF2-40B4-BE49-F238E27FC236}">
                <a16:creationId xmlns:a16="http://schemas.microsoft.com/office/drawing/2014/main" id="{7B395E1A-A142-1A42-9DB5-7C31F4F14BC7}"/>
              </a:ext>
            </a:extLst>
          </p:cNvPr>
          <p:cNvPicPr>
            <a:picLocks noChangeAspect="1"/>
          </p:cNvPicPr>
          <p:nvPr/>
        </p:nvPicPr>
        <p:blipFill>
          <a:blip r:embed="rId4"/>
          <a:stretch>
            <a:fillRect/>
          </a:stretch>
        </p:blipFill>
        <p:spPr>
          <a:xfrm>
            <a:off x="11166856" y="5537017"/>
            <a:ext cx="518939" cy="792065"/>
          </a:xfrm>
          <a:prstGeom prst="rect">
            <a:avLst/>
          </a:prstGeom>
        </p:spPr>
      </p:pic>
    </p:spTree>
    <p:extLst>
      <p:ext uri="{BB962C8B-B14F-4D97-AF65-F5344CB8AC3E}">
        <p14:creationId xmlns:p14="http://schemas.microsoft.com/office/powerpoint/2010/main" val="3925835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E4A10D3-E09F-C245-9572-ABEA8184638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tel 1">
            <a:extLst>
              <a:ext uri="{FF2B5EF4-FFF2-40B4-BE49-F238E27FC236}">
                <a16:creationId xmlns:a16="http://schemas.microsoft.com/office/drawing/2014/main" id="{14D37157-5780-014A-9C09-C534A4EE88ED}"/>
              </a:ext>
            </a:extLst>
          </p:cNvPr>
          <p:cNvSpPr txBox="1">
            <a:spLocks/>
          </p:cNvSpPr>
          <p:nvPr/>
        </p:nvSpPr>
        <p:spPr>
          <a:xfrm>
            <a:off x="776107" y="824624"/>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800" dirty="0">
                <a:latin typeface="Avenir Medium" panose="02000503020000020003" pitchFamily="2" charset="0"/>
              </a:rPr>
              <a:t>Møteplasser</a:t>
            </a:r>
          </a:p>
        </p:txBody>
      </p:sp>
      <p:sp>
        <p:nvSpPr>
          <p:cNvPr id="5" name="TekstSylinder 4">
            <a:extLst>
              <a:ext uri="{FF2B5EF4-FFF2-40B4-BE49-F238E27FC236}">
                <a16:creationId xmlns:a16="http://schemas.microsoft.com/office/drawing/2014/main" id="{8729D004-FAE2-C24C-96CC-64CDE9114F6C}"/>
              </a:ext>
            </a:extLst>
          </p:cNvPr>
          <p:cNvSpPr txBox="1"/>
          <p:nvPr/>
        </p:nvSpPr>
        <p:spPr>
          <a:xfrm>
            <a:off x="776107" y="2370946"/>
            <a:ext cx="7315200" cy="2983124"/>
          </a:xfrm>
          <a:prstGeom prst="rect">
            <a:avLst/>
          </a:prstGeom>
          <a:noFill/>
        </p:spPr>
        <p:txBody>
          <a:bodyPr wrap="square" rtlCol="0">
            <a:spAutoFit/>
          </a:bodyPr>
          <a:lstStyle/>
          <a:p>
            <a:pPr>
              <a:lnSpc>
                <a:spcPct val="150000"/>
              </a:lnSpc>
            </a:pPr>
            <a:r>
              <a:rPr lang="nb-NO" sz="3200" dirty="0">
                <a:latin typeface="Avenir" panose="02000503020000020003" pitchFamily="2" charset="0"/>
              </a:rPr>
              <a:t>FFO-nettverk</a:t>
            </a:r>
          </a:p>
          <a:p>
            <a:pPr>
              <a:lnSpc>
                <a:spcPct val="150000"/>
              </a:lnSpc>
            </a:pPr>
            <a:r>
              <a:rPr lang="nb-NO" sz="3200" dirty="0">
                <a:latin typeface="Avenir" panose="02000503020000020003" pitchFamily="2" charset="0"/>
              </a:rPr>
              <a:t>Ledersamlinger</a:t>
            </a:r>
          </a:p>
          <a:p>
            <a:pPr>
              <a:lnSpc>
                <a:spcPct val="150000"/>
              </a:lnSpc>
            </a:pPr>
            <a:r>
              <a:rPr lang="nb-NO" sz="3200" dirty="0">
                <a:latin typeface="Avenir" panose="02000503020000020003" pitchFamily="2" charset="0"/>
              </a:rPr>
              <a:t>Samlinger for brukermedvirkere</a:t>
            </a:r>
          </a:p>
          <a:p>
            <a:pPr>
              <a:lnSpc>
                <a:spcPct val="150000"/>
              </a:lnSpc>
            </a:pPr>
            <a:r>
              <a:rPr lang="nb-NO" sz="3200" dirty="0">
                <a:latin typeface="Avenir" panose="02000503020000020003" pitchFamily="2" charset="0"/>
              </a:rPr>
              <a:t>mm.</a:t>
            </a:r>
          </a:p>
        </p:txBody>
      </p:sp>
      <p:pic>
        <p:nvPicPr>
          <p:cNvPr id="6" name="Bilde 5" descr="Et bilde som inneholder bakke, utendørs, hund&#10;&#10;Automatisk generert beskrivelse">
            <a:extLst>
              <a:ext uri="{FF2B5EF4-FFF2-40B4-BE49-F238E27FC236}">
                <a16:creationId xmlns:a16="http://schemas.microsoft.com/office/drawing/2014/main" id="{32AC4D05-448D-CF4E-BCF7-4106AEAC8E22}"/>
              </a:ext>
            </a:extLst>
          </p:cNvPr>
          <p:cNvPicPr>
            <a:picLocks noChangeAspect="1"/>
          </p:cNvPicPr>
          <p:nvPr/>
        </p:nvPicPr>
        <p:blipFill>
          <a:blip r:embed="rId3"/>
          <a:stretch>
            <a:fillRect/>
          </a:stretch>
        </p:blipFill>
        <p:spPr>
          <a:xfrm>
            <a:off x="7575216" y="397565"/>
            <a:ext cx="4281448" cy="6052931"/>
          </a:xfrm>
          <a:prstGeom prst="rect">
            <a:avLst/>
          </a:prstGeom>
        </p:spPr>
      </p:pic>
      <p:pic>
        <p:nvPicPr>
          <p:cNvPr id="7" name="Bilde 6">
            <a:extLst>
              <a:ext uri="{FF2B5EF4-FFF2-40B4-BE49-F238E27FC236}">
                <a16:creationId xmlns:a16="http://schemas.microsoft.com/office/drawing/2014/main" id="{0E117008-7947-414E-8C1E-979B57A8F6CA}"/>
              </a:ext>
            </a:extLst>
          </p:cNvPr>
          <p:cNvPicPr>
            <a:picLocks noChangeAspect="1"/>
          </p:cNvPicPr>
          <p:nvPr/>
        </p:nvPicPr>
        <p:blipFill>
          <a:blip r:embed="rId4"/>
          <a:stretch>
            <a:fillRect/>
          </a:stretch>
        </p:blipFill>
        <p:spPr>
          <a:xfrm>
            <a:off x="11166856" y="5537017"/>
            <a:ext cx="518939" cy="792065"/>
          </a:xfrm>
          <a:prstGeom prst="rect">
            <a:avLst/>
          </a:prstGeom>
        </p:spPr>
      </p:pic>
    </p:spTree>
    <p:extLst>
      <p:ext uri="{BB962C8B-B14F-4D97-AF65-F5344CB8AC3E}">
        <p14:creationId xmlns:p14="http://schemas.microsoft.com/office/powerpoint/2010/main" val="231177665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545BEFDE41D7A44AF3ED40E9AF0B126" ma:contentTypeVersion="2" ma:contentTypeDescription="Opprett et nytt dokument." ma:contentTypeScope="" ma:versionID="3330bad5d75bb0d39c5f2918002eb338">
  <xsd:schema xmlns:xsd="http://www.w3.org/2001/XMLSchema" xmlns:xs="http://www.w3.org/2001/XMLSchema" xmlns:p="http://schemas.microsoft.com/office/2006/metadata/properties" xmlns:ns2="ff418fa8-ce39-4320-a190-0af2c6d92961" targetNamespace="http://schemas.microsoft.com/office/2006/metadata/properties" ma:root="true" ma:fieldsID="d0849b9459e7fcb5f0a681b8f2f98aa4" ns2:_="">
    <xsd:import namespace="ff418fa8-ce39-4320-a190-0af2c6d9296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18fa8-ce39-4320-a190-0af2c6d929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78207A-40D8-4444-BA2F-691501FB91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18fa8-ce39-4320-a190-0af2c6d929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3B614B-C794-4D3C-B316-84B664A4DACB}">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ff418fa8-ce39-4320-a190-0af2c6d92961"/>
    <ds:schemaRef ds:uri="http://www.w3.org/XML/1998/namespace"/>
    <ds:schemaRef ds:uri="http://purl.org/dc/terms/"/>
  </ds:schemaRefs>
</ds:datastoreItem>
</file>

<file path=customXml/itemProps3.xml><?xml version="1.0" encoding="utf-8"?>
<ds:datastoreItem xmlns:ds="http://schemas.openxmlformats.org/officeDocument/2006/customXml" ds:itemID="{F7CA0768-6C64-4BE8-B1C8-EE07D48FE5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4546</TotalTime>
  <Words>899</Words>
  <Application>Microsoft Office PowerPoint</Application>
  <PresentationFormat>Widescreen</PresentationFormat>
  <Paragraphs>152</Paragraphs>
  <Slides>19</Slides>
  <Notes>5</Notes>
  <HiddenSlides>0</HiddenSlides>
  <MMClips>1</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19</vt:i4>
      </vt:variant>
    </vt:vector>
  </HeadingPairs>
  <TitlesOfParts>
    <vt:vector size="29" baseType="lpstr">
      <vt:lpstr>Arial</vt:lpstr>
      <vt:lpstr>Avenir</vt:lpstr>
      <vt:lpstr>Avenir Black</vt:lpstr>
      <vt:lpstr>Avenir Book</vt:lpstr>
      <vt:lpstr>Avenir Heavy</vt:lpstr>
      <vt:lpstr>Avenir Medium</vt:lpstr>
      <vt:lpstr>Calibri</vt:lpstr>
      <vt:lpstr>Calibri Light</vt:lpstr>
      <vt:lpstr>Wingdings</vt:lpstr>
      <vt:lpstr>Office-tema</vt:lpstr>
      <vt:lpstr>PowerPoint-presentasjon</vt:lpstr>
      <vt:lpstr>PowerPoint-presentasjon</vt:lpstr>
      <vt:lpstr>PowerPoint-presentasjon</vt:lpstr>
      <vt:lpstr>PowerPoint-presentasjon</vt:lpstr>
      <vt:lpstr>PowerPoint-presentasjon</vt:lpstr>
      <vt:lpstr>Hva skal FFO gjøre og mene?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Therese Dahl</dc:creator>
  <cp:lastModifiedBy>Vigdis Endal</cp:lastModifiedBy>
  <cp:revision>14</cp:revision>
  <dcterms:created xsi:type="dcterms:W3CDTF">2021-09-25T20:33:26Z</dcterms:created>
  <dcterms:modified xsi:type="dcterms:W3CDTF">2022-02-25T14:20:35Z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0x010100E545BEFDE41D7A44AF3ED40E9AF0B126</vt:lpwstr>
  </property>
</Properties>
</file>