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710" r:id="rId3"/>
  </p:sldMasterIdLst>
  <p:notesMasterIdLst>
    <p:notesMasterId r:id="rId15"/>
  </p:notesMasterIdLst>
  <p:sldIdLst>
    <p:sldId id="307" r:id="rId4"/>
    <p:sldId id="429" r:id="rId5"/>
    <p:sldId id="605" r:id="rId6"/>
    <p:sldId id="426" r:id="rId7"/>
    <p:sldId id="458" r:id="rId8"/>
    <p:sldId id="590" r:id="rId9"/>
    <p:sldId id="296" r:id="rId10"/>
    <p:sldId id="606" r:id="rId11"/>
    <p:sldId id="607" r:id="rId12"/>
    <p:sldId id="609" r:id="rId13"/>
    <p:sldId id="611"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7BA55-7883-4281-802F-5D28DD79F80C}" type="datetimeFigureOut">
              <a:rPr lang="nb-NO" smtClean="0"/>
              <a:t>28.01.2022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156A23-5D90-4DC3-9AB0-64F112582651}" type="slidenum">
              <a:rPr lang="nb-NO" smtClean="0"/>
              <a:t>‹#›</a:t>
            </a:fld>
            <a:endParaRPr lang="nb-NO"/>
          </a:p>
        </p:txBody>
      </p:sp>
    </p:spTree>
    <p:extLst>
      <p:ext uri="{BB962C8B-B14F-4D97-AF65-F5344CB8AC3E}">
        <p14:creationId xmlns:p14="http://schemas.microsoft.com/office/powerpoint/2010/main" val="94659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39800" y="752475"/>
            <a:ext cx="5010150" cy="3757613"/>
          </a:xfrm>
        </p:spPr>
      </p:sp>
      <p:sp>
        <p:nvSpPr>
          <p:cNvPr id="3" name="Plassholder for notater 2"/>
          <p:cNvSpPr>
            <a:spLocks noGrp="1"/>
          </p:cNvSpPr>
          <p:nvPr>
            <p:ph type="body" idx="1"/>
          </p:nvPr>
        </p:nvSpPr>
        <p:spPr/>
        <p:txBody>
          <a:bodyPr/>
          <a:lstStyle/>
          <a:p>
            <a:endParaRPr lang="nb-NO" baseline="0" dirty="0"/>
          </a:p>
          <a:p>
            <a:endParaRPr lang="nb-NO" dirty="0"/>
          </a:p>
          <a:p>
            <a:endParaRPr lang="nb-NO" dirty="0"/>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25951-FC29-4002-9F14-34D0D44ED24D}"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5235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25951-FC29-4002-9F14-34D0D44ED24D}"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7325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25951-FC29-4002-9F14-34D0D44ED24D}"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329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Likestillings- og diskrimineringsombudet</a:t>
            </a:r>
            <a:r>
              <a:rPr lang="nb-NO" sz="1200" kern="1200" baseline="0" dirty="0">
                <a:solidFill>
                  <a:schemeClr val="tx1"/>
                </a:solidFill>
                <a:effectLst/>
                <a:latin typeface="+mn-lt"/>
                <a:ea typeface="+mn-ea"/>
                <a:cs typeface="+mn-cs"/>
              </a:rPr>
              <a:t> har et ombud: </a:t>
            </a:r>
            <a:r>
              <a:rPr lang="nb-NO" sz="1200" kern="1200" dirty="0">
                <a:solidFill>
                  <a:schemeClr val="tx1"/>
                </a:solidFill>
                <a:effectLst/>
                <a:latin typeface="+mn-lt"/>
                <a:ea typeface="+mn-ea"/>
                <a:cs typeface="+mn-cs"/>
              </a:rPr>
              <a:t> Ombudet er en person – og denne personen er Hanne Bjurstrøm.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Ombudet ble opprettet i 2006 og vi er altså  et uavhengig statlig organ Vi skal være en vaktbikkje for likestilling. </a:t>
            </a:r>
          </a:p>
          <a:p>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Ombudets oppgaver er nå å gi veiledning om diskrimineringslovverket. Veiledningsavdelingen.</a:t>
            </a:r>
          </a:p>
          <a:p>
            <a:r>
              <a:rPr lang="nb-NO" sz="1200" kern="1200" dirty="0">
                <a:solidFill>
                  <a:schemeClr val="tx1"/>
                </a:solidFill>
                <a:effectLst/>
                <a:latin typeface="+mn-lt"/>
                <a:ea typeface="+mn-ea"/>
                <a:cs typeface="+mn-cs"/>
              </a:rPr>
              <a:t>Vi skal også være en pådriver for likestilling og mot diskriminering – vi skriver høringssvar, har møter med myndighetene, skriver i avisen, har kontakt med organisasjonene osv.</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tillegg har vi altså i oppgave å føre tilsyn med at norsk lov og forvaltningspraksis er i samsvar med tre FN-konvensjoner. Disse er kvinnekonvensjonen, CEDAW Rasediskrimineringskonvensjonen CERD og CRPD. Konvensjonen om rettigheter</a:t>
            </a:r>
            <a:r>
              <a:rPr lang="nb-NO" sz="1200" kern="1200" baseline="0" dirty="0">
                <a:solidFill>
                  <a:schemeClr val="tx1"/>
                </a:solidFill>
                <a:effectLst/>
                <a:latin typeface="+mn-lt"/>
                <a:ea typeface="+mn-ea"/>
                <a:cs typeface="+mn-cs"/>
              </a:rPr>
              <a:t> for personer med nedsatt funksjonsevne</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Vi skal altså overvåke den nasjonale gjennomføringen av konvensjonen. Det betyr blant annet at vi rapporterer til FN om hvordan </a:t>
            </a:r>
            <a:r>
              <a:rPr lang="nb-NO" sz="1200" kern="1200" dirty="0" err="1">
                <a:solidFill>
                  <a:schemeClr val="tx1"/>
                </a:solidFill>
                <a:effectLst/>
                <a:latin typeface="+mn-lt"/>
                <a:ea typeface="+mn-ea"/>
                <a:cs typeface="+mn-cs"/>
              </a:rPr>
              <a:t>ståa</a:t>
            </a:r>
            <a:r>
              <a:rPr lang="nb-NO" sz="1200" kern="1200" dirty="0">
                <a:solidFill>
                  <a:schemeClr val="tx1"/>
                </a:solidFill>
                <a:effectLst/>
                <a:latin typeface="+mn-lt"/>
                <a:ea typeface="+mn-ea"/>
                <a:cs typeface="+mn-cs"/>
              </a:rPr>
              <a:t> er i Norge.</a:t>
            </a:r>
          </a:p>
          <a:p>
            <a:endParaRPr lang="nb-NO" dirty="0"/>
          </a:p>
          <a:p>
            <a:r>
              <a:rPr lang="nb-NO" dirty="0"/>
              <a:t>Tidligere var</a:t>
            </a:r>
            <a:r>
              <a:rPr lang="nb-NO" baseline="0" dirty="0"/>
              <a:t> vi også klageinstans  - lov håndhevere for diskrimineringslovgivningen i Norge.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Mandatet ble snevret noe inn i fjor – slik at vi ikke lenger behandler klagesaker om diskriminering. De behandles nå kun av Diskrimineringsnemnda i Bergen.</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25951-FC29-4002-9F14-34D0D44ED24D}"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5316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25951-FC29-4002-9F14-34D0D44ED24D}"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544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Ombudets</a:t>
            </a:r>
            <a:r>
              <a:rPr lang="nb-NO" baseline="0" dirty="0"/>
              <a:t> pådriverrolle og vaktbikkje rolle – er knyttet til de grunnlagene som gjennom Likestillings- og diskrimineringsloven er beskyttet mot diskriminering.</a:t>
            </a:r>
          </a:p>
          <a:p>
            <a:r>
              <a:rPr lang="nb-NO" dirty="0"/>
              <a:t>Lovens formål er å fremme likestilling og hindre diskriminering på grunn av kjønn, graviditet, permisjon ved fødsel eller adopsjon, omsorgsoppgaver, etnisitet, religion, livssyn, funksjonsnedsettelse, seksuell orientering, kjønnsidentitet, kjønnsuttrykk, alder og andre vesentlige forhold ved en person.</a:t>
            </a:r>
          </a:p>
          <a:p>
            <a:endParaRPr lang="nb-NO" dirty="0"/>
          </a:p>
          <a:p>
            <a:r>
              <a:rPr lang="nb-NO" dirty="0"/>
              <a:t>Med likestilling menes likeverd, like muligheter og like rettigheter. Likestilling forutsetter tilgjengelighet og tilrettelegging.</a:t>
            </a:r>
          </a:p>
          <a:p>
            <a:endParaRPr lang="nb-NO" dirty="0"/>
          </a:p>
          <a:p>
            <a:r>
              <a:rPr lang="nb-NO" dirty="0"/>
              <a:t>Men en ting er å ha rett – noe annet å få rett.  Kommer tilbake til det</a:t>
            </a:r>
          </a:p>
          <a:p>
            <a:endParaRPr lang="nb-NO" dirty="0"/>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25951-FC29-4002-9F14-34D0D44ED24D}"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0558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Som sagt har vi også nasjonalt tilsynsansvar for FNs diskrimineringskonvensjoner. </a:t>
            </a:r>
          </a:p>
          <a:p>
            <a:pPr marL="342900" marR="0" lvl="0" indent="-342900" algn="l" defTabSz="914400" rtl="0" eaLnBrk="1" fontAlgn="auto" latinLnBrk="0" hangingPunct="1">
              <a:lnSpc>
                <a:spcPct val="100000"/>
              </a:lnSpc>
              <a:spcBef>
                <a:spcPct val="20000"/>
              </a:spcBef>
              <a:spcAft>
                <a:spcPts val="0"/>
              </a:spcAft>
              <a:buClr>
                <a:srgbClr val="9A4DAD"/>
              </a:buClr>
              <a:buSzTx/>
              <a:buFont typeface="Wingdings" pitchFamily="2" charset="2"/>
              <a:buChar char="§"/>
              <a:tabLst/>
              <a:defRPr/>
            </a:pPr>
            <a:r>
              <a:rPr lang="nb-NO" baseline="0" dirty="0"/>
              <a:t> </a:t>
            </a:r>
            <a:r>
              <a:rPr kumimoji="0" lang="nb-NO" sz="3200" b="1" i="0" u="none" strike="noStrike" kern="1200" cap="none" spc="0" normalizeH="0" baseline="0" noProof="0" dirty="0">
                <a:ln>
                  <a:noFill/>
                </a:ln>
                <a:solidFill>
                  <a:prstClr val="black">
                    <a:lumMod val="75000"/>
                    <a:lumOff val="25000"/>
                  </a:prstClr>
                </a:solidFill>
                <a:effectLst/>
                <a:uLnTx/>
                <a:uFillTx/>
                <a:latin typeface="Arial" pitchFamily="34" charset="0"/>
                <a:ea typeface="+mn-ea"/>
                <a:cs typeface="Arial" pitchFamily="34" charset="0"/>
              </a:rPr>
              <a:t>CEDAW  - Kvinnekonvensjon</a:t>
            </a:r>
          </a:p>
          <a:p>
            <a:pPr marL="342900" marR="0" lvl="0" indent="-342900" algn="l" defTabSz="914400" rtl="0" eaLnBrk="1" fontAlgn="auto" latinLnBrk="0" hangingPunct="1">
              <a:lnSpc>
                <a:spcPct val="100000"/>
              </a:lnSpc>
              <a:spcBef>
                <a:spcPct val="20000"/>
              </a:spcBef>
              <a:spcAft>
                <a:spcPts val="0"/>
              </a:spcAft>
              <a:buClr>
                <a:srgbClr val="9A4DAD"/>
              </a:buClr>
              <a:buSzTx/>
              <a:buFont typeface="Wingdings" pitchFamily="2" charset="2"/>
              <a:buChar char="§"/>
              <a:tabLst/>
              <a:defRPr/>
            </a:pPr>
            <a:r>
              <a:rPr kumimoji="0" lang="nb-NO" sz="3200" b="1" i="0" u="none" strike="noStrike" kern="1200" cap="none" spc="0" normalizeH="0" baseline="0" noProof="0" dirty="0">
                <a:ln>
                  <a:noFill/>
                </a:ln>
                <a:solidFill>
                  <a:prstClr val="black">
                    <a:lumMod val="75000"/>
                    <a:lumOff val="25000"/>
                  </a:prstClr>
                </a:solidFill>
                <a:effectLst/>
                <a:uLnTx/>
                <a:uFillTx/>
                <a:latin typeface="Arial" pitchFamily="34" charset="0"/>
                <a:ea typeface="+mn-ea"/>
                <a:cs typeface="Arial" pitchFamily="34" charset="0"/>
              </a:rPr>
              <a:t>CERD – mot rasisme</a:t>
            </a:r>
          </a:p>
          <a:p>
            <a:pPr marL="342900" marR="0" lvl="0" indent="-342900" algn="l" defTabSz="914400" rtl="0" eaLnBrk="1" fontAlgn="auto" latinLnBrk="0" hangingPunct="1">
              <a:lnSpc>
                <a:spcPct val="100000"/>
              </a:lnSpc>
              <a:spcBef>
                <a:spcPct val="20000"/>
              </a:spcBef>
              <a:spcAft>
                <a:spcPts val="0"/>
              </a:spcAft>
              <a:buClr>
                <a:srgbClr val="9A4DAD"/>
              </a:buClr>
              <a:buSzTx/>
              <a:buFont typeface="Wingdings" pitchFamily="2" charset="2"/>
              <a:buChar char="§"/>
              <a:tabLst/>
              <a:defRPr/>
            </a:pPr>
            <a:r>
              <a:rPr kumimoji="0" lang="nb-NO" sz="3200" b="1" i="0" u="none" strike="noStrike" kern="1200" cap="none" spc="0" normalizeH="0" baseline="0" noProof="0" dirty="0">
                <a:ln>
                  <a:noFill/>
                </a:ln>
                <a:solidFill>
                  <a:prstClr val="black">
                    <a:lumMod val="75000"/>
                    <a:lumOff val="25000"/>
                  </a:prstClr>
                </a:solidFill>
                <a:effectLst/>
                <a:uLnTx/>
                <a:uFillTx/>
                <a:latin typeface="Arial" pitchFamily="34" charset="0"/>
                <a:ea typeface="+mn-ea"/>
                <a:cs typeface="Arial" pitchFamily="34" charset="0"/>
              </a:rPr>
              <a:t>CRPD – Funksjonshemmedes rettigheter</a:t>
            </a:r>
            <a:endParaRPr kumimoji="0" lang="nb-NO"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FØRST – hvorfor konvensjon?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Man kan argumentere  mot internasjonale konvensjoner med at ettersom de skal gjelde for så mange land blir de fort kun et minste felles multiplum – og dermed utvannet og lite interessante – og for det andre : Nasjonal lovgivning som har sin struktur, sin historie innenfor sin kultur – og som bygger på egne verdier er vel tilstrekkelig?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Vel, - det er lett for oss og si i verdens mest likestilte  og rikeste land, men på den annen side skal vi se – og jeg påstår at vi også trenger kraftig veijustering og korrigeringer av vår praksis – og vi som jobbe i funksjonshemmede-sfæren – vi vet at vi trenger drahjelp.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25951-FC29-4002-9F14-34D0D44ED24D}"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067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400" b="1" baseline="0" dirty="0"/>
          </a:p>
          <a:p>
            <a:endParaRPr lang="nb-NO" sz="24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prstClr val="black"/>
                </a:solidFill>
                <a:effectLst/>
                <a:uLnTx/>
                <a:uFillTx/>
                <a:latin typeface="+mn-lt"/>
                <a:ea typeface="+mn-ea"/>
                <a:cs typeface="+mn-cs"/>
              </a:rPr>
              <a:t>2 år etter ratifiseringen i 2015 leverte Norge sin første rapport til FNs ekspert komite.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prstClr val="black"/>
                </a:solidFill>
                <a:effectLst/>
                <a:uLnTx/>
                <a:uFillTx/>
                <a:latin typeface="+mn-lt"/>
                <a:ea typeface="+mn-ea"/>
                <a:cs typeface="+mn-cs"/>
              </a:rPr>
              <a:t>De rapporterte på alle 50 artiklene i konveksjonen. Samtidig leverte vi egen rapport  - hvor vi plukket ut 8 områder vi mente det størst bekymring. Samtidig leverte sivilt samfunn sin egen skyggerapport.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prstClr val="black"/>
                </a:solidFill>
                <a:effectLst/>
                <a:uLnTx/>
                <a:uFillTx/>
                <a:latin typeface="+mn-lt"/>
                <a:ea typeface="+mn-ea"/>
                <a:cs typeface="+mn-cs"/>
              </a:rPr>
              <a:t>Komiteen har vært svært forsinket i sitt arbeid – men i år 2019 ble Norge eksaminert av komiteen – og vi fikk dere kritikk  og anbefalinger på en rekke områder.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prstClr val="black"/>
                </a:solidFill>
                <a:effectLst/>
                <a:uLnTx/>
                <a:uFillTx/>
                <a:latin typeface="+mn-lt"/>
                <a:ea typeface="+mn-ea"/>
                <a:cs typeface="+mn-cs"/>
              </a:rPr>
              <a:t>Denne komiteen består av selv funksjonshemmede – som selv kjenner diskrimineringen på kroppen. </a:t>
            </a:r>
          </a:p>
          <a:p>
            <a:endParaRPr lang="nb-NO" sz="2400" b="1" baseline="0" dirty="0"/>
          </a:p>
          <a:p>
            <a:r>
              <a:rPr lang="nb-NO" sz="2400" b="1" baseline="0" dirty="0"/>
              <a:t>Vi fikk også kritikk for at vi faktisk ikke har skrevet konvensjonen inn i norsk lov.</a:t>
            </a:r>
          </a:p>
          <a:p>
            <a:endParaRPr lang="nb-NO" sz="2400" b="1" baseline="0" dirty="0"/>
          </a:p>
          <a:p>
            <a:endParaRPr lang="nb-NO" sz="2400" b="1" baseline="0" dirty="0"/>
          </a:p>
          <a:p>
            <a:endParaRPr lang="nb-NO" sz="2400" b="1" baseline="0" dirty="0"/>
          </a:p>
          <a:p>
            <a:r>
              <a:rPr lang="nb-NO" sz="2400" b="1" baseline="0" dirty="0"/>
              <a:t>Sånn foregår det – </a:t>
            </a:r>
          </a:p>
          <a:p>
            <a:r>
              <a:rPr lang="nb-NO" sz="2400" b="1" baseline="0" dirty="0"/>
              <a:t>Men altså tilbake til å ha rett – men kanskje ikke få rett: </a:t>
            </a:r>
          </a:p>
          <a:p>
            <a:endParaRPr lang="nb-NO" sz="2400" b="1" baseline="0" dirty="0"/>
          </a:p>
          <a:p>
            <a:endParaRPr lang="nb-NO" sz="2400" b="1" baseline="0" dirty="0"/>
          </a:p>
          <a:p>
            <a:endParaRPr lang="nb-NO" sz="2400" b="1" baseline="0" dirty="0"/>
          </a:p>
          <a:p>
            <a:endParaRPr lang="nb-NO" sz="2400" b="1" baseline="0" dirty="0"/>
          </a:p>
          <a:p>
            <a:endParaRPr lang="nb-NO" sz="2400" b="1" baseline="0" dirty="0"/>
          </a:p>
          <a:p>
            <a:r>
              <a:rPr lang="nb-NO" sz="2400" b="1" dirty="0"/>
              <a:t>TILLEGGSPROTOKOLL</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A7B11D-DF1E-4C5F-8E93-B049832994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1819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25951-FC29-4002-9F14-34D0D44ED24D}"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805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25951-FC29-4002-9F14-34D0D44ED24D}"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7580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25951-FC29-4002-9F14-34D0D44ED24D}"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9907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2.xml"/><Relationship Id="rId5" Type="http://schemas.openxmlformats.org/officeDocument/2006/relationships/image" Target="../media/image13.jpeg"/><Relationship Id="rId4" Type="http://schemas.openxmlformats.org/officeDocument/2006/relationships/image" Target="../media/image1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Master" Target="../slideMasters/slideMaster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8.jpe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3.xml"/><Relationship Id="rId5" Type="http://schemas.openxmlformats.org/officeDocument/2006/relationships/image" Target="../media/image13.jpeg"/><Relationship Id="rId4" Type="http://schemas.openxmlformats.org/officeDocument/2006/relationships/image" Target="../media/image12.jp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tittel med undertittel">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3554" y="263550"/>
            <a:ext cx="8031289" cy="4245573"/>
          </a:xfrm>
          <a:prstGeom prst="rect">
            <a:avLst/>
          </a:prstGeom>
        </p:spPr>
      </p:pic>
      <p:sp>
        <p:nvSpPr>
          <p:cNvPr id="7" name="Rektangel 6"/>
          <p:cNvSpPr/>
          <p:nvPr userDrawn="1"/>
        </p:nvSpPr>
        <p:spPr>
          <a:xfrm>
            <a:off x="1103447" y="3933056"/>
            <a:ext cx="9985109" cy="1512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6" name="Tittel 1"/>
          <p:cNvSpPr>
            <a:spLocks noGrp="1"/>
          </p:cNvSpPr>
          <p:nvPr>
            <p:ph type="ctrTitle"/>
          </p:nvPr>
        </p:nvSpPr>
        <p:spPr>
          <a:xfrm>
            <a:off x="1586476" y="4113076"/>
            <a:ext cx="9310059" cy="756084"/>
          </a:xfrm>
        </p:spPr>
        <p:txBody>
          <a:bodyPr>
            <a:normAutofit/>
          </a:bodyPr>
          <a:lstStyle>
            <a:lvl1pPr algn="l">
              <a:defRPr sz="4000"/>
            </a:lvl1pPr>
          </a:lstStyle>
          <a:p>
            <a:r>
              <a:rPr lang="nb-NO" dirty="0"/>
              <a:t>Klikk for å redigere tittelstil</a:t>
            </a:r>
          </a:p>
        </p:txBody>
      </p:sp>
      <p:sp>
        <p:nvSpPr>
          <p:cNvPr id="3" name="Plassholder for tekst 2"/>
          <p:cNvSpPr>
            <a:spLocks noGrp="1"/>
          </p:cNvSpPr>
          <p:nvPr>
            <p:ph type="body" sz="quarter" idx="10" hasCustomPrompt="1"/>
          </p:nvPr>
        </p:nvSpPr>
        <p:spPr>
          <a:xfrm>
            <a:off x="1584159" y="4941168"/>
            <a:ext cx="8640300" cy="504056"/>
          </a:xfrm>
        </p:spPr>
        <p:txBody>
          <a:bodyPr>
            <a:normAutofit/>
          </a:bodyPr>
          <a:lstStyle>
            <a:lvl1pPr marL="0" indent="0">
              <a:buNone/>
              <a:defRPr sz="2000" b="1">
                <a:solidFill>
                  <a:schemeClr val="tx1">
                    <a:lumMod val="50000"/>
                    <a:lumOff val="50000"/>
                  </a:schemeClr>
                </a:solidFill>
              </a:defRPr>
            </a:lvl1pPr>
          </a:lstStyle>
          <a:p>
            <a:pPr lvl="0"/>
            <a:r>
              <a:rPr lang="nb-NO" dirty="0"/>
              <a:t>Klikk for å redigere tittelstil</a:t>
            </a:r>
          </a:p>
        </p:txBody>
      </p:sp>
    </p:spTree>
    <p:extLst>
      <p:ext uri="{BB962C8B-B14F-4D97-AF65-F5344CB8AC3E}">
        <p14:creationId xmlns:p14="http://schemas.microsoft.com/office/powerpoint/2010/main" val="1888354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va er LDO?">
    <p:spTree>
      <p:nvGrpSpPr>
        <p:cNvPr id="1" name=""/>
        <p:cNvGrpSpPr/>
        <p:nvPr/>
      </p:nvGrpSpPr>
      <p:grpSpPr>
        <a:xfrm>
          <a:off x="0" y="0"/>
          <a:ext cx="0" cy="0"/>
          <a:chOff x="0" y="0"/>
          <a:chExt cx="0" cy="0"/>
        </a:xfrm>
      </p:grpSpPr>
      <p:sp>
        <p:nvSpPr>
          <p:cNvPr id="8" name="Rektangel 7"/>
          <p:cNvSpPr/>
          <p:nvPr userDrawn="1"/>
        </p:nvSpPr>
        <p:spPr>
          <a:xfrm>
            <a:off x="623392" y="3212976"/>
            <a:ext cx="10945216"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ctrTitle" hasCustomPrompt="1"/>
          </p:nvPr>
        </p:nvSpPr>
        <p:spPr>
          <a:xfrm>
            <a:off x="2258549" y="3543154"/>
            <a:ext cx="9310059" cy="1470025"/>
          </a:xfrm>
        </p:spPr>
        <p:txBody>
          <a:bodyPr/>
          <a:lstStyle>
            <a:lvl1pPr algn="l">
              <a:defRPr baseline="0"/>
            </a:lvl1pPr>
          </a:lstStyle>
          <a:p>
            <a:r>
              <a:rPr lang="nb-NO" dirty="0"/>
              <a:t>Hva er LDO?</a:t>
            </a:r>
          </a:p>
        </p:txBody>
      </p:sp>
      <p:sp>
        <p:nvSpPr>
          <p:cNvPr id="7" name="Rektangel 6"/>
          <p:cNvSpPr/>
          <p:nvPr userDrawn="1"/>
        </p:nvSpPr>
        <p:spPr>
          <a:xfrm>
            <a:off x="1199457" y="3573016"/>
            <a:ext cx="384043" cy="1440160"/>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p:cNvPicPr>
            <a:picLocks noChangeAspect="1"/>
          </p:cNvPicPr>
          <p:nvPr userDrawn="1"/>
        </p:nvPicPr>
        <p:blipFill rotWithShape="1">
          <a:blip r:embed="rId2">
            <a:extLst>
              <a:ext uri="{28A0092B-C50C-407E-A947-70E740481C1C}">
                <a14:useLocalDpi xmlns:a14="http://schemas.microsoft.com/office/drawing/2010/main" val="0"/>
              </a:ext>
            </a:extLst>
          </a:blip>
          <a:srcRect t="7237" b="10193"/>
          <a:stretch/>
        </p:blipFill>
        <p:spPr>
          <a:xfrm>
            <a:off x="624816" y="534256"/>
            <a:ext cx="10943793" cy="2534704"/>
          </a:xfrm>
          <a:prstGeom prst="rect">
            <a:avLst/>
          </a:prstGeom>
        </p:spPr>
      </p:pic>
    </p:spTree>
    <p:extLst>
      <p:ext uri="{BB962C8B-B14F-4D97-AF65-F5344CB8AC3E}">
        <p14:creationId xmlns:p14="http://schemas.microsoft.com/office/powerpoint/2010/main" val="1175871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tellysbilde">
    <p:spTree>
      <p:nvGrpSpPr>
        <p:cNvPr id="1" name=""/>
        <p:cNvGrpSpPr/>
        <p:nvPr/>
      </p:nvGrpSpPr>
      <p:grpSpPr>
        <a:xfrm>
          <a:off x="0" y="0"/>
          <a:ext cx="0" cy="0"/>
          <a:chOff x="0" y="0"/>
          <a:chExt cx="0" cy="0"/>
        </a:xfrm>
      </p:grpSpPr>
      <p:sp>
        <p:nvSpPr>
          <p:cNvPr id="8" name="Rektangel 7"/>
          <p:cNvSpPr/>
          <p:nvPr userDrawn="1"/>
        </p:nvSpPr>
        <p:spPr>
          <a:xfrm>
            <a:off x="623392" y="3212976"/>
            <a:ext cx="10945216"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ctrTitle"/>
          </p:nvPr>
        </p:nvSpPr>
        <p:spPr>
          <a:xfrm>
            <a:off x="1967541" y="3570588"/>
            <a:ext cx="9310059" cy="1470025"/>
          </a:xfrm>
        </p:spPr>
        <p:txBody>
          <a:bodyPr/>
          <a:lstStyle>
            <a:lvl1pPr algn="l">
              <a:defRPr/>
            </a:lvl1pPr>
          </a:lstStyle>
          <a:p>
            <a:r>
              <a:rPr lang="nb-NO" dirty="0"/>
              <a:t>Klikk for å redigere tittelstil</a:t>
            </a:r>
          </a:p>
        </p:txBody>
      </p:sp>
      <p:sp>
        <p:nvSpPr>
          <p:cNvPr id="7" name="Rektangel 6"/>
          <p:cNvSpPr/>
          <p:nvPr userDrawn="1"/>
        </p:nvSpPr>
        <p:spPr>
          <a:xfrm>
            <a:off x="1199457" y="3573016"/>
            <a:ext cx="384043" cy="1440160"/>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5" name="Plassholder for bilde 4"/>
          <p:cNvSpPr>
            <a:spLocks noGrp="1"/>
          </p:cNvSpPr>
          <p:nvPr>
            <p:ph type="pic" sz="quarter" idx="10"/>
          </p:nvPr>
        </p:nvSpPr>
        <p:spPr>
          <a:xfrm>
            <a:off x="623394" y="764704"/>
            <a:ext cx="10944191" cy="2304678"/>
          </a:xfrm>
        </p:spPr>
        <p:txBody>
          <a:bodyPr/>
          <a:lstStyle/>
          <a:p>
            <a:endParaRPr lang="nb-NO" dirty="0"/>
          </a:p>
        </p:txBody>
      </p:sp>
    </p:spTree>
    <p:extLst>
      <p:ext uri="{BB962C8B-B14F-4D97-AF65-F5344CB8AC3E}">
        <p14:creationId xmlns:p14="http://schemas.microsoft.com/office/powerpoint/2010/main" val="1042903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lgn="ctr">
              <a:defRPr/>
            </a:lvl1pPr>
          </a:lstStyle>
          <a:p>
            <a:r>
              <a:rPr lang="nb-NO" dirty="0"/>
              <a:t>Klikk for å redigere tittelstil</a:t>
            </a:r>
          </a:p>
        </p:txBody>
      </p:sp>
      <p:sp>
        <p:nvSpPr>
          <p:cNvPr id="3" name="Plassholder for innhold 2"/>
          <p:cNvSpPr>
            <a:spLocks noGrp="1"/>
          </p:cNvSpPr>
          <p:nvPr>
            <p:ph sz="half" idx="1"/>
          </p:nvPr>
        </p:nvSpPr>
        <p:spPr>
          <a:xfrm>
            <a:off x="609600" y="2143397"/>
            <a:ext cx="5384800" cy="38058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p:txBody>
      </p:sp>
      <p:sp>
        <p:nvSpPr>
          <p:cNvPr id="4" name="Plassholder for innhold 3"/>
          <p:cNvSpPr>
            <a:spLocks noGrp="1"/>
          </p:cNvSpPr>
          <p:nvPr>
            <p:ph sz="half" idx="2"/>
          </p:nvPr>
        </p:nvSpPr>
        <p:spPr>
          <a:xfrm>
            <a:off x="6197600" y="2143397"/>
            <a:ext cx="5384800" cy="38058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p:txBody>
      </p:sp>
      <p:sp>
        <p:nvSpPr>
          <p:cNvPr id="5" name="Plassholder for dato 4"/>
          <p:cNvSpPr>
            <a:spLocks noGrp="1"/>
          </p:cNvSpPr>
          <p:nvPr>
            <p:ph type="dt" sz="half" idx="10"/>
          </p:nvPr>
        </p:nvSpPr>
        <p:spPr/>
        <p:txBody>
          <a:bodyPr/>
          <a:lstStyle/>
          <a:p>
            <a:fld id="{BA51A50E-8D18-4231-94BD-A12EAAD03C8C}" type="datetime1">
              <a:rPr lang="nb-NO" smtClean="0"/>
              <a:t>28.01.2022</a:t>
            </a:fld>
            <a:endParaRPr lang="nb-NO" dirty="0"/>
          </a:p>
        </p:txBody>
      </p:sp>
      <p:sp>
        <p:nvSpPr>
          <p:cNvPr id="6" name="Plassholder for bunntekst 5"/>
          <p:cNvSpPr>
            <a:spLocks noGrp="1"/>
          </p:cNvSpPr>
          <p:nvPr>
            <p:ph type="ftr" sz="quarter" idx="11"/>
          </p:nvPr>
        </p:nvSpPr>
        <p:spPr/>
        <p:txBody>
          <a:bodyPr/>
          <a:lstStyle/>
          <a:p>
            <a:r>
              <a:rPr lang="nb-NO"/>
              <a:t>Eli Knøsen 27-6-2021</a:t>
            </a:r>
          </a:p>
        </p:txBody>
      </p:sp>
      <p:sp>
        <p:nvSpPr>
          <p:cNvPr id="7" name="Plassholder for lysbildenummer 6"/>
          <p:cNvSpPr>
            <a:spLocks noGrp="1"/>
          </p:cNvSpPr>
          <p:nvPr>
            <p:ph type="sldNum" sz="quarter" idx="12"/>
          </p:nvPr>
        </p:nvSpPr>
        <p:spPr/>
        <p:txBody>
          <a:bodyPr/>
          <a:lstStyle/>
          <a:p>
            <a:fld id="{E2D15C3C-3FAA-47DB-94AD-901E3ECBD495}" type="slidenum">
              <a:rPr lang="nb-NO" smtClean="0"/>
              <a:t>‹#›</a:t>
            </a:fld>
            <a:endParaRPr lang="nb-NO"/>
          </a:p>
        </p:txBody>
      </p:sp>
    </p:spTree>
    <p:extLst>
      <p:ext uri="{BB962C8B-B14F-4D97-AF65-F5344CB8AC3E}">
        <p14:creationId xmlns:p14="http://schemas.microsoft.com/office/powerpoint/2010/main" val="1242520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0CAE60C9-A772-46DB-B90E-C77A88700139}" type="datetime1">
              <a:rPr lang="nb-NO" smtClean="0"/>
              <a:t>28.01.2022</a:t>
            </a:fld>
            <a:endParaRPr lang="nb-NO"/>
          </a:p>
        </p:txBody>
      </p:sp>
      <p:sp>
        <p:nvSpPr>
          <p:cNvPr id="4" name="Plassholder for bunntekst 3"/>
          <p:cNvSpPr>
            <a:spLocks noGrp="1"/>
          </p:cNvSpPr>
          <p:nvPr>
            <p:ph type="ftr" sz="quarter" idx="11"/>
          </p:nvPr>
        </p:nvSpPr>
        <p:spPr/>
        <p:txBody>
          <a:bodyPr/>
          <a:lstStyle/>
          <a:p>
            <a:r>
              <a:rPr lang="nb-NO"/>
              <a:t>Eli Knøsen 27-6-2021</a:t>
            </a:r>
          </a:p>
        </p:txBody>
      </p:sp>
      <p:sp>
        <p:nvSpPr>
          <p:cNvPr id="5" name="Plassholder for lysbildenummer 4"/>
          <p:cNvSpPr>
            <a:spLocks noGrp="1"/>
          </p:cNvSpPr>
          <p:nvPr>
            <p:ph type="sldNum" sz="quarter" idx="12"/>
          </p:nvPr>
        </p:nvSpPr>
        <p:spPr/>
        <p:txBody>
          <a:bodyPr/>
          <a:lstStyle/>
          <a:p>
            <a:fld id="{E2D15C3C-3FAA-47DB-94AD-901E3ECBD495}" type="slidenum">
              <a:rPr lang="nb-NO" smtClean="0"/>
              <a:t>‹#›</a:t>
            </a:fld>
            <a:endParaRPr lang="nb-NO"/>
          </a:p>
        </p:txBody>
      </p:sp>
    </p:spTree>
    <p:extLst>
      <p:ext uri="{BB962C8B-B14F-4D97-AF65-F5344CB8AC3E}">
        <p14:creationId xmlns:p14="http://schemas.microsoft.com/office/powerpoint/2010/main" val="990675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AF7BE97-4E26-450F-9B0D-3974FC72B283}" type="datetime1">
              <a:rPr lang="nb-NO" smtClean="0"/>
              <a:t>28.01.2022</a:t>
            </a:fld>
            <a:endParaRPr lang="nb-NO"/>
          </a:p>
        </p:txBody>
      </p:sp>
      <p:sp>
        <p:nvSpPr>
          <p:cNvPr id="3" name="Plassholder for bunntekst 2"/>
          <p:cNvSpPr>
            <a:spLocks noGrp="1"/>
          </p:cNvSpPr>
          <p:nvPr>
            <p:ph type="ftr" sz="quarter" idx="11"/>
          </p:nvPr>
        </p:nvSpPr>
        <p:spPr/>
        <p:txBody>
          <a:bodyPr/>
          <a:lstStyle/>
          <a:p>
            <a:r>
              <a:rPr lang="nb-NO"/>
              <a:t>Eli Knøsen 27-6-2021</a:t>
            </a:r>
          </a:p>
        </p:txBody>
      </p:sp>
      <p:sp>
        <p:nvSpPr>
          <p:cNvPr id="4" name="Plassholder for lysbildenummer 3"/>
          <p:cNvSpPr>
            <a:spLocks noGrp="1"/>
          </p:cNvSpPr>
          <p:nvPr>
            <p:ph type="sldNum" sz="quarter" idx="12"/>
          </p:nvPr>
        </p:nvSpPr>
        <p:spPr/>
        <p:txBody>
          <a:bodyPr/>
          <a:lstStyle/>
          <a:p>
            <a:fld id="{E2D15C3C-3FAA-47DB-94AD-901E3ECBD495}" type="slidenum">
              <a:rPr lang="nb-NO" smtClean="0"/>
              <a:t>‹#›</a:t>
            </a:fld>
            <a:endParaRPr lang="nb-NO"/>
          </a:p>
        </p:txBody>
      </p:sp>
      <p:sp>
        <p:nvSpPr>
          <p:cNvPr id="6" name="Plassholder for diagram 5"/>
          <p:cNvSpPr>
            <a:spLocks noGrp="1"/>
          </p:cNvSpPr>
          <p:nvPr>
            <p:ph type="chart" sz="quarter" idx="13"/>
          </p:nvPr>
        </p:nvSpPr>
        <p:spPr>
          <a:xfrm>
            <a:off x="1967543" y="1700213"/>
            <a:ext cx="8642351" cy="3600450"/>
          </a:xfrm>
        </p:spPr>
        <p:txBody>
          <a:bodyPr/>
          <a:lstStyle/>
          <a:p>
            <a:endParaRPr lang="nb-NO" dirty="0"/>
          </a:p>
        </p:txBody>
      </p:sp>
    </p:spTree>
    <p:extLst>
      <p:ext uri="{BB962C8B-B14F-4D97-AF65-F5344CB8AC3E}">
        <p14:creationId xmlns:p14="http://schemas.microsoft.com/office/powerpoint/2010/main" val="402675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2"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EE82684E-5AE6-4557-BC56-4B5E87C3D3C0}" type="datetime1">
              <a:rPr lang="nb-NO" smtClean="0"/>
              <a:t>28.01.2022</a:t>
            </a:fld>
            <a:endParaRPr lang="nb-NO"/>
          </a:p>
        </p:txBody>
      </p:sp>
      <p:sp>
        <p:nvSpPr>
          <p:cNvPr id="6" name="Plassholder for bunntekst 5"/>
          <p:cNvSpPr>
            <a:spLocks noGrp="1"/>
          </p:cNvSpPr>
          <p:nvPr>
            <p:ph type="ftr" sz="quarter" idx="11"/>
          </p:nvPr>
        </p:nvSpPr>
        <p:spPr/>
        <p:txBody>
          <a:bodyPr/>
          <a:lstStyle/>
          <a:p>
            <a:r>
              <a:rPr lang="nb-NO"/>
              <a:t>Eli Knøsen 27-6-2021</a:t>
            </a:r>
          </a:p>
        </p:txBody>
      </p:sp>
      <p:sp>
        <p:nvSpPr>
          <p:cNvPr id="7" name="Plassholder for lysbildenummer 6"/>
          <p:cNvSpPr>
            <a:spLocks noGrp="1"/>
          </p:cNvSpPr>
          <p:nvPr>
            <p:ph type="sldNum" sz="quarter" idx="12"/>
          </p:nvPr>
        </p:nvSpPr>
        <p:spPr/>
        <p:txBody>
          <a:bodyPr/>
          <a:lstStyle/>
          <a:p>
            <a:fld id="{E2D15C3C-3FAA-47DB-94AD-901E3ECBD495}" type="slidenum">
              <a:rPr lang="nb-NO" smtClean="0"/>
              <a:t>‹#›</a:t>
            </a:fld>
            <a:endParaRPr lang="nb-NO"/>
          </a:p>
        </p:txBody>
      </p:sp>
    </p:spTree>
    <p:extLst>
      <p:ext uri="{BB962C8B-B14F-4D97-AF65-F5344CB8AC3E}">
        <p14:creationId xmlns:p14="http://schemas.microsoft.com/office/powerpoint/2010/main" val="3665869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39A93C83-B88D-402A-89A3-E5FA184252DC}" type="datetime1">
              <a:rPr lang="nb-NO" smtClean="0"/>
              <a:t>28.01.2022</a:t>
            </a:fld>
            <a:endParaRPr lang="nb-NO"/>
          </a:p>
        </p:txBody>
      </p:sp>
      <p:sp>
        <p:nvSpPr>
          <p:cNvPr id="6" name="Plassholder for bunntekst 5"/>
          <p:cNvSpPr>
            <a:spLocks noGrp="1"/>
          </p:cNvSpPr>
          <p:nvPr>
            <p:ph type="ftr" sz="quarter" idx="11"/>
          </p:nvPr>
        </p:nvSpPr>
        <p:spPr/>
        <p:txBody>
          <a:bodyPr/>
          <a:lstStyle/>
          <a:p>
            <a:r>
              <a:rPr lang="nb-NO"/>
              <a:t>Eli Knøsen 27-6-2021</a:t>
            </a:r>
          </a:p>
        </p:txBody>
      </p:sp>
      <p:sp>
        <p:nvSpPr>
          <p:cNvPr id="7" name="Plassholder for lysbildenummer 6"/>
          <p:cNvSpPr>
            <a:spLocks noGrp="1"/>
          </p:cNvSpPr>
          <p:nvPr>
            <p:ph type="sldNum" sz="quarter" idx="12"/>
          </p:nvPr>
        </p:nvSpPr>
        <p:spPr/>
        <p:txBody>
          <a:bodyPr/>
          <a:lstStyle/>
          <a:p>
            <a:fld id="{E2D15C3C-3FAA-47DB-94AD-901E3ECBD495}" type="slidenum">
              <a:rPr lang="nb-NO" smtClean="0"/>
              <a:t>‹#›</a:t>
            </a:fld>
            <a:endParaRPr lang="nb-NO"/>
          </a:p>
        </p:txBody>
      </p:sp>
    </p:spTree>
    <p:extLst>
      <p:ext uri="{BB962C8B-B14F-4D97-AF65-F5344CB8AC3E}">
        <p14:creationId xmlns:p14="http://schemas.microsoft.com/office/powerpoint/2010/main" val="650027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088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ktangel 1"/>
          <p:cNvSpPr/>
          <p:nvPr userDrawn="1"/>
        </p:nvSpPr>
        <p:spPr>
          <a:xfrm>
            <a:off x="0" y="6165304"/>
            <a:ext cx="1219200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Tree>
    <p:extLst>
      <p:ext uri="{BB962C8B-B14F-4D97-AF65-F5344CB8AC3E}">
        <p14:creationId xmlns:p14="http://schemas.microsoft.com/office/powerpoint/2010/main" val="3815033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rside tittel med undertittel">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3552" y="188643"/>
            <a:ext cx="8182821" cy="4325677"/>
          </a:xfrm>
          <a:prstGeom prst="rect">
            <a:avLst/>
          </a:prstGeom>
        </p:spPr>
      </p:pic>
      <p:sp>
        <p:nvSpPr>
          <p:cNvPr id="7" name="Rektangel 6"/>
          <p:cNvSpPr/>
          <p:nvPr userDrawn="1"/>
        </p:nvSpPr>
        <p:spPr>
          <a:xfrm>
            <a:off x="1103447" y="3933056"/>
            <a:ext cx="9985109" cy="1512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6" name="Tittel 1"/>
          <p:cNvSpPr>
            <a:spLocks noGrp="1"/>
          </p:cNvSpPr>
          <p:nvPr>
            <p:ph type="ctrTitle"/>
          </p:nvPr>
        </p:nvSpPr>
        <p:spPr>
          <a:xfrm>
            <a:off x="1586476" y="4113076"/>
            <a:ext cx="9310059" cy="756084"/>
          </a:xfrm>
        </p:spPr>
        <p:txBody>
          <a:bodyPr>
            <a:normAutofit/>
          </a:bodyPr>
          <a:lstStyle>
            <a:lvl1pPr algn="l">
              <a:defRPr sz="4000"/>
            </a:lvl1pPr>
          </a:lstStyle>
          <a:p>
            <a:r>
              <a:rPr lang="nb-NO" dirty="0"/>
              <a:t>Klikk for å redigere tittelstil</a:t>
            </a:r>
          </a:p>
        </p:txBody>
      </p:sp>
      <p:sp>
        <p:nvSpPr>
          <p:cNvPr id="3" name="Plassholder for tekst 2"/>
          <p:cNvSpPr>
            <a:spLocks noGrp="1"/>
          </p:cNvSpPr>
          <p:nvPr>
            <p:ph type="body" sz="quarter" idx="10" hasCustomPrompt="1"/>
          </p:nvPr>
        </p:nvSpPr>
        <p:spPr>
          <a:xfrm>
            <a:off x="1584159" y="4941168"/>
            <a:ext cx="8640300" cy="504056"/>
          </a:xfrm>
        </p:spPr>
        <p:txBody>
          <a:bodyPr>
            <a:normAutofit/>
          </a:bodyPr>
          <a:lstStyle>
            <a:lvl1pPr marL="0" indent="0">
              <a:buNone/>
              <a:defRPr sz="2000" b="1">
                <a:solidFill>
                  <a:schemeClr val="tx1">
                    <a:lumMod val="50000"/>
                    <a:lumOff val="50000"/>
                  </a:schemeClr>
                </a:solidFill>
              </a:defRPr>
            </a:lvl1pPr>
          </a:lstStyle>
          <a:p>
            <a:pPr lvl="0"/>
            <a:r>
              <a:rPr lang="nb-NO" dirty="0"/>
              <a:t>Klikk for å redigere tittelstil</a:t>
            </a:r>
          </a:p>
        </p:txBody>
      </p:sp>
    </p:spTree>
    <p:extLst>
      <p:ext uri="{BB962C8B-B14F-4D97-AF65-F5344CB8AC3E}">
        <p14:creationId xmlns:p14="http://schemas.microsoft.com/office/powerpoint/2010/main" val="124789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d topptekst">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3554" y="263550"/>
            <a:ext cx="8031289" cy="4245573"/>
          </a:xfrm>
          <a:prstGeom prst="rect">
            <a:avLst/>
          </a:prstGeom>
        </p:spPr>
      </p:pic>
      <p:sp>
        <p:nvSpPr>
          <p:cNvPr id="7" name="Rektangel 6"/>
          <p:cNvSpPr/>
          <p:nvPr userDrawn="1"/>
        </p:nvSpPr>
        <p:spPr>
          <a:xfrm>
            <a:off x="1103447" y="3933056"/>
            <a:ext cx="9985109" cy="1512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6" name="Tittel 1"/>
          <p:cNvSpPr>
            <a:spLocks noGrp="1"/>
          </p:cNvSpPr>
          <p:nvPr>
            <p:ph type="ctrTitle"/>
          </p:nvPr>
        </p:nvSpPr>
        <p:spPr>
          <a:xfrm>
            <a:off x="1586476" y="3933059"/>
            <a:ext cx="9310059" cy="1470025"/>
          </a:xfrm>
        </p:spPr>
        <p:txBody>
          <a:bodyPr>
            <a:normAutofit/>
          </a:bodyPr>
          <a:lstStyle>
            <a:lvl1pPr algn="l">
              <a:defRPr sz="4000"/>
            </a:lvl1pPr>
          </a:lstStyle>
          <a:p>
            <a:r>
              <a:rPr lang="nb-NO" dirty="0"/>
              <a:t>Klikk for å redigere tittelstil</a:t>
            </a:r>
          </a:p>
        </p:txBody>
      </p:sp>
      <p:sp>
        <p:nvSpPr>
          <p:cNvPr id="10" name="Plassholder for dato 9"/>
          <p:cNvSpPr>
            <a:spLocks noGrp="1"/>
          </p:cNvSpPr>
          <p:nvPr>
            <p:ph type="dt" sz="half" idx="10"/>
          </p:nvPr>
        </p:nvSpPr>
        <p:spPr/>
        <p:txBody>
          <a:bodyPr/>
          <a:lstStyle/>
          <a:p>
            <a:fld id="{FE7E5717-9DD5-4B40-8FB4-1261851D23C2}" type="datetime1">
              <a:rPr lang="nb-NO" smtClean="0"/>
              <a:t>28.01.2022</a:t>
            </a:fld>
            <a:endParaRPr lang="nb-NO" dirty="0"/>
          </a:p>
        </p:txBody>
      </p:sp>
      <p:sp>
        <p:nvSpPr>
          <p:cNvPr id="11" name="Plassholder for bunntekst 10"/>
          <p:cNvSpPr>
            <a:spLocks noGrp="1"/>
          </p:cNvSpPr>
          <p:nvPr>
            <p:ph type="ftr" sz="quarter" idx="11"/>
          </p:nvPr>
        </p:nvSpPr>
        <p:spPr/>
        <p:txBody>
          <a:bodyPr/>
          <a:lstStyle/>
          <a:p>
            <a:r>
              <a:rPr lang="nb-NO"/>
              <a:t>Eli Knøsen 27-6-2021</a:t>
            </a:r>
            <a:endParaRPr lang="nb-NO" dirty="0"/>
          </a:p>
        </p:txBody>
      </p:sp>
      <p:sp>
        <p:nvSpPr>
          <p:cNvPr id="12" name="Plassholder for lysbildenummer 11"/>
          <p:cNvSpPr>
            <a:spLocks noGrp="1"/>
          </p:cNvSpPr>
          <p:nvPr>
            <p:ph type="sldNum" sz="quarter" idx="12"/>
          </p:nvPr>
        </p:nvSpPr>
        <p:spPr/>
        <p:txBody>
          <a:bodyPr/>
          <a:lstStyle/>
          <a:p>
            <a:fld id="{E2D15C3C-3FAA-47DB-94AD-901E3ECBD495}" type="slidenum">
              <a:rPr lang="nb-NO" smtClean="0"/>
              <a:pPr/>
              <a:t>‹#›</a:t>
            </a:fld>
            <a:endParaRPr lang="nb-NO" dirty="0"/>
          </a:p>
        </p:txBody>
      </p:sp>
    </p:spTree>
    <p:extLst>
      <p:ext uri="{BB962C8B-B14F-4D97-AF65-F5344CB8AC3E}">
        <p14:creationId xmlns:p14="http://schemas.microsoft.com/office/powerpoint/2010/main" val="1463893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rside med topptekst">
    <p:spTree>
      <p:nvGrpSpPr>
        <p:cNvPr id="1" name=""/>
        <p:cNvGrpSpPr/>
        <p:nvPr/>
      </p:nvGrpSpPr>
      <p:grpSpPr>
        <a:xfrm>
          <a:off x="0" y="0"/>
          <a:ext cx="0" cy="0"/>
          <a:chOff x="0" y="0"/>
          <a:chExt cx="0" cy="0"/>
        </a:xfrm>
      </p:grpSpPr>
      <p:pic>
        <p:nvPicPr>
          <p:cNvPr id="13" name="Bil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3552" y="188643"/>
            <a:ext cx="8182821" cy="4325677"/>
          </a:xfrm>
          <a:prstGeom prst="rect">
            <a:avLst/>
          </a:prstGeom>
        </p:spPr>
      </p:pic>
      <p:sp>
        <p:nvSpPr>
          <p:cNvPr id="7" name="Rektangel 6"/>
          <p:cNvSpPr/>
          <p:nvPr userDrawn="1"/>
        </p:nvSpPr>
        <p:spPr>
          <a:xfrm>
            <a:off x="1103447" y="3933056"/>
            <a:ext cx="9985109" cy="1512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6" name="Tittel 1"/>
          <p:cNvSpPr>
            <a:spLocks noGrp="1"/>
          </p:cNvSpPr>
          <p:nvPr>
            <p:ph type="ctrTitle"/>
          </p:nvPr>
        </p:nvSpPr>
        <p:spPr>
          <a:xfrm>
            <a:off x="1586476" y="3933059"/>
            <a:ext cx="9310059" cy="1470025"/>
          </a:xfrm>
        </p:spPr>
        <p:txBody>
          <a:bodyPr>
            <a:normAutofit/>
          </a:bodyPr>
          <a:lstStyle>
            <a:lvl1pPr algn="l">
              <a:defRPr sz="4000"/>
            </a:lvl1pPr>
          </a:lstStyle>
          <a:p>
            <a:r>
              <a:rPr lang="nb-NO" dirty="0"/>
              <a:t>Klikk for å redigere tittelstil</a:t>
            </a:r>
          </a:p>
        </p:txBody>
      </p:sp>
      <p:sp>
        <p:nvSpPr>
          <p:cNvPr id="10" name="Plassholder for dato 9"/>
          <p:cNvSpPr>
            <a:spLocks noGrp="1"/>
          </p:cNvSpPr>
          <p:nvPr>
            <p:ph type="dt" sz="half" idx="10"/>
          </p:nvPr>
        </p:nvSpPr>
        <p:spPr/>
        <p:txBody>
          <a:bodyPr/>
          <a:lstStyle/>
          <a:p>
            <a:fld id="{AD1F9F49-821E-4B6C-8825-A0826E2831DA}" type="datetime1">
              <a:rPr lang="nb-NO" smtClean="0"/>
              <a:t>28.01.2022</a:t>
            </a:fld>
            <a:endParaRPr lang="nb-NO" dirty="0"/>
          </a:p>
        </p:txBody>
      </p:sp>
      <p:sp>
        <p:nvSpPr>
          <p:cNvPr id="11" name="Plassholder for bunntekst 10"/>
          <p:cNvSpPr>
            <a:spLocks noGrp="1"/>
          </p:cNvSpPr>
          <p:nvPr>
            <p:ph type="ftr" sz="quarter" idx="11"/>
          </p:nvPr>
        </p:nvSpPr>
        <p:spPr/>
        <p:txBody>
          <a:bodyPr/>
          <a:lstStyle/>
          <a:p>
            <a:r>
              <a:rPr lang="nb-NO"/>
              <a:t>Eli Knøsen 27-6-2021</a:t>
            </a:r>
            <a:endParaRPr lang="nb-NO" dirty="0"/>
          </a:p>
        </p:txBody>
      </p:sp>
      <p:sp>
        <p:nvSpPr>
          <p:cNvPr id="12" name="Plassholder for lysbildenummer 11"/>
          <p:cNvSpPr>
            <a:spLocks noGrp="1"/>
          </p:cNvSpPr>
          <p:nvPr>
            <p:ph type="sldNum" sz="quarter" idx="12"/>
          </p:nvPr>
        </p:nvSpPr>
        <p:spPr/>
        <p:txBody>
          <a:bodyPr/>
          <a:lstStyle/>
          <a:p>
            <a:fld id="{E2D15C3C-3FAA-47DB-94AD-901E3ECBD495}" type="slidenum">
              <a:rPr lang="nb-NO" smtClean="0"/>
              <a:pPr/>
              <a:t>‹#›</a:t>
            </a:fld>
            <a:endParaRPr lang="nb-NO" dirty="0"/>
          </a:p>
        </p:txBody>
      </p:sp>
    </p:spTree>
    <p:extLst>
      <p:ext uri="{BB962C8B-B14F-4D97-AF65-F5344CB8AC3E}">
        <p14:creationId xmlns:p14="http://schemas.microsoft.com/office/powerpoint/2010/main" val="1302220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8" name="Rektangel 7"/>
          <p:cNvSpPr/>
          <p:nvPr userDrawn="1"/>
        </p:nvSpPr>
        <p:spPr>
          <a:xfrm>
            <a:off x="623392" y="1772816"/>
            <a:ext cx="10945216"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ctrTitle"/>
          </p:nvPr>
        </p:nvSpPr>
        <p:spPr>
          <a:xfrm>
            <a:off x="1967541" y="2130428"/>
            <a:ext cx="9310059" cy="1470025"/>
          </a:xfrm>
        </p:spPr>
        <p:txBody>
          <a:bodyPr>
            <a:normAutofit/>
          </a:bodyPr>
          <a:lstStyle>
            <a:lvl1pPr algn="l">
              <a:defRPr sz="4000"/>
            </a:lvl1pPr>
          </a:lstStyle>
          <a:p>
            <a:r>
              <a:rPr lang="nb-NO" dirty="0"/>
              <a:t>Klikk for å redigere tittelstil</a:t>
            </a:r>
          </a:p>
        </p:txBody>
      </p:sp>
      <p:sp>
        <p:nvSpPr>
          <p:cNvPr id="3" name="Undertittel 2"/>
          <p:cNvSpPr>
            <a:spLocks noGrp="1"/>
          </p:cNvSpPr>
          <p:nvPr>
            <p:ph type="subTitle" idx="1"/>
          </p:nvPr>
        </p:nvSpPr>
        <p:spPr>
          <a:xfrm>
            <a:off x="1828800" y="3980656"/>
            <a:ext cx="8534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
        <p:nvSpPr>
          <p:cNvPr id="7" name="Rektangel 6"/>
          <p:cNvSpPr/>
          <p:nvPr userDrawn="1"/>
        </p:nvSpPr>
        <p:spPr>
          <a:xfrm>
            <a:off x="1199457" y="2132856"/>
            <a:ext cx="384043" cy="1440160"/>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Tree>
    <p:extLst>
      <p:ext uri="{BB962C8B-B14F-4D97-AF65-F5344CB8AC3E}">
        <p14:creationId xmlns:p14="http://schemas.microsoft.com/office/powerpoint/2010/main" val="2156400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7" name="Rektangel 6"/>
          <p:cNvSpPr/>
          <p:nvPr userDrawn="1"/>
        </p:nvSpPr>
        <p:spPr>
          <a:xfrm>
            <a:off x="609600" y="548680"/>
            <a:ext cx="10972800" cy="1287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title"/>
          </p:nvPr>
        </p:nvSpPr>
        <p:spPr/>
        <p:txBody>
          <a:bodyPr/>
          <a:lstStyle>
            <a:lvl1pPr algn="ctr">
              <a:defRPr sz="4000"/>
            </a:lvl1pPr>
          </a:lstStyle>
          <a:p>
            <a:r>
              <a:rPr lang="nb-NO" dirty="0"/>
              <a:t>Klikk for å redigere tittelstil</a:t>
            </a:r>
          </a:p>
        </p:txBody>
      </p:sp>
      <p:sp>
        <p:nvSpPr>
          <p:cNvPr id="3" name="Plassholder for innhold 2"/>
          <p:cNvSpPr>
            <a:spLocks noGrp="1"/>
          </p:cNvSpPr>
          <p:nvPr>
            <p:ph idx="1" hasCustomPrompt="1"/>
          </p:nvPr>
        </p:nvSpPr>
        <p:spPr/>
        <p:txBody>
          <a:bodyPr/>
          <a:lstStyle>
            <a:lvl1pPr>
              <a:defRPr baseline="0"/>
            </a:lvl1pPr>
          </a:lstStyle>
          <a:p>
            <a:pPr lvl="0"/>
            <a:r>
              <a:rPr lang="nb-NO" dirty="0"/>
              <a:t>Legg til punkt (maks 5)</a:t>
            </a:r>
          </a:p>
        </p:txBody>
      </p:sp>
      <p:sp>
        <p:nvSpPr>
          <p:cNvPr id="4" name="Plassholder for dato 3"/>
          <p:cNvSpPr>
            <a:spLocks noGrp="1"/>
          </p:cNvSpPr>
          <p:nvPr>
            <p:ph type="dt" sz="half" idx="10"/>
          </p:nvPr>
        </p:nvSpPr>
        <p:spPr/>
        <p:txBody>
          <a:bodyPr/>
          <a:lstStyle/>
          <a:p>
            <a:fld id="{EE760DDE-5ED0-4F9C-92A6-F108EF183934}" type="datetime1">
              <a:rPr lang="nb-NO" smtClean="0"/>
              <a:t>28.01.2022</a:t>
            </a:fld>
            <a:endParaRPr lang="nb-NO"/>
          </a:p>
        </p:txBody>
      </p:sp>
      <p:sp>
        <p:nvSpPr>
          <p:cNvPr id="5" name="Plassholder for bunntekst 4"/>
          <p:cNvSpPr>
            <a:spLocks noGrp="1"/>
          </p:cNvSpPr>
          <p:nvPr>
            <p:ph type="ftr" sz="quarter" idx="11"/>
          </p:nvPr>
        </p:nvSpPr>
        <p:spPr/>
        <p:txBody>
          <a:bodyPr/>
          <a:lstStyle/>
          <a:p>
            <a:r>
              <a:rPr lang="nb-NO"/>
              <a:t>Eli Knøsen 27-6-2021</a:t>
            </a:r>
            <a:endParaRPr lang="nb-NO" dirty="0"/>
          </a:p>
        </p:txBody>
      </p:sp>
      <p:sp>
        <p:nvSpPr>
          <p:cNvPr id="6" name="Plassholder for lysbildenummer 5"/>
          <p:cNvSpPr>
            <a:spLocks noGrp="1"/>
          </p:cNvSpPr>
          <p:nvPr>
            <p:ph type="sldNum" sz="quarter" idx="12"/>
          </p:nvPr>
        </p:nvSpPr>
        <p:spPr/>
        <p:txBody>
          <a:bodyPr/>
          <a:lstStyle/>
          <a:p>
            <a:fld id="{E2D15C3C-3FAA-47DB-94AD-901E3ECBD495}" type="slidenum">
              <a:rPr lang="nb-NO" smtClean="0"/>
              <a:t>‹#›</a:t>
            </a:fld>
            <a:endParaRPr lang="nb-NO"/>
          </a:p>
        </p:txBody>
      </p:sp>
    </p:spTree>
    <p:extLst>
      <p:ext uri="{BB962C8B-B14F-4D97-AF65-F5344CB8AC3E}">
        <p14:creationId xmlns:p14="http://schemas.microsoft.com/office/powerpoint/2010/main" val="387805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09600" y="116632"/>
            <a:ext cx="10972800" cy="1143000"/>
          </a:xfrm>
        </p:spPr>
        <p:txBody>
          <a:bodyPr>
            <a:normAutofit/>
          </a:bodyPr>
          <a:lstStyle>
            <a:lvl1pPr algn="ctr">
              <a:defRPr sz="4000"/>
            </a:lvl1pPr>
          </a:lstStyle>
          <a:p>
            <a:r>
              <a:rPr lang="nb-NO" dirty="0"/>
              <a:t>Klikk for å redigere tittelstil</a:t>
            </a:r>
          </a:p>
        </p:txBody>
      </p:sp>
      <p:sp>
        <p:nvSpPr>
          <p:cNvPr id="3" name="Plassholder for innhold 2"/>
          <p:cNvSpPr>
            <a:spLocks noGrp="1"/>
          </p:cNvSpPr>
          <p:nvPr>
            <p:ph idx="1" hasCustomPrompt="1"/>
          </p:nvPr>
        </p:nvSpPr>
        <p:spPr>
          <a:xfrm>
            <a:off x="609600" y="1412776"/>
            <a:ext cx="10972800" cy="4392488"/>
          </a:xfrm>
        </p:spPr>
        <p:txBody>
          <a:bodyPr/>
          <a:lstStyle>
            <a:lvl1pPr>
              <a:defRPr baseline="0"/>
            </a:lvl1pPr>
          </a:lstStyle>
          <a:p>
            <a:pPr lvl="0"/>
            <a:r>
              <a:rPr lang="nb-NO" dirty="0"/>
              <a:t>Legg til punkt (maks 5)</a:t>
            </a:r>
          </a:p>
        </p:txBody>
      </p:sp>
    </p:spTree>
    <p:extLst>
      <p:ext uri="{BB962C8B-B14F-4D97-AF65-F5344CB8AC3E}">
        <p14:creationId xmlns:p14="http://schemas.microsoft.com/office/powerpoint/2010/main" val="1173998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nktliste">
    <p:spTree>
      <p:nvGrpSpPr>
        <p:cNvPr id="1" name=""/>
        <p:cNvGrpSpPr/>
        <p:nvPr/>
      </p:nvGrpSpPr>
      <p:grpSpPr>
        <a:xfrm>
          <a:off x="0" y="0"/>
          <a:ext cx="0" cy="0"/>
          <a:chOff x="0" y="0"/>
          <a:chExt cx="0" cy="0"/>
        </a:xfrm>
      </p:grpSpPr>
      <p:sp>
        <p:nvSpPr>
          <p:cNvPr id="9" name="Plassholder for tekst 8"/>
          <p:cNvSpPr>
            <a:spLocks noGrp="1"/>
          </p:cNvSpPr>
          <p:nvPr>
            <p:ph type="body" sz="quarter" idx="10" hasCustomPrompt="1"/>
          </p:nvPr>
        </p:nvSpPr>
        <p:spPr>
          <a:xfrm>
            <a:off x="814917" y="1052736"/>
            <a:ext cx="10657416" cy="4752752"/>
          </a:xfrm>
        </p:spPr>
        <p:txBody>
          <a:bodyPr/>
          <a:lstStyle>
            <a:lvl1pPr>
              <a:defRPr baseline="0"/>
            </a:lvl1pPr>
          </a:lstStyle>
          <a:p>
            <a:pPr lvl="0"/>
            <a:r>
              <a:rPr lang="nb-NO" dirty="0"/>
              <a:t>Klikk for å legge til punkter</a:t>
            </a:r>
          </a:p>
          <a:p>
            <a:pPr lvl="1"/>
            <a:r>
              <a:rPr lang="nb-NO" dirty="0"/>
              <a:t>Andre nivå</a:t>
            </a:r>
          </a:p>
        </p:txBody>
      </p:sp>
    </p:spTree>
    <p:extLst>
      <p:ext uri="{BB962C8B-B14F-4D97-AF65-F5344CB8AC3E}">
        <p14:creationId xmlns:p14="http://schemas.microsoft.com/office/powerpoint/2010/main" val="917170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aktaboks med tall">
    <p:spTree>
      <p:nvGrpSpPr>
        <p:cNvPr id="1" name=""/>
        <p:cNvGrpSpPr/>
        <p:nvPr/>
      </p:nvGrpSpPr>
      <p:grpSpPr>
        <a:xfrm>
          <a:off x="0" y="0"/>
          <a:ext cx="0" cy="0"/>
          <a:chOff x="0" y="0"/>
          <a:chExt cx="0" cy="0"/>
        </a:xfrm>
      </p:grpSpPr>
      <p:sp>
        <p:nvSpPr>
          <p:cNvPr id="6" name="Rektangel 5"/>
          <p:cNvSpPr/>
          <p:nvPr userDrawn="1"/>
        </p:nvSpPr>
        <p:spPr>
          <a:xfrm>
            <a:off x="2543607" y="908720"/>
            <a:ext cx="8349973" cy="4176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7" name="Ellipse 6"/>
          <p:cNvSpPr/>
          <p:nvPr userDrawn="1"/>
        </p:nvSpPr>
        <p:spPr>
          <a:xfrm>
            <a:off x="911424" y="2204864"/>
            <a:ext cx="1920213" cy="1440160"/>
          </a:xfrm>
          <a:prstGeom prst="ellipse">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11" name="Tittel 1"/>
          <p:cNvSpPr>
            <a:spLocks noGrp="1"/>
          </p:cNvSpPr>
          <p:nvPr>
            <p:ph type="ctrTitle" hasCustomPrompt="1"/>
          </p:nvPr>
        </p:nvSpPr>
        <p:spPr>
          <a:xfrm>
            <a:off x="3156864" y="1196755"/>
            <a:ext cx="9310059" cy="792087"/>
          </a:xfrm>
        </p:spPr>
        <p:txBody>
          <a:bodyPr>
            <a:normAutofit/>
          </a:bodyPr>
          <a:lstStyle>
            <a:lvl1pPr algn="l">
              <a:defRPr sz="3600" baseline="0">
                <a:solidFill>
                  <a:srgbClr val="994DAD"/>
                </a:solidFill>
              </a:defRPr>
            </a:lvl1pPr>
          </a:lstStyle>
          <a:p>
            <a:r>
              <a:rPr lang="nb-NO" dirty="0"/>
              <a:t>Sett inn overskrift</a:t>
            </a:r>
          </a:p>
        </p:txBody>
      </p:sp>
      <p:sp>
        <p:nvSpPr>
          <p:cNvPr id="19" name="Plassholder for tekst 18"/>
          <p:cNvSpPr>
            <a:spLocks noGrp="1"/>
          </p:cNvSpPr>
          <p:nvPr>
            <p:ph type="body" sz="quarter" idx="11" hasCustomPrompt="1"/>
          </p:nvPr>
        </p:nvSpPr>
        <p:spPr>
          <a:xfrm>
            <a:off x="3119968" y="4653338"/>
            <a:ext cx="3598333" cy="359841"/>
          </a:xfrm>
        </p:spPr>
        <p:txBody>
          <a:bodyPr>
            <a:normAutofit/>
          </a:bodyPr>
          <a:lstStyle>
            <a:lvl1pPr marL="0" indent="0">
              <a:buNone/>
              <a:defRPr sz="1200" b="1"/>
            </a:lvl1pPr>
          </a:lstStyle>
          <a:p>
            <a:pPr lvl="0"/>
            <a:r>
              <a:rPr lang="nb-NO" sz="1200" dirty="0"/>
              <a:t>Sett inn kilde</a:t>
            </a:r>
            <a:endParaRPr lang="nb-NO" dirty="0"/>
          </a:p>
        </p:txBody>
      </p:sp>
      <p:sp>
        <p:nvSpPr>
          <p:cNvPr id="23" name="Plassholder for tekst 2"/>
          <p:cNvSpPr>
            <a:spLocks noGrp="1"/>
          </p:cNvSpPr>
          <p:nvPr>
            <p:ph type="body" sz="quarter" idx="10" hasCustomPrompt="1"/>
          </p:nvPr>
        </p:nvSpPr>
        <p:spPr>
          <a:xfrm>
            <a:off x="3119672" y="2132856"/>
            <a:ext cx="6240693" cy="504056"/>
          </a:xfrm>
        </p:spPr>
        <p:txBody>
          <a:bodyPr>
            <a:normAutofit/>
          </a:bodyPr>
          <a:lstStyle>
            <a:lvl1pPr marL="0" indent="0">
              <a:buNone/>
              <a:defRPr sz="1800" b="1" baseline="0">
                <a:solidFill>
                  <a:schemeClr val="tx1">
                    <a:lumMod val="75000"/>
                    <a:lumOff val="25000"/>
                  </a:schemeClr>
                </a:solidFill>
              </a:defRPr>
            </a:lvl1pPr>
          </a:lstStyle>
          <a:p>
            <a:pPr lvl="0"/>
            <a:r>
              <a:rPr lang="nb-NO" dirty="0"/>
              <a:t>Klikk for å redigere brødtekst</a:t>
            </a:r>
          </a:p>
        </p:txBody>
      </p:sp>
      <p:sp>
        <p:nvSpPr>
          <p:cNvPr id="25" name="Plassholder for tekst 24"/>
          <p:cNvSpPr>
            <a:spLocks noGrp="1"/>
          </p:cNvSpPr>
          <p:nvPr>
            <p:ph type="body" sz="quarter" idx="12" hasCustomPrompt="1"/>
          </p:nvPr>
        </p:nvSpPr>
        <p:spPr>
          <a:xfrm>
            <a:off x="1344809" y="2350498"/>
            <a:ext cx="1390819" cy="1222518"/>
          </a:xfrm>
        </p:spPr>
        <p:txBody>
          <a:bodyPr>
            <a:normAutofit/>
          </a:bodyPr>
          <a:lstStyle>
            <a:lvl1pPr marL="0" indent="0">
              <a:buNone/>
              <a:defRPr sz="7200" b="1">
                <a:solidFill>
                  <a:schemeClr val="bg1"/>
                </a:solidFill>
              </a:defRPr>
            </a:lvl1pPr>
          </a:lstStyle>
          <a:p>
            <a:pPr lvl="0"/>
            <a:r>
              <a:rPr lang="nb-NO" sz="7200" b="1" dirty="0"/>
              <a:t>#1</a:t>
            </a:r>
            <a:endParaRPr lang="nb-NO" dirty="0"/>
          </a:p>
        </p:txBody>
      </p:sp>
    </p:spTree>
    <p:extLst>
      <p:ext uri="{BB962C8B-B14F-4D97-AF65-F5344CB8AC3E}">
        <p14:creationId xmlns:p14="http://schemas.microsoft.com/office/powerpoint/2010/main" val="1358367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ragraf">
    <p:spTree>
      <p:nvGrpSpPr>
        <p:cNvPr id="1" name=""/>
        <p:cNvGrpSpPr/>
        <p:nvPr/>
      </p:nvGrpSpPr>
      <p:grpSpPr>
        <a:xfrm>
          <a:off x="0" y="0"/>
          <a:ext cx="0" cy="0"/>
          <a:chOff x="0" y="0"/>
          <a:chExt cx="0" cy="0"/>
        </a:xfrm>
      </p:grpSpPr>
      <p:sp>
        <p:nvSpPr>
          <p:cNvPr id="6" name="Rektangel 5"/>
          <p:cNvSpPr/>
          <p:nvPr userDrawn="1"/>
        </p:nvSpPr>
        <p:spPr>
          <a:xfrm>
            <a:off x="2560925" y="908720"/>
            <a:ext cx="8349973" cy="4176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7" name="Ellipse 6"/>
          <p:cNvSpPr/>
          <p:nvPr userDrawn="1"/>
        </p:nvSpPr>
        <p:spPr>
          <a:xfrm>
            <a:off x="911424" y="2204864"/>
            <a:ext cx="1920213" cy="1440160"/>
          </a:xfrm>
          <a:prstGeom prst="ellipse">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19" name="Plassholder for tekst 18"/>
          <p:cNvSpPr>
            <a:spLocks noGrp="1"/>
          </p:cNvSpPr>
          <p:nvPr>
            <p:ph type="body" sz="quarter" idx="11" hasCustomPrompt="1"/>
          </p:nvPr>
        </p:nvSpPr>
        <p:spPr>
          <a:xfrm>
            <a:off x="3408000" y="4581330"/>
            <a:ext cx="3598333" cy="359841"/>
          </a:xfrm>
        </p:spPr>
        <p:txBody>
          <a:bodyPr>
            <a:normAutofit/>
          </a:bodyPr>
          <a:lstStyle>
            <a:lvl1pPr marL="0" indent="0">
              <a:buNone/>
              <a:defRPr sz="1200" b="1"/>
            </a:lvl1pPr>
          </a:lstStyle>
          <a:p>
            <a:pPr lvl="0"/>
            <a:r>
              <a:rPr lang="nb-NO" sz="1200" dirty="0"/>
              <a:t>Sett inn kilde</a:t>
            </a:r>
            <a:endParaRPr lang="nb-NO" dirty="0"/>
          </a:p>
        </p:txBody>
      </p:sp>
      <p:sp>
        <p:nvSpPr>
          <p:cNvPr id="23" name="Plassholder for tekst 2"/>
          <p:cNvSpPr>
            <a:spLocks noGrp="1"/>
          </p:cNvSpPr>
          <p:nvPr>
            <p:ph type="body" sz="quarter" idx="10" hasCustomPrompt="1"/>
          </p:nvPr>
        </p:nvSpPr>
        <p:spPr>
          <a:xfrm>
            <a:off x="3407703" y="1340768"/>
            <a:ext cx="6240693" cy="504056"/>
          </a:xfrm>
        </p:spPr>
        <p:txBody>
          <a:bodyPr>
            <a:normAutofit/>
          </a:bodyPr>
          <a:lstStyle>
            <a:lvl1pPr marL="0" indent="0">
              <a:buNone/>
              <a:defRPr sz="1800" b="1" baseline="0">
                <a:solidFill>
                  <a:schemeClr val="tx1">
                    <a:lumMod val="75000"/>
                    <a:lumOff val="25000"/>
                  </a:schemeClr>
                </a:solidFill>
              </a:defRPr>
            </a:lvl1pPr>
          </a:lstStyle>
          <a:p>
            <a:pPr lvl="0"/>
            <a:r>
              <a:rPr lang="nb-NO" dirty="0"/>
              <a:t>Klikk for å sett inn lovtekst</a:t>
            </a:r>
          </a:p>
        </p:txBody>
      </p:sp>
      <p:sp>
        <p:nvSpPr>
          <p:cNvPr id="2" name="TekstSylinder 1"/>
          <p:cNvSpPr txBox="1"/>
          <p:nvPr userDrawn="1"/>
        </p:nvSpPr>
        <p:spPr>
          <a:xfrm>
            <a:off x="1391477" y="2276875"/>
            <a:ext cx="1440160" cy="1200329"/>
          </a:xfrm>
          <a:prstGeom prst="rect">
            <a:avLst/>
          </a:prstGeom>
          <a:noFill/>
        </p:spPr>
        <p:txBody>
          <a:bodyPr wrap="square" rtlCol="0">
            <a:spAutoFit/>
          </a:bodyPr>
          <a:lstStyle/>
          <a:p>
            <a:r>
              <a:rPr lang="nb-NO" sz="72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90253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 hjelper deg">
    <p:spTree>
      <p:nvGrpSpPr>
        <p:cNvPr id="1" name=""/>
        <p:cNvGrpSpPr/>
        <p:nvPr/>
      </p:nvGrpSpPr>
      <p:grpSpPr>
        <a:xfrm>
          <a:off x="0" y="0"/>
          <a:ext cx="0" cy="0"/>
          <a:chOff x="0" y="0"/>
          <a:chExt cx="0" cy="0"/>
        </a:xfrm>
      </p:grpSpPr>
      <p:sp>
        <p:nvSpPr>
          <p:cNvPr id="6" name="Rektangel 5"/>
          <p:cNvSpPr/>
          <p:nvPr userDrawn="1"/>
        </p:nvSpPr>
        <p:spPr>
          <a:xfrm>
            <a:off x="623392" y="2348880"/>
            <a:ext cx="10945216" cy="11011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7" name="Rektangel 6"/>
          <p:cNvSpPr/>
          <p:nvPr userDrawn="1"/>
        </p:nvSpPr>
        <p:spPr>
          <a:xfrm>
            <a:off x="1813941" y="2564976"/>
            <a:ext cx="192000" cy="648000"/>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5" name="TekstSylinder 4"/>
          <p:cNvSpPr txBox="1"/>
          <p:nvPr userDrawn="1"/>
        </p:nvSpPr>
        <p:spPr>
          <a:xfrm>
            <a:off x="2351585" y="2566648"/>
            <a:ext cx="7872875" cy="646331"/>
          </a:xfrm>
          <a:prstGeom prst="rect">
            <a:avLst/>
          </a:prstGeom>
          <a:noFill/>
        </p:spPr>
        <p:txBody>
          <a:bodyPr wrap="square" rtlCol="0">
            <a:spAutoFit/>
          </a:bodyPr>
          <a:lstStyle/>
          <a:p>
            <a:r>
              <a:rPr lang="nb-NO" sz="3600" b="1" dirty="0">
                <a:solidFill>
                  <a:schemeClr val="tx1">
                    <a:lumMod val="75000"/>
                    <a:lumOff val="25000"/>
                  </a:schemeClr>
                </a:solidFill>
                <a:latin typeface="Arial" panose="020B0604020202020204" pitchFamily="34" charset="0"/>
                <a:cs typeface="Arial" panose="020B0604020202020204" pitchFamily="34" charset="0"/>
              </a:rPr>
              <a:t>Vi hjelper deg</a:t>
            </a:r>
          </a:p>
        </p:txBody>
      </p:sp>
      <p:sp>
        <p:nvSpPr>
          <p:cNvPr id="3" name="TekstSylinder 2"/>
          <p:cNvSpPr txBox="1"/>
          <p:nvPr userDrawn="1"/>
        </p:nvSpPr>
        <p:spPr>
          <a:xfrm>
            <a:off x="1679509" y="3587532"/>
            <a:ext cx="9025003" cy="1569660"/>
          </a:xfrm>
          <a:prstGeom prst="rect">
            <a:avLst/>
          </a:prstGeom>
          <a:noFill/>
        </p:spPr>
        <p:txBody>
          <a:bodyPr wrap="square" rtlCol="0">
            <a:spAutoFit/>
          </a:bodyPr>
          <a:lstStyle/>
          <a:p>
            <a:pPr marL="457200" indent="-457200">
              <a:lnSpc>
                <a:spcPct val="100000"/>
              </a:lnSpc>
              <a:buClr>
                <a:srgbClr val="994DAD"/>
              </a:buClr>
              <a:buFont typeface="Wingdings" panose="05000000000000000000" pitchFamily="2" charset="2"/>
              <a:buChar char="§"/>
            </a:pPr>
            <a:r>
              <a:rPr lang="nb-NO" sz="2400" b="1" dirty="0">
                <a:solidFill>
                  <a:schemeClr val="tx1">
                    <a:lumMod val="75000"/>
                    <a:lumOff val="25000"/>
                  </a:schemeClr>
                </a:solidFill>
                <a:latin typeface="Arial" panose="020B0604020202020204" pitchFamily="34" charset="0"/>
                <a:cs typeface="Arial" panose="020B0604020202020204" pitchFamily="34" charset="0"/>
              </a:rPr>
              <a:t>Gratis</a:t>
            </a:r>
            <a:r>
              <a:rPr lang="nb-NO" sz="2400" b="1" baseline="0" dirty="0">
                <a:solidFill>
                  <a:schemeClr val="tx1">
                    <a:lumMod val="75000"/>
                    <a:lumOff val="25000"/>
                  </a:schemeClr>
                </a:solidFill>
                <a:latin typeface="Arial" panose="020B0604020202020204" pitchFamily="34" charset="0"/>
                <a:cs typeface="Arial" panose="020B0604020202020204" pitchFamily="34" charset="0"/>
              </a:rPr>
              <a:t> juridisk veiledning</a:t>
            </a:r>
          </a:p>
          <a:p>
            <a:pPr marL="457200" indent="-457200">
              <a:lnSpc>
                <a:spcPct val="100000"/>
              </a:lnSpc>
              <a:buClr>
                <a:srgbClr val="994DAD"/>
              </a:buClr>
              <a:buFont typeface="Wingdings" panose="05000000000000000000" pitchFamily="2" charset="2"/>
              <a:buChar char="§"/>
            </a:pPr>
            <a:r>
              <a:rPr lang="nb-NO" sz="2400" b="1" baseline="0" dirty="0">
                <a:solidFill>
                  <a:schemeClr val="tx1">
                    <a:lumMod val="75000"/>
                    <a:lumOff val="25000"/>
                  </a:schemeClr>
                </a:solidFill>
                <a:latin typeface="Arial" panose="020B0604020202020204" pitchFamily="34" charset="0"/>
                <a:cs typeface="Arial" panose="020B0604020202020204" pitchFamily="34" charset="0"/>
              </a:rPr>
              <a:t>Finn oss på nett: </a:t>
            </a:r>
            <a:r>
              <a:rPr lang="nb-NO" sz="2400" b="1" u="sng" baseline="0" dirty="0">
                <a:solidFill>
                  <a:srgbClr val="994DAD"/>
                </a:solidFill>
                <a:latin typeface="Arial" panose="020B0604020202020204" pitchFamily="34" charset="0"/>
                <a:cs typeface="Arial" panose="020B0604020202020204" pitchFamily="34" charset="0"/>
              </a:rPr>
              <a:t>www.ldo.no</a:t>
            </a:r>
          </a:p>
          <a:p>
            <a:pPr marL="457200" indent="-457200">
              <a:lnSpc>
                <a:spcPct val="100000"/>
              </a:lnSpc>
              <a:buClr>
                <a:srgbClr val="994DAD"/>
              </a:buClr>
              <a:buFont typeface="Wingdings" panose="05000000000000000000" pitchFamily="2" charset="2"/>
              <a:buChar char="§"/>
            </a:pPr>
            <a:r>
              <a:rPr lang="nb-NO" sz="2400" b="1" baseline="0" dirty="0">
                <a:solidFill>
                  <a:schemeClr val="tx1">
                    <a:lumMod val="75000"/>
                    <a:lumOff val="25000"/>
                  </a:schemeClr>
                </a:solidFill>
                <a:latin typeface="Arial" panose="020B0604020202020204" pitchFamily="34" charset="0"/>
                <a:cs typeface="Arial" panose="020B0604020202020204" pitchFamily="34" charset="0"/>
              </a:rPr>
              <a:t>Ring oss: 23 15 73 00</a:t>
            </a:r>
          </a:p>
          <a:p>
            <a:pPr marL="457200" indent="-457200">
              <a:lnSpc>
                <a:spcPct val="100000"/>
              </a:lnSpc>
              <a:buClr>
                <a:srgbClr val="994DAD"/>
              </a:buClr>
              <a:buFont typeface="Wingdings" panose="05000000000000000000" pitchFamily="2" charset="2"/>
              <a:buChar char="§"/>
            </a:pPr>
            <a:r>
              <a:rPr lang="nb-NO" sz="2400" b="1" baseline="0" dirty="0">
                <a:solidFill>
                  <a:schemeClr val="tx1">
                    <a:lumMod val="75000"/>
                    <a:lumOff val="25000"/>
                  </a:schemeClr>
                </a:solidFill>
                <a:latin typeface="Arial" panose="020B0604020202020204" pitchFamily="34" charset="0"/>
                <a:cs typeface="Arial" panose="020B0604020202020204" pitchFamily="34" charset="0"/>
              </a:rPr>
              <a:t>E-post: </a:t>
            </a:r>
            <a:r>
              <a:rPr lang="nb-NO" sz="2400" b="1" u="sng" baseline="0" dirty="0">
                <a:solidFill>
                  <a:srgbClr val="994DAD"/>
                </a:solidFill>
                <a:latin typeface="Arial" panose="020B0604020202020204" pitchFamily="34" charset="0"/>
                <a:cs typeface="Arial" panose="020B0604020202020204" pitchFamily="34" charset="0"/>
              </a:rPr>
              <a:t>post@ldo.no</a:t>
            </a:r>
          </a:p>
        </p:txBody>
      </p:sp>
      <p:sp>
        <p:nvSpPr>
          <p:cNvPr id="8" name="TekstSylinder 7"/>
          <p:cNvSpPr txBox="1"/>
          <p:nvPr userDrawn="1"/>
        </p:nvSpPr>
        <p:spPr>
          <a:xfrm>
            <a:off x="2390005" y="5312270"/>
            <a:ext cx="3739339" cy="369332"/>
          </a:xfrm>
          <a:prstGeom prst="rect">
            <a:avLst/>
          </a:prstGeom>
          <a:noFill/>
        </p:spPr>
        <p:txBody>
          <a:bodyPr wrap="square" rtlCol="0">
            <a:spAutoFit/>
          </a:bodyPr>
          <a:lstStyle/>
          <a:p>
            <a:r>
              <a:rPr lang="nb-NO" sz="1800" b="1" dirty="0" err="1">
                <a:solidFill>
                  <a:schemeClr val="tx1">
                    <a:lumMod val="75000"/>
                    <a:lumOff val="25000"/>
                  </a:schemeClr>
                </a:solidFill>
              </a:rPr>
              <a:t>facebook</a:t>
            </a:r>
            <a:r>
              <a:rPr lang="nb-NO" sz="1800" b="1" dirty="0">
                <a:solidFill>
                  <a:schemeClr val="tx1">
                    <a:lumMod val="75000"/>
                    <a:lumOff val="25000"/>
                  </a:schemeClr>
                </a:solidFill>
              </a:rPr>
              <a:t>/</a:t>
            </a:r>
            <a:r>
              <a:rPr lang="nb-NO" sz="1800" b="1" dirty="0" err="1">
                <a:solidFill>
                  <a:schemeClr val="tx1">
                    <a:lumMod val="75000"/>
                    <a:lumOff val="25000"/>
                  </a:schemeClr>
                </a:solidFill>
              </a:rPr>
              <a:t>mittOmbud</a:t>
            </a:r>
            <a:endParaRPr lang="nb-NO" sz="1800" b="1" dirty="0">
              <a:solidFill>
                <a:schemeClr val="tx1">
                  <a:lumMod val="75000"/>
                  <a:lumOff val="25000"/>
                </a:schemeClr>
              </a:solidFill>
            </a:endParaRPr>
          </a:p>
        </p:txBody>
      </p:sp>
      <p:sp>
        <p:nvSpPr>
          <p:cNvPr id="9" name="TekstSylinder 8"/>
          <p:cNvSpPr txBox="1"/>
          <p:nvPr userDrawn="1"/>
        </p:nvSpPr>
        <p:spPr>
          <a:xfrm>
            <a:off x="6905451" y="5315789"/>
            <a:ext cx="3456384" cy="369332"/>
          </a:xfrm>
          <a:prstGeom prst="rect">
            <a:avLst/>
          </a:prstGeom>
          <a:noFill/>
        </p:spPr>
        <p:txBody>
          <a:bodyPr wrap="square" rtlCol="0">
            <a:spAutoFit/>
          </a:bodyPr>
          <a:lstStyle/>
          <a:p>
            <a:r>
              <a:rPr lang="nb-NO" sz="1800" b="1" dirty="0" err="1">
                <a:solidFill>
                  <a:schemeClr val="tx1">
                    <a:lumMod val="75000"/>
                    <a:lumOff val="25000"/>
                  </a:schemeClr>
                </a:solidFill>
              </a:rPr>
              <a:t>twitter</a:t>
            </a:r>
            <a:r>
              <a:rPr lang="nb-NO" sz="1800" b="1" dirty="0">
                <a:solidFill>
                  <a:schemeClr val="tx1">
                    <a:lumMod val="75000"/>
                    <a:lumOff val="25000"/>
                  </a:schemeClr>
                </a:solidFill>
              </a:rPr>
              <a:t>/</a:t>
            </a:r>
            <a:r>
              <a:rPr lang="nb-NO" sz="1800" b="1" dirty="0" err="1">
                <a:solidFill>
                  <a:schemeClr val="tx1">
                    <a:lumMod val="75000"/>
                    <a:lumOff val="25000"/>
                  </a:schemeClr>
                </a:solidFill>
              </a:rPr>
              <a:t>mittOmbud</a:t>
            </a:r>
            <a:endParaRPr lang="nb-NO" sz="1800" b="1" dirty="0">
              <a:solidFill>
                <a:schemeClr val="tx1">
                  <a:lumMod val="75000"/>
                  <a:lumOff val="25000"/>
                </a:schemeClr>
              </a:solidFill>
            </a:endParaRPr>
          </a:p>
        </p:txBody>
      </p:sp>
      <p:pic>
        <p:nvPicPr>
          <p:cNvPr id="10" name="Bil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4033" y="5331705"/>
            <a:ext cx="524063" cy="393047"/>
          </a:xfrm>
          <a:prstGeom prst="rect">
            <a:avLst/>
          </a:prstGeom>
        </p:spPr>
      </p:pic>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3944" y="5331705"/>
            <a:ext cx="518841" cy="389131"/>
          </a:xfrm>
          <a:prstGeom prst="rect">
            <a:avLst/>
          </a:prstGeom>
        </p:spPr>
      </p:pic>
      <p:pic>
        <p:nvPicPr>
          <p:cNvPr id="12" name="Bild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23392" y="476676"/>
            <a:ext cx="10945216" cy="1728191"/>
          </a:xfrm>
          <a:prstGeom prst="rect">
            <a:avLst/>
          </a:prstGeom>
        </p:spPr>
      </p:pic>
    </p:spTree>
    <p:extLst>
      <p:ext uri="{BB962C8B-B14F-4D97-AF65-F5344CB8AC3E}">
        <p14:creationId xmlns:p14="http://schemas.microsoft.com/office/powerpoint/2010/main" val="1102245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va gjør LDO">
    <p:spTree>
      <p:nvGrpSpPr>
        <p:cNvPr id="1" name=""/>
        <p:cNvGrpSpPr/>
        <p:nvPr/>
      </p:nvGrpSpPr>
      <p:grpSpPr>
        <a:xfrm>
          <a:off x="0" y="0"/>
          <a:ext cx="0" cy="0"/>
          <a:chOff x="0" y="0"/>
          <a:chExt cx="0" cy="0"/>
        </a:xfrm>
      </p:grpSpPr>
      <p:sp>
        <p:nvSpPr>
          <p:cNvPr id="8" name="Rektangel 7"/>
          <p:cNvSpPr/>
          <p:nvPr userDrawn="1"/>
        </p:nvSpPr>
        <p:spPr>
          <a:xfrm>
            <a:off x="623392" y="3212976"/>
            <a:ext cx="10945216"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ctrTitle" hasCustomPrompt="1"/>
          </p:nvPr>
        </p:nvSpPr>
        <p:spPr>
          <a:xfrm>
            <a:off x="2258549" y="3543154"/>
            <a:ext cx="9310059" cy="1470025"/>
          </a:xfrm>
        </p:spPr>
        <p:txBody>
          <a:bodyPr/>
          <a:lstStyle>
            <a:lvl1pPr algn="l">
              <a:defRPr baseline="0"/>
            </a:lvl1pPr>
          </a:lstStyle>
          <a:p>
            <a:r>
              <a:rPr lang="nb-NO" dirty="0"/>
              <a:t>Hva gjør LDO?</a:t>
            </a:r>
          </a:p>
        </p:txBody>
      </p:sp>
      <p:sp>
        <p:nvSpPr>
          <p:cNvPr id="7" name="Rektangel 6"/>
          <p:cNvSpPr/>
          <p:nvPr userDrawn="1"/>
        </p:nvSpPr>
        <p:spPr>
          <a:xfrm>
            <a:off x="1199457" y="3573016"/>
            <a:ext cx="384043" cy="1440160"/>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4" name="Bild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6853" y="1052736"/>
            <a:ext cx="10931872" cy="2016224"/>
          </a:xfrm>
          <a:prstGeom prst="rect">
            <a:avLst/>
          </a:prstGeom>
        </p:spPr>
      </p:pic>
    </p:spTree>
    <p:extLst>
      <p:ext uri="{BB962C8B-B14F-4D97-AF65-F5344CB8AC3E}">
        <p14:creationId xmlns:p14="http://schemas.microsoft.com/office/powerpoint/2010/main" val="851799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va er LDO?">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6892" y="3926003"/>
            <a:ext cx="4490121" cy="1090530"/>
          </a:xfrm>
          <a:prstGeom prst="rect">
            <a:avLst/>
          </a:prstGeom>
        </p:spPr>
      </p:pic>
      <p:pic>
        <p:nvPicPr>
          <p:cNvPr id="3" name="Bild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8913" y="3922646"/>
            <a:ext cx="4516115" cy="1090530"/>
          </a:xfrm>
          <a:prstGeom prst="rect">
            <a:avLst/>
          </a:prstGeom>
        </p:spPr>
      </p:pic>
      <p:pic>
        <p:nvPicPr>
          <p:cNvPr id="6" name="Bild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96890" y="2708920"/>
            <a:ext cx="4490121" cy="1075312"/>
          </a:xfrm>
          <a:prstGeom prst="rect">
            <a:avLst/>
          </a:prstGeom>
        </p:spPr>
      </p:pic>
      <p:pic>
        <p:nvPicPr>
          <p:cNvPr id="2" name="Bild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87488" y="2708920"/>
            <a:ext cx="4512501" cy="1075312"/>
          </a:xfrm>
          <a:prstGeom prst="rect">
            <a:avLst/>
          </a:prstGeom>
        </p:spPr>
      </p:pic>
      <p:sp>
        <p:nvSpPr>
          <p:cNvPr id="8" name="Rektangel 7"/>
          <p:cNvSpPr/>
          <p:nvPr userDrawn="1"/>
        </p:nvSpPr>
        <p:spPr>
          <a:xfrm>
            <a:off x="623392" y="642293"/>
            <a:ext cx="10945216" cy="1252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7" name="Rektangel 6"/>
          <p:cNvSpPr/>
          <p:nvPr userDrawn="1"/>
        </p:nvSpPr>
        <p:spPr>
          <a:xfrm>
            <a:off x="1487488" y="836712"/>
            <a:ext cx="288032" cy="864096"/>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9" name="TekstSylinder 8"/>
          <p:cNvSpPr txBox="1"/>
          <p:nvPr userDrawn="1"/>
        </p:nvSpPr>
        <p:spPr>
          <a:xfrm>
            <a:off x="1487488" y="3068959"/>
            <a:ext cx="4512501" cy="400110"/>
          </a:xfrm>
          <a:prstGeom prst="rect">
            <a:avLst/>
          </a:prstGeom>
          <a:noFill/>
        </p:spPr>
        <p:txBody>
          <a:bodyPr wrap="square" rtlCol="0">
            <a:spAutoFit/>
          </a:bodyPr>
          <a:lstStyle/>
          <a:p>
            <a:pPr algn="ctr"/>
            <a:r>
              <a:rPr lang="nb-NO" sz="2000" b="1" dirty="0">
                <a:solidFill>
                  <a:schemeClr val="bg1"/>
                </a:solidFill>
                <a:latin typeface="Arial" panose="020B0604020202020204" pitchFamily="34" charset="0"/>
                <a:cs typeface="Arial" panose="020B0604020202020204" pitchFamily="34" charset="0"/>
              </a:rPr>
              <a:t>1. EN</a:t>
            </a:r>
            <a:r>
              <a:rPr lang="nb-NO" sz="2000" b="1" baseline="0" dirty="0">
                <a:solidFill>
                  <a:schemeClr val="bg1"/>
                </a:solidFill>
                <a:latin typeface="Arial" panose="020B0604020202020204" pitchFamily="34" charset="0"/>
                <a:cs typeface="Arial" panose="020B0604020202020204" pitchFamily="34" charset="0"/>
              </a:rPr>
              <a:t> </a:t>
            </a:r>
            <a:r>
              <a:rPr lang="nb-NO" sz="2000" b="1" dirty="0">
                <a:solidFill>
                  <a:schemeClr val="bg1"/>
                </a:solidFill>
                <a:latin typeface="Arial" panose="020B0604020202020204" pitchFamily="34" charset="0"/>
                <a:cs typeface="Arial" panose="020B0604020202020204" pitchFamily="34" charset="0"/>
              </a:rPr>
              <a:t>LOVHÅNDHEVER</a:t>
            </a:r>
          </a:p>
        </p:txBody>
      </p:sp>
      <p:sp>
        <p:nvSpPr>
          <p:cNvPr id="13" name="TekstSylinder 12"/>
          <p:cNvSpPr txBox="1"/>
          <p:nvPr userDrawn="1"/>
        </p:nvSpPr>
        <p:spPr>
          <a:xfrm>
            <a:off x="6187897" y="3068957"/>
            <a:ext cx="4516115" cy="400110"/>
          </a:xfrm>
          <a:prstGeom prst="rect">
            <a:avLst/>
          </a:prstGeom>
          <a:noFill/>
        </p:spPr>
        <p:txBody>
          <a:bodyPr wrap="square" rtlCol="0">
            <a:spAutoFit/>
          </a:bodyPr>
          <a:lstStyle/>
          <a:p>
            <a:pPr algn="ctr"/>
            <a:r>
              <a:rPr lang="nb-NO" sz="2000" b="1" dirty="0">
                <a:solidFill>
                  <a:schemeClr val="bg1"/>
                </a:solidFill>
                <a:latin typeface="Arial" panose="020B0604020202020204" pitchFamily="34" charset="0"/>
                <a:cs typeface="Arial" panose="020B0604020202020204" pitchFamily="34" charset="0"/>
              </a:rPr>
              <a:t>2. EN VEILEDER</a:t>
            </a:r>
          </a:p>
        </p:txBody>
      </p:sp>
      <p:sp>
        <p:nvSpPr>
          <p:cNvPr id="17" name="TekstSylinder 16"/>
          <p:cNvSpPr txBox="1"/>
          <p:nvPr userDrawn="1"/>
        </p:nvSpPr>
        <p:spPr>
          <a:xfrm>
            <a:off x="1487989" y="4217940"/>
            <a:ext cx="4512000" cy="400110"/>
          </a:xfrm>
          <a:prstGeom prst="rect">
            <a:avLst/>
          </a:prstGeom>
          <a:noFill/>
        </p:spPr>
        <p:txBody>
          <a:bodyPr wrap="square" rtlCol="0">
            <a:spAutoFit/>
          </a:bodyPr>
          <a:lstStyle/>
          <a:p>
            <a:pPr algn="ctr"/>
            <a:r>
              <a:rPr lang="nb-NO" sz="2000" b="1" dirty="0">
                <a:solidFill>
                  <a:schemeClr val="bg1"/>
                </a:solidFill>
                <a:latin typeface="Arial" panose="020B0604020202020204" pitchFamily="34" charset="0"/>
                <a:cs typeface="Arial" panose="020B0604020202020204" pitchFamily="34" charset="0"/>
              </a:rPr>
              <a:t>3. EN</a:t>
            </a:r>
            <a:r>
              <a:rPr lang="nb-NO" sz="2000" b="1" baseline="0" dirty="0">
                <a:solidFill>
                  <a:schemeClr val="bg1"/>
                </a:solidFill>
                <a:latin typeface="Arial" panose="020B0604020202020204" pitchFamily="34" charset="0"/>
                <a:cs typeface="Arial" panose="020B0604020202020204" pitchFamily="34" charset="0"/>
              </a:rPr>
              <a:t> </a:t>
            </a:r>
            <a:r>
              <a:rPr lang="nb-NO" sz="2000" b="1" dirty="0">
                <a:solidFill>
                  <a:schemeClr val="bg1"/>
                </a:solidFill>
                <a:latin typeface="Arial" panose="020B0604020202020204" pitchFamily="34" charset="0"/>
                <a:cs typeface="Arial" panose="020B0604020202020204" pitchFamily="34" charset="0"/>
              </a:rPr>
              <a:t>PÅDRIVER</a:t>
            </a:r>
          </a:p>
        </p:txBody>
      </p:sp>
      <p:sp>
        <p:nvSpPr>
          <p:cNvPr id="21" name="TekstSylinder 20"/>
          <p:cNvSpPr txBox="1"/>
          <p:nvPr userDrawn="1"/>
        </p:nvSpPr>
        <p:spPr>
          <a:xfrm>
            <a:off x="6205664" y="4202970"/>
            <a:ext cx="4512000" cy="400110"/>
          </a:xfrm>
          <a:prstGeom prst="rect">
            <a:avLst/>
          </a:prstGeom>
          <a:noFill/>
        </p:spPr>
        <p:txBody>
          <a:bodyPr wrap="square" rtlCol="0">
            <a:spAutoFit/>
          </a:bodyPr>
          <a:lstStyle/>
          <a:p>
            <a:pPr algn="ctr"/>
            <a:r>
              <a:rPr lang="nb-NO" sz="2000" b="1" dirty="0">
                <a:solidFill>
                  <a:schemeClr val="bg1"/>
                </a:solidFill>
                <a:latin typeface="Arial" panose="020B0604020202020204" pitchFamily="34" charset="0"/>
                <a:cs typeface="Arial" panose="020B0604020202020204" pitchFamily="34" charset="0"/>
              </a:rPr>
              <a:t>4. ET KUNNSKAPSMILJØ</a:t>
            </a:r>
          </a:p>
        </p:txBody>
      </p:sp>
      <p:sp>
        <p:nvSpPr>
          <p:cNvPr id="27" name="TekstSylinder 26"/>
          <p:cNvSpPr txBox="1"/>
          <p:nvPr userDrawn="1"/>
        </p:nvSpPr>
        <p:spPr>
          <a:xfrm>
            <a:off x="653043" y="980728"/>
            <a:ext cx="10915567" cy="707886"/>
          </a:xfrm>
          <a:prstGeom prst="rect">
            <a:avLst/>
          </a:prstGeom>
          <a:noFill/>
        </p:spPr>
        <p:txBody>
          <a:bodyPr wrap="square" rtlCol="0">
            <a:spAutoFit/>
          </a:bodyPr>
          <a:lstStyle/>
          <a:p>
            <a:pPr algn="ctr"/>
            <a:r>
              <a:rPr lang="nb-NO" sz="4000" b="1" dirty="0">
                <a:solidFill>
                  <a:schemeClr val="tx1">
                    <a:lumMod val="75000"/>
                    <a:lumOff val="25000"/>
                  </a:schemeClr>
                </a:solidFill>
                <a:latin typeface="Arial" panose="020B0604020202020204" pitchFamily="34" charset="0"/>
                <a:cs typeface="Arial" panose="020B0604020202020204" pitchFamily="34" charset="0"/>
              </a:rPr>
              <a:t>Hva er LDO?</a:t>
            </a:r>
          </a:p>
        </p:txBody>
      </p:sp>
    </p:spTree>
    <p:extLst>
      <p:ext uri="{BB962C8B-B14F-4D97-AF65-F5344CB8AC3E}">
        <p14:creationId xmlns:p14="http://schemas.microsoft.com/office/powerpoint/2010/main" val="47329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8" name="Rektangel 7"/>
          <p:cNvSpPr/>
          <p:nvPr userDrawn="1"/>
        </p:nvSpPr>
        <p:spPr>
          <a:xfrm>
            <a:off x="623392" y="1772816"/>
            <a:ext cx="10945216"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ctrTitle"/>
          </p:nvPr>
        </p:nvSpPr>
        <p:spPr>
          <a:xfrm>
            <a:off x="1967541" y="2130428"/>
            <a:ext cx="9310059" cy="1470025"/>
          </a:xfrm>
        </p:spPr>
        <p:txBody>
          <a:bodyPr/>
          <a:lstStyle>
            <a:lvl1pPr algn="l">
              <a:defRPr/>
            </a:lvl1pPr>
          </a:lstStyle>
          <a:p>
            <a:r>
              <a:rPr lang="nb-NO" dirty="0"/>
              <a:t>Klikk for å redigere tittelstil</a:t>
            </a:r>
          </a:p>
        </p:txBody>
      </p:sp>
      <p:sp>
        <p:nvSpPr>
          <p:cNvPr id="3" name="Undertittel 2"/>
          <p:cNvSpPr>
            <a:spLocks noGrp="1"/>
          </p:cNvSpPr>
          <p:nvPr>
            <p:ph type="subTitle" idx="1"/>
          </p:nvPr>
        </p:nvSpPr>
        <p:spPr>
          <a:xfrm>
            <a:off x="1828800" y="3980656"/>
            <a:ext cx="8534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
        <p:nvSpPr>
          <p:cNvPr id="7" name="Rektangel 6"/>
          <p:cNvSpPr/>
          <p:nvPr userDrawn="1"/>
        </p:nvSpPr>
        <p:spPr>
          <a:xfrm>
            <a:off x="1199457" y="2132856"/>
            <a:ext cx="384043" cy="1440160"/>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Tree>
    <p:extLst>
      <p:ext uri="{BB962C8B-B14F-4D97-AF65-F5344CB8AC3E}">
        <p14:creationId xmlns:p14="http://schemas.microsoft.com/office/powerpoint/2010/main" val="2765836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Hva er LDO?">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487" y="2564904"/>
            <a:ext cx="4215973" cy="720000"/>
          </a:xfrm>
          <a:prstGeom prst="rect">
            <a:avLst/>
          </a:prstGeom>
        </p:spPr>
      </p:pic>
      <p:sp>
        <p:nvSpPr>
          <p:cNvPr id="8" name="Rektangel 7"/>
          <p:cNvSpPr/>
          <p:nvPr userDrawn="1"/>
        </p:nvSpPr>
        <p:spPr>
          <a:xfrm>
            <a:off x="623392" y="642293"/>
            <a:ext cx="10945216" cy="1252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7" name="Rektangel 6"/>
          <p:cNvSpPr/>
          <p:nvPr userDrawn="1"/>
        </p:nvSpPr>
        <p:spPr>
          <a:xfrm>
            <a:off x="1487488" y="836712"/>
            <a:ext cx="288032" cy="864096"/>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6" name="TekstSylinder 25"/>
          <p:cNvSpPr txBox="1"/>
          <p:nvPr userDrawn="1"/>
        </p:nvSpPr>
        <p:spPr>
          <a:xfrm>
            <a:off x="1487490" y="2740858"/>
            <a:ext cx="4215972" cy="400110"/>
          </a:xfrm>
          <a:prstGeom prst="rect">
            <a:avLst/>
          </a:prstGeom>
          <a:noFill/>
        </p:spPr>
        <p:txBody>
          <a:bodyPr wrap="square" rtlCol="0">
            <a:spAutoFit/>
          </a:bodyPr>
          <a:lstStyle/>
          <a:p>
            <a:pPr algn="ctr"/>
            <a:r>
              <a:rPr lang="nb-NO" sz="2000" b="1" dirty="0">
                <a:solidFill>
                  <a:schemeClr val="bg1"/>
                </a:solidFill>
                <a:latin typeface="Arial" panose="020B0604020202020204" pitchFamily="34" charset="0"/>
                <a:cs typeface="Arial" panose="020B0604020202020204" pitchFamily="34" charset="0"/>
              </a:rPr>
              <a:t>1. EN</a:t>
            </a:r>
            <a:r>
              <a:rPr lang="nb-NO" sz="2000" b="1" baseline="0" dirty="0">
                <a:solidFill>
                  <a:schemeClr val="bg1"/>
                </a:solidFill>
                <a:latin typeface="Arial" panose="020B0604020202020204" pitchFamily="34" charset="0"/>
                <a:cs typeface="Arial" panose="020B0604020202020204" pitchFamily="34" charset="0"/>
              </a:rPr>
              <a:t> </a:t>
            </a:r>
            <a:r>
              <a:rPr lang="nb-NO" sz="2000" b="1" dirty="0">
                <a:solidFill>
                  <a:schemeClr val="bg1"/>
                </a:solidFill>
                <a:latin typeface="Arial" panose="020B0604020202020204" pitchFamily="34" charset="0"/>
                <a:cs typeface="Arial" panose="020B0604020202020204" pitchFamily="34" charset="0"/>
              </a:rPr>
              <a:t>LOVHÅNDHEVER</a:t>
            </a:r>
          </a:p>
        </p:txBody>
      </p:sp>
      <p:sp>
        <p:nvSpPr>
          <p:cNvPr id="27" name="Rektangel 26"/>
          <p:cNvSpPr/>
          <p:nvPr userDrawn="1"/>
        </p:nvSpPr>
        <p:spPr>
          <a:xfrm>
            <a:off x="1487488" y="3331306"/>
            <a:ext cx="4215973" cy="16054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ct val="20000"/>
              </a:spcBef>
              <a:buClr>
                <a:srgbClr val="994DAD"/>
              </a:buClr>
              <a:buFont typeface="Wingdings" panose="05000000000000000000" pitchFamily="2" charset="2"/>
              <a:buNone/>
            </a:pPr>
            <a:endParaRPr lang="nb-NO" sz="13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8" name="Rektangel 27"/>
          <p:cNvSpPr/>
          <p:nvPr userDrawn="1"/>
        </p:nvSpPr>
        <p:spPr>
          <a:xfrm>
            <a:off x="1748051" y="3315530"/>
            <a:ext cx="3867896" cy="1409617"/>
          </a:xfrm>
          <a:prstGeom prst="rect">
            <a:avLst/>
          </a:prstGeom>
        </p:spPr>
        <p:txBody>
          <a:bodyPr wrap="square">
            <a:spAutoFit/>
          </a:bodyPr>
          <a:lstStyle/>
          <a:p>
            <a:pPr marL="0" indent="0" algn="ctr">
              <a:spcBef>
                <a:spcPct val="20000"/>
              </a:spcBef>
              <a:buClr>
                <a:srgbClr val="994DAD"/>
              </a:buClr>
              <a:buFont typeface="Wingdings" panose="05000000000000000000" pitchFamily="2" charset="2"/>
              <a:buNone/>
            </a:pPr>
            <a:endParaRPr lang="nb-NO" sz="1200" b="1"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spcBef>
                <a:spcPct val="20000"/>
              </a:spcBef>
              <a:buClr>
                <a:srgbClr val="994DAD"/>
              </a:buClr>
              <a:buFont typeface="Wingdings" panose="05000000000000000000" pitchFamily="2" charset="2"/>
              <a:buChar char="§"/>
            </a:pPr>
            <a:r>
              <a:rPr lang="nb-NO" sz="1600" b="1" dirty="0">
                <a:solidFill>
                  <a:schemeClr val="tx1">
                    <a:lumMod val="75000"/>
                    <a:lumOff val="25000"/>
                  </a:schemeClr>
                </a:solidFill>
                <a:latin typeface="Arial" panose="020B0604020202020204" pitchFamily="34" charset="0"/>
                <a:cs typeface="Arial" panose="020B0604020202020204" pitchFamily="34" charset="0"/>
              </a:rPr>
              <a:t>Klagesaksbehandling</a:t>
            </a:r>
          </a:p>
          <a:p>
            <a:pPr marL="285750" indent="-285750">
              <a:spcBef>
                <a:spcPct val="20000"/>
              </a:spcBef>
              <a:buClr>
                <a:srgbClr val="994DAD"/>
              </a:buClr>
              <a:buFont typeface="Wingdings" panose="05000000000000000000" pitchFamily="2" charset="2"/>
              <a:buChar char="§"/>
            </a:pPr>
            <a:r>
              <a:rPr lang="nb-NO" sz="1600" b="1" dirty="0">
                <a:solidFill>
                  <a:schemeClr val="tx1">
                    <a:lumMod val="75000"/>
                    <a:lumOff val="25000"/>
                  </a:schemeClr>
                </a:solidFill>
                <a:latin typeface="Arial" panose="020B0604020202020204" pitchFamily="34" charset="0"/>
                <a:cs typeface="Arial" panose="020B0604020202020204" pitchFamily="34" charset="0"/>
              </a:rPr>
              <a:t>Kontroll av likestillingsredegjørelser</a:t>
            </a:r>
          </a:p>
          <a:p>
            <a:pPr marL="285750" indent="-285750">
              <a:spcBef>
                <a:spcPct val="20000"/>
              </a:spcBef>
              <a:buClr>
                <a:srgbClr val="994DAD"/>
              </a:buClr>
              <a:buFont typeface="Wingdings" panose="05000000000000000000" pitchFamily="2" charset="2"/>
              <a:buChar char="§"/>
            </a:pPr>
            <a:r>
              <a:rPr lang="nb-NO" sz="1600" b="1" dirty="0">
                <a:solidFill>
                  <a:schemeClr val="tx1">
                    <a:lumMod val="75000"/>
                    <a:lumOff val="25000"/>
                  </a:schemeClr>
                </a:solidFill>
                <a:latin typeface="Arial" panose="020B0604020202020204" pitchFamily="34" charset="0"/>
                <a:cs typeface="Arial" panose="020B0604020202020204" pitchFamily="34" charset="0"/>
              </a:rPr>
              <a:t>Konvensjonsovervåking</a:t>
            </a:r>
          </a:p>
        </p:txBody>
      </p:sp>
      <p:pic>
        <p:nvPicPr>
          <p:cNvPr id="5" name="Bild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88318" y="2564907"/>
            <a:ext cx="4720185" cy="2362973"/>
          </a:xfrm>
          <a:prstGeom prst="rect">
            <a:avLst/>
          </a:prstGeom>
        </p:spPr>
      </p:pic>
      <p:sp>
        <p:nvSpPr>
          <p:cNvPr id="10" name="TekstSylinder 9"/>
          <p:cNvSpPr txBox="1"/>
          <p:nvPr userDrawn="1"/>
        </p:nvSpPr>
        <p:spPr>
          <a:xfrm>
            <a:off x="653043" y="980728"/>
            <a:ext cx="10915567" cy="707886"/>
          </a:xfrm>
          <a:prstGeom prst="rect">
            <a:avLst/>
          </a:prstGeom>
          <a:noFill/>
        </p:spPr>
        <p:txBody>
          <a:bodyPr wrap="square" rtlCol="0">
            <a:spAutoFit/>
          </a:bodyPr>
          <a:lstStyle/>
          <a:p>
            <a:pPr algn="ctr"/>
            <a:r>
              <a:rPr lang="nb-NO" sz="4000" b="1" dirty="0">
                <a:solidFill>
                  <a:schemeClr val="tx1">
                    <a:lumMod val="75000"/>
                    <a:lumOff val="25000"/>
                  </a:schemeClr>
                </a:solidFill>
                <a:latin typeface="Arial" panose="020B0604020202020204" pitchFamily="34" charset="0"/>
                <a:cs typeface="Arial" panose="020B0604020202020204" pitchFamily="34" charset="0"/>
              </a:rPr>
              <a:t>Hva er LDO?</a:t>
            </a:r>
          </a:p>
        </p:txBody>
      </p:sp>
    </p:spTree>
    <p:extLst>
      <p:ext uri="{BB962C8B-B14F-4D97-AF65-F5344CB8AC3E}">
        <p14:creationId xmlns:p14="http://schemas.microsoft.com/office/powerpoint/2010/main" val="3010480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Hva er LDO?">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7491" y="2554805"/>
            <a:ext cx="4224469" cy="720000"/>
          </a:xfrm>
          <a:prstGeom prst="rect">
            <a:avLst/>
          </a:prstGeom>
        </p:spPr>
      </p:pic>
      <p:sp>
        <p:nvSpPr>
          <p:cNvPr id="8" name="Rektangel 7"/>
          <p:cNvSpPr/>
          <p:nvPr userDrawn="1"/>
        </p:nvSpPr>
        <p:spPr>
          <a:xfrm>
            <a:off x="623392" y="642293"/>
            <a:ext cx="10945216" cy="1252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7" name="Rektangel 6"/>
          <p:cNvSpPr/>
          <p:nvPr userDrawn="1"/>
        </p:nvSpPr>
        <p:spPr>
          <a:xfrm>
            <a:off x="1487488" y="836712"/>
            <a:ext cx="288032" cy="864096"/>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1" name="TekstSylinder 20"/>
          <p:cNvSpPr txBox="1"/>
          <p:nvPr userDrawn="1"/>
        </p:nvSpPr>
        <p:spPr>
          <a:xfrm>
            <a:off x="1487488" y="2720450"/>
            <a:ext cx="4224469" cy="400110"/>
          </a:xfrm>
          <a:prstGeom prst="rect">
            <a:avLst/>
          </a:prstGeom>
          <a:noFill/>
        </p:spPr>
        <p:txBody>
          <a:bodyPr wrap="square" rtlCol="0">
            <a:spAutoFit/>
          </a:bodyPr>
          <a:lstStyle/>
          <a:p>
            <a:pPr algn="ctr"/>
            <a:r>
              <a:rPr lang="nb-NO" sz="2000" b="1" dirty="0">
                <a:solidFill>
                  <a:schemeClr val="bg1"/>
                </a:solidFill>
                <a:latin typeface="Arial" panose="020B0604020202020204" pitchFamily="34" charset="0"/>
                <a:cs typeface="Arial" panose="020B0604020202020204" pitchFamily="34" charset="0"/>
              </a:rPr>
              <a:t>2. EN VEILEDER</a:t>
            </a:r>
          </a:p>
        </p:txBody>
      </p:sp>
      <p:sp>
        <p:nvSpPr>
          <p:cNvPr id="22" name="Rektangel 21"/>
          <p:cNvSpPr/>
          <p:nvPr userDrawn="1"/>
        </p:nvSpPr>
        <p:spPr>
          <a:xfrm>
            <a:off x="1487488" y="3331306"/>
            <a:ext cx="4224469" cy="16054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ct val="20000"/>
              </a:spcBef>
              <a:buClr>
                <a:srgbClr val="994DAD"/>
              </a:buClr>
              <a:buFont typeface="Wingdings" panose="05000000000000000000" pitchFamily="2" charset="2"/>
              <a:buNone/>
            </a:pPr>
            <a:endParaRPr lang="nb-NO" sz="13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4" name="Rektangel 23"/>
          <p:cNvSpPr/>
          <p:nvPr userDrawn="1"/>
        </p:nvSpPr>
        <p:spPr>
          <a:xfrm>
            <a:off x="1775520" y="3352554"/>
            <a:ext cx="3867896" cy="1064907"/>
          </a:xfrm>
          <a:prstGeom prst="rect">
            <a:avLst/>
          </a:prstGeom>
        </p:spPr>
        <p:txBody>
          <a:bodyPr wrap="square">
            <a:spAutoFit/>
          </a:bodyPr>
          <a:lstStyle/>
          <a:p>
            <a:pPr marL="0" indent="0" algn="ctr">
              <a:spcBef>
                <a:spcPct val="20000"/>
              </a:spcBef>
              <a:buClr>
                <a:srgbClr val="994DAD"/>
              </a:buClr>
              <a:buFont typeface="Wingdings" panose="05000000000000000000" pitchFamily="2" charset="2"/>
              <a:buNone/>
            </a:pPr>
            <a:endParaRPr lang="nb-NO" sz="1200" b="1"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spcBef>
                <a:spcPct val="20000"/>
              </a:spcBef>
              <a:buClr>
                <a:srgbClr val="994DAD"/>
              </a:buClr>
              <a:buFont typeface="Wingdings" panose="05000000000000000000" pitchFamily="2" charset="2"/>
              <a:buChar char="§"/>
            </a:pPr>
            <a:r>
              <a:rPr lang="nb-NO" sz="1600" b="1" dirty="0">
                <a:solidFill>
                  <a:schemeClr val="tx1">
                    <a:lumMod val="75000"/>
                    <a:lumOff val="25000"/>
                  </a:schemeClr>
                </a:solidFill>
                <a:latin typeface="Arial" panose="020B0604020202020204" pitchFamily="34" charset="0"/>
                <a:cs typeface="Arial" panose="020B0604020202020204" pitchFamily="34" charset="0"/>
              </a:rPr>
              <a:t>Generell veiledning til virksomheter, organisasjoner og enkeltindivider</a:t>
            </a:r>
          </a:p>
        </p:txBody>
      </p:sp>
      <p:pic>
        <p:nvPicPr>
          <p:cNvPr id="29" name="Bilde 2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5769" y="2564904"/>
            <a:ext cx="4712735" cy="2353002"/>
          </a:xfrm>
          <a:prstGeom prst="rect">
            <a:avLst/>
          </a:prstGeom>
        </p:spPr>
      </p:pic>
      <p:sp>
        <p:nvSpPr>
          <p:cNvPr id="30" name="TekstSylinder 29"/>
          <p:cNvSpPr txBox="1"/>
          <p:nvPr userDrawn="1"/>
        </p:nvSpPr>
        <p:spPr>
          <a:xfrm>
            <a:off x="653043" y="980728"/>
            <a:ext cx="10915567" cy="707886"/>
          </a:xfrm>
          <a:prstGeom prst="rect">
            <a:avLst/>
          </a:prstGeom>
          <a:noFill/>
        </p:spPr>
        <p:txBody>
          <a:bodyPr wrap="square" rtlCol="0">
            <a:spAutoFit/>
          </a:bodyPr>
          <a:lstStyle/>
          <a:p>
            <a:pPr algn="ctr"/>
            <a:r>
              <a:rPr lang="nb-NO" sz="4000" b="1" dirty="0">
                <a:solidFill>
                  <a:schemeClr val="tx1">
                    <a:lumMod val="75000"/>
                    <a:lumOff val="25000"/>
                  </a:schemeClr>
                </a:solidFill>
                <a:latin typeface="Arial" panose="020B0604020202020204" pitchFamily="34" charset="0"/>
                <a:cs typeface="Arial" panose="020B0604020202020204" pitchFamily="34" charset="0"/>
              </a:rPr>
              <a:t>Hva er LDO?</a:t>
            </a:r>
          </a:p>
        </p:txBody>
      </p:sp>
    </p:spTree>
    <p:extLst>
      <p:ext uri="{BB962C8B-B14F-4D97-AF65-F5344CB8AC3E}">
        <p14:creationId xmlns:p14="http://schemas.microsoft.com/office/powerpoint/2010/main" val="2101365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Hva er LDO?">
    <p:spTree>
      <p:nvGrpSpPr>
        <p:cNvPr id="1" name=""/>
        <p:cNvGrpSpPr/>
        <p:nvPr/>
      </p:nvGrpSpPr>
      <p:grpSpPr>
        <a:xfrm>
          <a:off x="0" y="0"/>
          <a:ext cx="0" cy="0"/>
          <a:chOff x="0" y="0"/>
          <a:chExt cx="0" cy="0"/>
        </a:xfrm>
      </p:grpSpPr>
      <p:pic>
        <p:nvPicPr>
          <p:cNvPr id="14" name="Bil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1409" y="2564904"/>
            <a:ext cx="4259211" cy="720000"/>
          </a:xfrm>
          <a:prstGeom prst="rect">
            <a:avLst/>
          </a:prstGeom>
        </p:spPr>
      </p:pic>
      <p:sp>
        <p:nvSpPr>
          <p:cNvPr id="8" name="Rektangel 7"/>
          <p:cNvSpPr/>
          <p:nvPr userDrawn="1"/>
        </p:nvSpPr>
        <p:spPr>
          <a:xfrm>
            <a:off x="623392" y="642293"/>
            <a:ext cx="10945216" cy="1252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7" name="Rektangel 6"/>
          <p:cNvSpPr/>
          <p:nvPr userDrawn="1"/>
        </p:nvSpPr>
        <p:spPr>
          <a:xfrm>
            <a:off x="1487488" y="836712"/>
            <a:ext cx="288032" cy="864096"/>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1" name="TekstSylinder 10"/>
          <p:cNvSpPr txBox="1"/>
          <p:nvPr userDrawn="1"/>
        </p:nvSpPr>
        <p:spPr>
          <a:xfrm>
            <a:off x="1487490" y="2708920"/>
            <a:ext cx="4223132" cy="400110"/>
          </a:xfrm>
          <a:prstGeom prst="rect">
            <a:avLst/>
          </a:prstGeom>
          <a:noFill/>
        </p:spPr>
        <p:txBody>
          <a:bodyPr wrap="square" rtlCol="0">
            <a:spAutoFit/>
          </a:bodyPr>
          <a:lstStyle/>
          <a:p>
            <a:pPr algn="ctr"/>
            <a:r>
              <a:rPr lang="nb-NO" sz="2000" b="1" dirty="0">
                <a:solidFill>
                  <a:schemeClr val="bg1"/>
                </a:solidFill>
                <a:latin typeface="Arial" panose="020B0604020202020204" pitchFamily="34" charset="0"/>
                <a:cs typeface="Arial" panose="020B0604020202020204" pitchFamily="34" charset="0"/>
              </a:rPr>
              <a:t>3. EN PÅDRIVER</a:t>
            </a:r>
          </a:p>
        </p:txBody>
      </p:sp>
      <p:sp>
        <p:nvSpPr>
          <p:cNvPr id="12" name="Rektangel 11"/>
          <p:cNvSpPr/>
          <p:nvPr userDrawn="1"/>
        </p:nvSpPr>
        <p:spPr>
          <a:xfrm>
            <a:off x="1487490" y="3335746"/>
            <a:ext cx="4223132" cy="15863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ct val="20000"/>
              </a:spcBef>
              <a:buClr>
                <a:srgbClr val="994DAD"/>
              </a:buClr>
              <a:buFont typeface="Wingdings" panose="05000000000000000000" pitchFamily="2" charset="2"/>
              <a:buNone/>
            </a:pPr>
            <a:endParaRPr lang="nb-NO" sz="13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3" name="Rektangel 12"/>
          <p:cNvSpPr/>
          <p:nvPr userDrawn="1"/>
        </p:nvSpPr>
        <p:spPr>
          <a:xfrm>
            <a:off x="1775520" y="3315529"/>
            <a:ext cx="3867896" cy="818686"/>
          </a:xfrm>
          <a:prstGeom prst="rect">
            <a:avLst/>
          </a:prstGeom>
        </p:spPr>
        <p:txBody>
          <a:bodyPr wrap="square">
            <a:spAutoFit/>
          </a:bodyPr>
          <a:lstStyle/>
          <a:p>
            <a:pPr marL="0" indent="0" algn="ctr">
              <a:spcBef>
                <a:spcPct val="20000"/>
              </a:spcBef>
              <a:buClr>
                <a:srgbClr val="994DAD"/>
              </a:buClr>
              <a:buFont typeface="Wingdings" panose="05000000000000000000" pitchFamily="2" charset="2"/>
              <a:buNone/>
            </a:pPr>
            <a:endParaRPr lang="nb-NO" sz="1200" b="1"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spcBef>
                <a:spcPct val="20000"/>
              </a:spcBef>
              <a:buClr>
                <a:srgbClr val="994DAD"/>
              </a:buClr>
              <a:buFont typeface="Wingdings" panose="05000000000000000000" pitchFamily="2" charset="2"/>
              <a:buChar char="§"/>
            </a:pPr>
            <a:r>
              <a:rPr lang="nb-NO" sz="1600" b="1" dirty="0">
                <a:solidFill>
                  <a:schemeClr val="tx1">
                    <a:lumMod val="75000"/>
                    <a:lumOff val="25000"/>
                  </a:schemeClr>
                </a:solidFill>
                <a:latin typeface="Arial" panose="020B0604020202020204" pitchFamily="34" charset="0"/>
                <a:cs typeface="Arial" panose="020B0604020202020204" pitchFamily="34" charset="0"/>
              </a:rPr>
              <a:t>Påpeke utfordringer      og sikre likestillings-perspektivet</a:t>
            </a:r>
          </a:p>
        </p:txBody>
      </p:sp>
      <p:pic>
        <p:nvPicPr>
          <p:cNvPr id="4" name="Bild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9882" y="2564904"/>
            <a:ext cx="4708620" cy="2357184"/>
          </a:xfrm>
          <a:prstGeom prst="rect">
            <a:avLst/>
          </a:prstGeom>
        </p:spPr>
      </p:pic>
      <p:sp>
        <p:nvSpPr>
          <p:cNvPr id="19" name="TekstSylinder 18"/>
          <p:cNvSpPr txBox="1"/>
          <p:nvPr userDrawn="1"/>
        </p:nvSpPr>
        <p:spPr>
          <a:xfrm>
            <a:off x="653043" y="980728"/>
            <a:ext cx="10915567" cy="707886"/>
          </a:xfrm>
          <a:prstGeom prst="rect">
            <a:avLst/>
          </a:prstGeom>
          <a:noFill/>
        </p:spPr>
        <p:txBody>
          <a:bodyPr wrap="square" rtlCol="0">
            <a:spAutoFit/>
          </a:bodyPr>
          <a:lstStyle/>
          <a:p>
            <a:pPr algn="ctr"/>
            <a:r>
              <a:rPr lang="nb-NO" sz="4000" b="1" dirty="0">
                <a:solidFill>
                  <a:schemeClr val="tx1">
                    <a:lumMod val="75000"/>
                    <a:lumOff val="25000"/>
                  </a:schemeClr>
                </a:solidFill>
                <a:latin typeface="Arial" panose="020B0604020202020204" pitchFamily="34" charset="0"/>
                <a:cs typeface="Arial" panose="020B0604020202020204" pitchFamily="34" charset="0"/>
              </a:rPr>
              <a:t>Hva er LDO?</a:t>
            </a:r>
          </a:p>
        </p:txBody>
      </p:sp>
    </p:spTree>
    <p:extLst>
      <p:ext uri="{BB962C8B-B14F-4D97-AF65-F5344CB8AC3E}">
        <p14:creationId xmlns:p14="http://schemas.microsoft.com/office/powerpoint/2010/main" val="3639205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Hva er LDO?">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7488" y="2559112"/>
            <a:ext cx="4224469" cy="720000"/>
          </a:xfrm>
          <a:prstGeom prst="rect">
            <a:avLst/>
          </a:prstGeom>
        </p:spPr>
      </p:pic>
      <p:sp>
        <p:nvSpPr>
          <p:cNvPr id="8" name="Rektangel 7"/>
          <p:cNvSpPr/>
          <p:nvPr userDrawn="1"/>
        </p:nvSpPr>
        <p:spPr>
          <a:xfrm>
            <a:off x="623392" y="642293"/>
            <a:ext cx="10945216" cy="1252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7" name="Rektangel 6"/>
          <p:cNvSpPr/>
          <p:nvPr userDrawn="1"/>
        </p:nvSpPr>
        <p:spPr>
          <a:xfrm>
            <a:off x="1487488" y="836712"/>
            <a:ext cx="288032" cy="864096"/>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5" name="TekstSylinder 14"/>
          <p:cNvSpPr txBox="1"/>
          <p:nvPr userDrawn="1"/>
        </p:nvSpPr>
        <p:spPr>
          <a:xfrm>
            <a:off x="1487488" y="2735045"/>
            <a:ext cx="4224469" cy="369332"/>
          </a:xfrm>
          <a:prstGeom prst="rect">
            <a:avLst/>
          </a:prstGeom>
          <a:noFill/>
        </p:spPr>
        <p:txBody>
          <a:bodyPr wrap="square" rtlCol="0">
            <a:spAutoFit/>
          </a:bodyPr>
          <a:lstStyle/>
          <a:p>
            <a:pPr algn="ctr"/>
            <a:r>
              <a:rPr lang="nb-NO" sz="1800" b="1" dirty="0">
                <a:solidFill>
                  <a:schemeClr val="bg1"/>
                </a:solidFill>
                <a:latin typeface="Arial" panose="020B0604020202020204" pitchFamily="34" charset="0"/>
                <a:cs typeface="Arial" panose="020B0604020202020204" pitchFamily="34" charset="0"/>
              </a:rPr>
              <a:t>4. ET KUNNSKAPSMILJØ</a:t>
            </a:r>
          </a:p>
        </p:txBody>
      </p:sp>
      <p:sp>
        <p:nvSpPr>
          <p:cNvPr id="16" name="Rektangel 15"/>
          <p:cNvSpPr/>
          <p:nvPr userDrawn="1"/>
        </p:nvSpPr>
        <p:spPr>
          <a:xfrm>
            <a:off x="1487488" y="3334238"/>
            <a:ext cx="4224469" cy="1587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ct val="20000"/>
              </a:spcBef>
              <a:buClr>
                <a:srgbClr val="994DAD"/>
              </a:buClr>
              <a:buFont typeface="Wingdings" panose="05000000000000000000" pitchFamily="2" charset="2"/>
              <a:buNone/>
            </a:pPr>
            <a:endParaRPr lang="nb-NO" sz="13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7" name="Rektangel 16"/>
          <p:cNvSpPr/>
          <p:nvPr userDrawn="1"/>
        </p:nvSpPr>
        <p:spPr>
          <a:xfrm>
            <a:off x="1867416" y="3314022"/>
            <a:ext cx="3867896" cy="818686"/>
          </a:xfrm>
          <a:prstGeom prst="rect">
            <a:avLst/>
          </a:prstGeom>
        </p:spPr>
        <p:txBody>
          <a:bodyPr wrap="square">
            <a:spAutoFit/>
          </a:bodyPr>
          <a:lstStyle/>
          <a:p>
            <a:pPr marL="0" indent="0" algn="ctr">
              <a:spcBef>
                <a:spcPct val="20000"/>
              </a:spcBef>
              <a:buClr>
                <a:srgbClr val="994DAD"/>
              </a:buClr>
              <a:buFont typeface="Wingdings" panose="05000000000000000000" pitchFamily="2" charset="2"/>
              <a:buNone/>
            </a:pPr>
            <a:endParaRPr lang="nb-NO" sz="1200" b="1"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spcBef>
                <a:spcPct val="20000"/>
              </a:spcBef>
              <a:buClr>
                <a:srgbClr val="994DAD"/>
              </a:buClr>
              <a:buFont typeface="Wingdings" panose="05000000000000000000" pitchFamily="2" charset="2"/>
              <a:buChar char="§"/>
            </a:pPr>
            <a:r>
              <a:rPr lang="nb-NO" sz="1600" b="1" dirty="0">
                <a:solidFill>
                  <a:schemeClr val="tx1">
                    <a:lumMod val="75000"/>
                    <a:lumOff val="25000"/>
                  </a:schemeClr>
                </a:solidFill>
                <a:latin typeface="Arial" panose="020B0604020202020204" pitchFamily="34" charset="0"/>
                <a:cs typeface="Arial" panose="020B0604020202020204" pitchFamily="34" charset="0"/>
              </a:rPr>
              <a:t>62 dyktige, engasjerte   og faglig oppdaterte medarbeidere. </a:t>
            </a:r>
          </a:p>
        </p:txBody>
      </p:sp>
      <p:pic>
        <p:nvPicPr>
          <p:cNvPr id="6" name="Bild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1654" y="2564904"/>
            <a:ext cx="4716849" cy="2352529"/>
          </a:xfrm>
          <a:prstGeom prst="rect">
            <a:avLst/>
          </a:prstGeom>
        </p:spPr>
      </p:pic>
      <p:sp>
        <p:nvSpPr>
          <p:cNvPr id="23" name="TekstSylinder 22"/>
          <p:cNvSpPr txBox="1"/>
          <p:nvPr userDrawn="1"/>
        </p:nvSpPr>
        <p:spPr>
          <a:xfrm>
            <a:off x="653043" y="980728"/>
            <a:ext cx="10915567" cy="707886"/>
          </a:xfrm>
          <a:prstGeom prst="rect">
            <a:avLst/>
          </a:prstGeom>
          <a:noFill/>
        </p:spPr>
        <p:txBody>
          <a:bodyPr wrap="square" rtlCol="0">
            <a:spAutoFit/>
          </a:bodyPr>
          <a:lstStyle/>
          <a:p>
            <a:pPr algn="ctr"/>
            <a:r>
              <a:rPr lang="nb-NO" sz="4000" b="1" dirty="0">
                <a:solidFill>
                  <a:schemeClr val="tx1">
                    <a:lumMod val="75000"/>
                    <a:lumOff val="25000"/>
                  </a:schemeClr>
                </a:solidFill>
                <a:latin typeface="Arial" panose="020B0604020202020204" pitchFamily="34" charset="0"/>
                <a:cs typeface="Arial" panose="020B0604020202020204" pitchFamily="34" charset="0"/>
              </a:rPr>
              <a:t>Hva er LDO?</a:t>
            </a:r>
          </a:p>
        </p:txBody>
      </p:sp>
    </p:spTree>
    <p:extLst>
      <p:ext uri="{BB962C8B-B14F-4D97-AF65-F5344CB8AC3E}">
        <p14:creationId xmlns:p14="http://schemas.microsoft.com/office/powerpoint/2010/main" val="7009652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tellysbilde">
    <p:spTree>
      <p:nvGrpSpPr>
        <p:cNvPr id="1" name=""/>
        <p:cNvGrpSpPr/>
        <p:nvPr/>
      </p:nvGrpSpPr>
      <p:grpSpPr>
        <a:xfrm>
          <a:off x="0" y="0"/>
          <a:ext cx="0" cy="0"/>
          <a:chOff x="0" y="0"/>
          <a:chExt cx="0" cy="0"/>
        </a:xfrm>
      </p:grpSpPr>
      <p:sp>
        <p:nvSpPr>
          <p:cNvPr id="8" name="Rektangel 7"/>
          <p:cNvSpPr/>
          <p:nvPr userDrawn="1"/>
        </p:nvSpPr>
        <p:spPr>
          <a:xfrm>
            <a:off x="623392" y="3212976"/>
            <a:ext cx="10945216"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ctrTitle"/>
          </p:nvPr>
        </p:nvSpPr>
        <p:spPr>
          <a:xfrm>
            <a:off x="1967541" y="3570588"/>
            <a:ext cx="9310059" cy="1470025"/>
          </a:xfrm>
        </p:spPr>
        <p:txBody>
          <a:bodyPr>
            <a:normAutofit/>
          </a:bodyPr>
          <a:lstStyle>
            <a:lvl1pPr algn="l">
              <a:defRPr sz="4000"/>
            </a:lvl1pPr>
          </a:lstStyle>
          <a:p>
            <a:r>
              <a:rPr lang="nb-NO" dirty="0"/>
              <a:t>Klikk for å redigere tittelstil</a:t>
            </a:r>
          </a:p>
        </p:txBody>
      </p:sp>
      <p:sp>
        <p:nvSpPr>
          <p:cNvPr id="7" name="Rektangel 6"/>
          <p:cNvSpPr/>
          <p:nvPr userDrawn="1"/>
        </p:nvSpPr>
        <p:spPr>
          <a:xfrm>
            <a:off x="1199457" y="3573016"/>
            <a:ext cx="384043" cy="1440160"/>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5" name="Plassholder for bilde 4"/>
          <p:cNvSpPr>
            <a:spLocks noGrp="1"/>
          </p:cNvSpPr>
          <p:nvPr>
            <p:ph type="pic" sz="quarter" idx="10"/>
          </p:nvPr>
        </p:nvSpPr>
        <p:spPr>
          <a:xfrm>
            <a:off x="623394" y="764704"/>
            <a:ext cx="10944191" cy="2304678"/>
          </a:xfrm>
        </p:spPr>
        <p:txBody>
          <a:bodyPr/>
          <a:lstStyle/>
          <a:p>
            <a:endParaRPr lang="nb-NO" dirty="0"/>
          </a:p>
        </p:txBody>
      </p:sp>
    </p:spTree>
    <p:extLst>
      <p:ext uri="{BB962C8B-B14F-4D97-AF65-F5344CB8AC3E}">
        <p14:creationId xmlns:p14="http://schemas.microsoft.com/office/powerpoint/2010/main" val="15170449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Rektangel 7"/>
          <p:cNvSpPr/>
          <p:nvPr userDrawn="1"/>
        </p:nvSpPr>
        <p:spPr>
          <a:xfrm>
            <a:off x="609600" y="548680"/>
            <a:ext cx="10972800" cy="1287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title"/>
          </p:nvPr>
        </p:nvSpPr>
        <p:spPr/>
        <p:txBody>
          <a:bodyPr>
            <a:normAutofit/>
          </a:bodyPr>
          <a:lstStyle>
            <a:lvl1pPr algn="ctr">
              <a:defRPr sz="4000"/>
            </a:lvl1pPr>
          </a:lstStyle>
          <a:p>
            <a:r>
              <a:rPr lang="nb-NO" dirty="0"/>
              <a:t>Klikk for å redigere tittelstil</a:t>
            </a:r>
          </a:p>
        </p:txBody>
      </p:sp>
      <p:sp>
        <p:nvSpPr>
          <p:cNvPr id="3" name="Plassholder for innhold 2"/>
          <p:cNvSpPr>
            <a:spLocks noGrp="1"/>
          </p:cNvSpPr>
          <p:nvPr>
            <p:ph sz="half" idx="1"/>
          </p:nvPr>
        </p:nvSpPr>
        <p:spPr>
          <a:xfrm>
            <a:off x="609600" y="2143397"/>
            <a:ext cx="5384800" cy="38058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p:txBody>
      </p:sp>
      <p:sp>
        <p:nvSpPr>
          <p:cNvPr id="4" name="Plassholder for innhold 3"/>
          <p:cNvSpPr>
            <a:spLocks noGrp="1"/>
          </p:cNvSpPr>
          <p:nvPr>
            <p:ph sz="half" idx="2"/>
          </p:nvPr>
        </p:nvSpPr>
        <p:spPr>
          <a:xfrm>
            <a:off x="6197600" y="2143397"/>
            <a:ext cx="5384800" cy="38058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p:txBody>
      </p:sp>
      <p:sp>
        <p:nvSpPr>
          <p:cNvPr id="5" name="Plassholder for dato 4"/>
          <p:cNvSpPr>
            <a:spLocks noGrp="1"/>
          </p:cNvSpPr>
          <p:nvPr>
            <p:ph type="dt" sz="half" idx="10"/>
          </p:nvPr>
        </p:nvSpPr>
        <p:spPr/>
        <p:txBody>
          <a:bodyPr/>
          <a:lstStyle/>
          <a:p>
            <a:fld id="{0A464439-CD62-4AB1-B981-EE1E6A10F955}" type="datetime1">
              <a:rPr lang="nb-NO" smtClean="0"/>
              <a:t>28.01.2022</a:t>
            </a:fld>
            <a:endParaRPr lang="nb-NO" dirty="0"/>
          </a:p>
        </p:txBody>
      </p:sp>
      <p:sp>
        <p:nvSpPr>
          <p:cNvPr id="6" name="Plassholder for bunntekst 5"/>
          <p:cNvSpPr>
            <a:spLocks noGrp="1"/>
          </p:cNvSpPr>
          <p:nvPr>
            <p:ph type="ftr" sz="quarter" idx="11"/>
          </p:nvPr>
        </p:nvSpPr>
        <p:spPr/>
        <p:txBody>
          <a:bodyPr/>
          <a:lstStyle/>
          <a:p>
            <a:r>
              <a:rPr lang="nb-NO"/>
              <a:t>Eli Knøsen 27-6-2021</a:t>
            </a:r>
          </a:p>
        </p:txBody>
      </p:sp>
      <p:sp>
        <p:nvSpPr>
          <p:cNvPr id="7" name="Plassholder for lysbildenummer 6"/>
          <p:cNvSpPr>
            <a:spLocks noGrp="1"/>
          </p:cNvSpPr>
          <p:nvPr>
            <p:ph type="sldNum" sz="quarter" idx="12"/>
          </p:nvPr>
        </p:nvSpPr>
        <p:spPr/>
        <p:txBody>
          <a:bodyPr/>
          <a:lstStyle/>
          <a:p>
            <a:fld id="{E2D15C3C-3FAA-47DB-94AD-901E3ECBD495}" type="slidenum">
              <a:rPr lang="nb-NO" smtClean="0"/>
              <a:t>‹#›</a:t>
            </a:fld>
            <a:endParaRPr lang="nb-NO"/>
          </a:p>
        </p:txBody>
      </p:sp>
    </p:spTree>
    <p:extLst>
      <p:ext uri="{BB962C8B-B14F-4D97-AF65-F5344CB8AC3E}">
        <p14:creationId xmlns:p14="http://schemas.microsoft.com/office/powerpoint/2010/main" val="937664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69CC2DA8-94BA-45DE-BFCA-FEED9EE58A83}" type="datetime1">
              <a:rPr lang="nb-NO" smtClean="0"/>
              <a:t>28.01.2022</a:t>
            </a:fld>
            <a:endParaRPr lang="nb-NO"/>
          </a:p>
        </p:txBody>
      </p:sp>
      <p:sp>
        <p:nvSpPr>
          <p:cNvPr id="3" name="Plassholder for bunntekst 2"/>
          <p:cNvSpPr>
            <a:spLocks noGrp="1"/>
          </p:cNvSpPr>
          <p:nvPr>
            <p:ph type="ftr" sz="quarter" idx="11"/>
          </p:nvPr>
        </p:nvSpPr>
        <p:spPr/>
        <p:txBody>
          <a:bodyPr/>
          <a:lstStyle/>
          <a:p>
            <a:r>
              <a:rPr lang="nb-NO"/>
              <a:t>Eli Knøsen 27-6-2021</a:t>
            </a:r>
          </a:p>
        </p:txBody>
      </p:sp>
      <p:sp>
        <p:nvSpPr>
          <p:cNvPr id="4" name="Plassholder for lysbildenummer 3"/>
          <p:cNvSpPr>
            <a:spLocks noGrp="1"/>
          </p:cNvSpPr>
          <p:nvPr>
            <p:ph type="sldNum" sz="quarter" idx="12"/>
          </p:nvPr>
        </p:nvSpPr>
        <p:spPr/>
        <p:txBody>
          <a:bodyPr/>
          <a:lstStyle/>
          <a:p>
            <a:fld id="{E2D15C3C-3FAA-47DB-94AD-901E3ECBD495}" type="slidenum">
              <a:rPr lang="nb-NO" smtClean="0"/>
              <a:t>‹#›</a:t>
            </a:fld>
            <a:endParaRPr lang="nb-NO"/>
          </a:p>
        </p:txBody>
      </p:sp>
      <p:sp>
        <p:nvSpPr>
          <p:cNvPr id="6" name="Plassholder for diagram 5"/>
          <p:cNvSpPr>
            <a:spLocks noGrp="1"/>
          </p:cNvSpPr>
          <p:nvPr>
            <p:ph type="chart" sz="quarter" idx="13"/>
          </p:nvPr>
        </p:nvSpPr>
        <p:spPr>
          <a:xfrm>
            <a:off x="1967543" y="1700808"/>
            <a:ext cx="8642351" cy="3600450"/>
          </a:xfrm>
        </p:spPr>
        <p:txBody>
          <a:bodyPr/>
          <a:lstStyle/>
          <a:p>
            <a:endParaRPr lang="nb-NO" dirty="0"/>
          </a:p>
        </p:txBody>
      </p:sp>
    </p:spTree>
    <p:extLst>
      <p:ext uri="{BB962C8B-B14F-4D97-AF65-F5344CB8AC3E}">
        <p14:creationId xmlns:p14="http://schemas.microsoft.com/office/powerpoint/2010/main" val="2671278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66A0EFA5-AE00-4A0B-96B3-FEC0CA019343}" type="datetime1">
              <a:rPr lang="nb-NO" smtClean="0"/>
              <a:t>28.01.2022</a:t>
            </a:fld>
            <a:endParaRPr lang="nb-NO" dirty="0"/>
          </a:p>
        </p:txBody>
      </p:sp>
      <p:sp>
        <p:nvSpPr>
          <p:cNvPr id="4" name="Plassholder for bunntekst 3"/>
          <p:cNvSpPr>
            <a:spLocks noGrp="1"/>
          </p:cNvSpPr>
          <p:nvPr>
            <p:ph type="ftr" sz="quarter" idx="11"/>
          </p:nvPr>
        </p:nvSpPr>
        <p:spPr/>
        <p:txBody>
          <a:bodyPr/>
          <a:lstStyle/>
          <a:p>
            <a:r>
              <a:rPr lang="nb-NO"/>
              <a:t>Eli Knøsen 27-6-2021</a:t>
            </a:r>
            <a:endParaRPr lang="nb-NO" dirty="0"/>
          </a:p>
        </p:txBody>
      </p:sp>
      <p:sp>
        <p:nvSpPr>
          <p:cNvPr id="5" name="Plassholder for lysbildenummer 4"/>
          <p:cNvSpPr>
            <a:spLocks noGrp="1"/>
          </p:cNvSpPr>
          <p:nvPr>
            <p:ph type="sldNum" sz="quarter" idx="12"/>
          </p:nvPr>
        </p:nvSpPr>
        <p:spPr/>
        <p:txBody>
          <a:bodyPr/>
          <a:lstStyle/>
          <a:p>
            <a:fld id="{E2D15C3C-3FAA-47DB-94AD-901E3ECBD495}" type="slidenum">
              <a:rPr lang="nb-NO" smtClean="0"/>
              <a:pPr/>
              <a:t>‹#›</a:t>
            </a:fld>
            <a:endParaRPr lang="nb-NO" dirty="0"/>
          </a:p>
        </p:txBody>
      </p:sp>
      <p:sp>
        <p:nvSpPr>
          <p:cNvPr id="7" name="Plassholder for tabell 6"/>
          <p:cNvSpPr>
            <a:spLocks noGrp="1"/>
          </p:cNvSpPr>
          <p:nvPr>
            <p:ph type="tbl" sz="quarter" idx="13"/>
          </p:nvPr>
        </p:nvSpPr>
        <p:spPr>
          <a:xfrm>
            <a:off x="1295400" y="1557341"/>
            <a:ext cx="9601133" cy="3455987"/>
          </a:xfrm>
        </p:spPr>
        <p:txBody>
          <a:bodyPr/>
          <a:lstStyle/>
          <a:p>
            <a:endParaRPr lang="nb-NO" dirty="0"/>
          </a:p>
        </p:txBody>
      </p:sp>
    </p:spTree>
    <p:extLst>
      <p:ext uri="{BB962C8B-B14F-4D97-AF65-F5344CB8AC3E}">
        <p14:creationId xmlns:p14="http://schemas.microsoft.com/office/powerpoint/2010/main" val="29146722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med toppteks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42667AF9-7B2F-4871-BC5B-4FCE61E825C8}" type="datetime1">
              <a:rPr lang="nb-NO" smtClean="0"/>
              <a:t>28.01.2022</a:t>
            </a:fld>
            <a:endParaRPr lang="nb-NO" dirty="0"/>
          </a:p>
        </p:txBody>
      </p:sp>
      <p:sp>
        <p:nvSpPr>
          <p:cNvPr id="4" name="Plassholder for bunntekst 3"/>
          <p:cNvSpPr>
            <a:spLocks noGrp="1"/>
          </p:cNvSpPr>
          <p:nvPr>
            <p:ph type="ftr" sz="quarter" idx="11"/>
          </p:nvPr>
        </p:nvSpPr>
        <p:spPr/>
        <p:txBody>
          <a:bodyPr/>
          <a:lstStyle/>
          <a:p>
            <a:r>
              <a:rPr lang="nb-NO"/>
              <a:t>Eli Knøsen 27-6-2021</a:t>
            </a:r>
            <a:endParaRPr lang="nb-NO" dirty="0"/>
          </a:p>
        </p:txBody>
      </p:sp>
      <p:sp>
        <p:nvSpPr>
          <p:cNvPr id="5" name="Plassholder for lysbildenummer 4"/>
          <p:cNvSpPr>
            <a:spLocks noGrp="1"/>
          </p:cNvSpPr>
          <p:nvPr>
            <p:ph type="sldNum" sz="quarter" idx="12"/>
          </p:nvPr>
        </p:nvSpPr>
        <p:spPr/>
        <p:txBody>
          <a:bodyPr/>
          <a:lstStyle/>
          <a:p>
            <a:fld id="{E2D15C3C-3FAA-47DB-94AD-901E3ECBD495}" type="slidenum">
              <a:rPr lang="nb-NO" smtClean="0"/>
              <a:pPr/>
              <a:t>‹#›</a:t>
            </a:fld>
            <a:endParaRPr lang="nb-NO" dirty="0"/>
          </a:p>
        </p:txBody>
      </p:sp>
    </p:spTree>
    <p:extLst>
      <p:ext uri="{BB962C8B-B14F-4D97-AF65-F5344CB8AC3E}">
        <p14:creationId xmlns:p14="http://schemas.microsoft.com/office/powerpoint/2010/main" val="3700419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2"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9FB9E00C-8DCE-44D5-A45A-3A6A8F97D532}" type="datetime1">
              <a:rPr lang="nb-NO" smtClean="0"/>
              <a:t>28.01.2022</a:t>
            </a:fld>
            <a:endParaRPr lang="nb-NO"/>
          </a:p>
        </p:txBody>
      </p:sp>
      <p:sp>
        <p:nvSpPr>
          <p:cNvPr id="6" name="Plassholder for bunntekst 5"/>
          <p:cNvSpPr>
            <a:spLocks noGrp="1"/>
          </p:cNvSpPr>
          <p:nvPr>
            <p:ph type="ftr" sz="quarter" idx="11"/>
          </p:nvPr>
        </p:nvSpPr>
        <p:spPr/>
        <p:txBody>
          <a:bodyPr/>
          <a:lstStyle/>
          <a:p>
            <a:r>
              <a:rPr lang="nb-NO"/>
              <a:t>Eli Knøsen 27-6-2021</a:t>
            </a:r>
          </a:p>
        </p:txBody>
      </p:sp>
      <p:sp>
        <p:nvSpPr>
          <p:cNvPr id="7" name="Plassholder for lysbildenummer 6"/>
          <p:cNvSpPr>
            <a:spLocks noGrp="1"/>
          </p:cNvSpPr>
          <p:nvPr>
            <p:ph type="sldNum" sz="quarter" idx="12"/>
          </p:nvPr>
        </p:nvSpPr>
        <p:spPr/>
        <p:txBody>
          <a:bodyPr/>
          <a:lstStyle/>
          <a:p>
            <a:fld id="{E2D15C3C-3FAA-47DB-94AD-901E3ECBD495}" type="slidenum">
              <a:rPr lang="nb-NO" smtClean="0"/>
              <a:t>‹#›</a:t>
            </a:fld>
            <a:endParaRPr lang="nb-NO"/>
          </a:p>
        </p:txBody>
      </p:sp>
    </p:spTree>
    <p:extLst>
      <p:ext uri="{BB962C8B-B14F-4D97-AF65-F5344CB8AC3E}">
        <p14:creationId xmlns:p14="http://schemas.microsoft.com/office/powerpoint/2010/main" val="39392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lgn="ctr">
              <a:defRPr/>
            </a:lvl1pPr>
          </a:lstStyle>
          <a:p>
            <a:r>
              <a:rPr lang="nb-NO" dirty="0"/>
              <a:t>Klikk for å redigere tittelstil</a:t>
            </a:r>
          </a:p>
        </p:txBody>
      </p:sp>
      <p:sp>
        <p:nvSpPr>
          <p:cNvPr id="3" name="Plassholder for innhold 2"/>
          <p:cNvSpPr>
            <a:spLocks noGrp="1"/>
          </p:cNvSpPr>
          <p:nvPr>
            <p:ph idx="1" hasCustomPrompt="1"/>
          </p:nvPr>
        </p:nvSpPr>
        <p:spPr/>
        <p:txBody>
          <a:bodyPr/>
          <a:lstStyle>
            <a:lvl1pPr>
              <a:defRPr baseline="0"/>
            </a:lvl1pPr>
          </a:lstStyle>
          <a:p>
            <a:pPr lvl="0"/>
            <a:r>
              <a:rPr lang="nb-NO" dirty="0"/>
              <a:t>Legg til punkt (maks 5)</a:t>
            </a:r>
          </a:p>
        </p:txBody>
      </p:sp>
      <p:sp>
        <p:nvSpPr>
          <p:cNvPr id="4" name="Plassholder for dato 3"/>
          <p:cNvSpPr>
            <a:spLocks noGrp="1"/>
          </p:cNvSpPr>
          <p:nvPr>
            <p:ph type="dt" sz="half" idx="10"/>
          </p:nvPr>
        </p:nvSpPr>
        <p:spPr/>
        <p:txBody>
          <a:bodyPr/>
          <a:lstStyle/>
          <a:p>
            <a:fld id="{2E944F80-E4C0-44E1-8B82-51D99FCBF44D}" type="datetime1">
              <a:rPr lang="nb-NO" smtClean="0"/>
              <a:t>28.01.2022</a:t>
            </a:fld>
            <a:endParaRPr lang="nb-NO"/>
          </a:p>
        </p:txBody>
      </p:sp>
      <p:sp>
        <p:nvSpPr>
          <p:cNvPr id="5" name="Plassholder for bunntekst 4"/>
          <p:cNvSpPr>
            <a:spLocks noGrp="1"/>
          </p:cNvSpPr>
          <p:nvPr>
            <p:ph type="ftr" sz="quarter" idx="11"/>
          </p:nvPr>
        </p:nvSpPr>
        <p:spPr/>
        <p:txBody>
          <a:bodyPr/>
          <a:lstStyle/>
          <a:p>
            <a:r>
              <a:rPr lang="nb-NO"/>
              <a:t>Eli Knøsen 27-6-2021</a:t>
            </a:r>
            <a:endParaRPr lang="nb-NO" dirty="0"/>
          </a:p>
        </p:txBody>
      </p:sp>
      <p:sp>
        <p:nvSpPr>
          <p:cNvPr id="6" name="Plassholder for lysbildenummer 5"/>
          <p:cNvSpPr>
            <a:spLocks noGrp="1"/>
          </p:cNvSpPr>
          <p:nvPr>
            <p:ph type="sldNum" sz="quarter" idx="12"/>
          </p:nvPr>
        </p:nvSpPr>
        <p:spPr/>
        <p:txBody>
          <a:bodyPr/>
          <a:lstStyle/>
          <a:p>
            <a:fld id="{E2D15C3C-3FAA-47DB-94AD-901E3ECBD495}" type="slidenum">
              <a:rPr lang="nb-NO" smtClean="0"/>
              <a:t>‹#›</a:t>
            </a:fld>
            <a:endParaRPr lang="nb-NO"/>
          </a:p>
        </p:txBody>
      </p:sp>
    </p:spTree>
    <p:extLst>
      <p:ext uri="{BB962C8B-B14F-4D97-AF65-F5344CB8AC3E}">
        <p14:creationId xmlns:p14="http://schemas.microsoft.com/office/powerpoint/2010/main" val="30485730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A99786DB-CCDB-44BA-A6FC-7B6626AA26F0}" type="datetime1">
              <a:rPr lang="nb-NO" smtClean="0"/>
              <a:t>28.01.2022</a:t>
            </a:fld>
            <a:endParaRPr lang="nb-NO"/>
          </a:p>
        </p:txBody>
      </p:sp>
      <p:sp>
        <p:nvSpPr>
          <p:cNvPr id="6" name="Plassholder for bunntekst 5"/>
          <p:cNvSpPr>
            <a:spLocks noGrp="1"/>
          </p:cNvSpPr>
          <p:nvPr>
            <p:ph type="ftr" sz="quarter" idx="11"/>
          </p:nvPr>
        </p:nvSpPr>
        <p:spPr/>
        <p:txBody>
          <a:bodyPr/>
          <a:lstStyle/>
          <a:p>
            <a:r>
              <a:rPr lang="nb-NO"/>
              <a:t>Eli Knøsen 27-6-2021</a:t>
            </a:r>
          </a:p>
        </p:txBody>
      </p:sp>
      <p:sp>
        <p:nvSpPr>
          <p:cNvPr id="7" name="Plassholder for lysbildenummer 6"/>
          <p:cNvSpPr>
            <a:spLocks noGrp="1"/>
          </p:cNvSpPr>
          <p:nvPr>
            <p:ph type="sldNum" sz="quarter" idx="12"/>
          </p:nvPr>
        </p:nvSpPr>
        <p:spPr/>
        <p:txBody>
          <a:bodyPr/>
          <a:lstStyle/>
          <a:p>
            <a:fld id="{E2D15C3C-3FAA-47DB-94AD-901E3ECBD495}" type="slidenum">
              <a:rPr lang="nb-NO" smtClean="0"/>
              <a:t>‹#›</a:t>
            </a:fld>
            <a:endParaRPr lang="nb-NO"/>
          </a:p>
        </p:txBody>
      </p:sp>
    </p:spTree>
    <p:extLst>
      <p:ext uri="{BB962C8B-B14F-4D97-AF65-F5344CB8AC3E}">
        <p14:creationId xmlns:p14="http://schemas.microsoft.com/office/powerpoint/2010/main" val="24757260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8601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anne Bjurstrøm">
    <p:spTree>
      <p:nvGrpSpPr>
        <p:cNvPr id="1" name=""/>
        <p:cNvGrpSpPr/>
        <p:nvPr/>
      </p:nvGrpSpPr>
      <p:grpSpPr>
        <a:xfrm>
          <a:off x="0" y="0"/>
          <a:ext cx="0" cy="0"/>
          <a:chOff x="0" y="0"/>
          <a:chExt cx="0" cy="0"/>
        </a:xfrm>
      </p:grpSpPr>
      <p:sp>
        <p:nvSpPr>
          <p:cNvPr id="7" name="Rektangel 6"/>
          <p:cNvSpPr/>
          <p:nvPr userDrawn="1"/>
        </p:nvSpPr>
        <p:spPr>
          <a:xfrm>
            <a:off x="620437" y="476672"/>
            <a:ext cx="10945216" cy="11521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10" name="TekstSylinder 9"/>
          <p:cNvSpPr txBox="1"/>
          <p:nvPr userDrawn="1"/>
        </p:nvSpPr>
        <p:spPr>
          <a:xfrm>
            <a:off x="5807969" y="2805896"/>
            <a:ext cx="4992555" cy="1631216"/>
          </a:xfrm>
          <a:prstGeom prst="rect">
            <a:avLst/>
          </a:prstGeom>
          <a:noFill/>
        </p:spPr>
        <p:txBody>
          <a:bodyPr wrap="square" rtlCol="0">
            <a:spAutoFit/>
          </a:bodyPr>
          <a:lstStyle/>
          <a:p>
            <a:pPr marL="285750" indent="-285750">
              <a:lnSpc>
                <a:spcPct val="100000"/>
              </a:lnSpc>
              <a:buClr>
                <a:srgbClr val="91549E"/>
              </a:buClr>
              <a:buFont typeface="Wingdings" panose="05000000000000000000" pitchFamily="2" charset="2"/>
              <a:buChar char="§"/>
            </a:pPr>
            <a:r>
              <a:rPr lang="nb-NO" sz="2000" b="1" dirty="0">
                <a:solidFill>
                  <a:schemeClr val="tx1">
                    <a:lumMod val="75000"/>
                    <a:lumOff val="25000"/>
                  </a:schemeClr>
                </a:solidFill>
              </a:rPr>
              <a:t>Likestillings- og diskrimineringsombud</a:t>
            </a:r>
          </a:p>
          <a:p>
            <a:pPr marL="285750" indent="-285750">
              <a:lnSpc>
                <a:spcPct val="150000"/>
              </a:lnSpc>
              <a:buClr>
                <a:srgbClr val="91549E"/>
              </a:buClr>
              <a:buFont typeface="Wingdings" panose="05000000000000000000" pitchFamily="2" charset="2"/>
              <a:buChar char="§"/>
            </a:pPr>
            <a:r>
              <a:rPr lang="nb-NO" sz="2000" b="1" dirty="0">
                <a:solidFill>
                  <a:schemeClr val="tx1">
                    <a:lumMod val="75000"/>
                    <a:lumOff val="25000"/>
                  </a:schemeClr>
                </a:solidFill>
              </a:rPr>
              <a:t>Utdannet jurist</a:t>
            </a:r>
          </a:p>
          <a:p>
            <a:pPr marL="285750" indent="-285750">
              <a:lnSpc>
                <a:spcPct val="150000"/>
              </a:lnSpc>
              <a:buClr>
                <a:srgbClr val="91549E"/>
              </a:buClr>
              <a:buFont typeface="Wingdings" panose="05000000000000000000" pitchFamily="2" charset="2"/>
              <a:buChar char="§"/>
            </a:pPr>
            <a:r>
              <a:rPr lang="nb-NO" sz="2000" b="1" dirty="0">
                <a:solidFill>
                  <a:schemeClr val="tx1">
                    <a:lumMod val="75000"/>
                    <a:lumOff val="25000"/>
                  </a:schemeClr>
                </a:solidFill>
              </a:rPr>
              <a:t>Tidligere arbeidsminister</a:t>
            </a:r>
          </a:p>
        </p:txBody>
      </p:sp>
      <p:pic>
        <p:nvPicPr>
          <p:cNvPr id="1026" name="Picture 2" descr="http://gfx.dagbladet.no/labrador/866/866031/8660313/jpg/active/320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563" y="2017450"/>
            <a:ext cx="2880320" cy="3240360"/>
          </a:xfrm>
          <a:prstGeom prst="rect">
            <a:avLst/>
          </a:prstGeom>
          <a:noFill/>
          <a:extLst>
            <a:ext uri="{909E8E84-426E-40DD-AFC4-6F175D3DCCD1}">
              <a14:hiddenFill xmlns:a14="http://schemas.microsoft.com/office/drawing/2010/main">
                <a:solidFill>
                  <a:srgbClr val="FFFFFF"/>
                </a:solidFill>
              </a14:hiddenFill>
            </a:ext>
          </a:extLst>
        </p:spPr>
      </p:pic>
      <p:sp>
        <p:nvSpPr>
          <p:cNvPr id="11" name="TekstSylinder 10"/>
          <p:cNvSpPr txBox="1"/>
          <p:nvPr userDrawn="1"/>
        </p:nvSpPr>
        <p:spPr>
          <a:xfrm>
            <a:off x="3212725" y="721016"/>
            <a:ext cx="5760640" cy="707886"/>
          </a:xfrm>
          <a:prstGeom prst="rect">
            <a:avLst/>
          </a:prstGeom>
          <a:noFill/>
        </p:spPr>
        <p:txBody>
          <a:bodyPr wrap="square" rtlCol="0">
            <a:spAutoFit/>
          </a:bodyPr>
          <a:lstStyle/>
          <a:p>
            <a:r>
              <a:rPr lang="nb-NO" sz="4000" b="1" dirty="0">
                <a:solidFill>
                  <a:schemeClr val="tx1">
                    <a:lumMod val="75000"/>
                    <a:lumOff val="25000"/>
                  </a:schemeClr>
                </a:solidFill>
              </a:rPr>
              <a:t>Hanne Bjurstrøm</a:t>
            </a:r>
          </a:p>
        </p:txBody>
      </p:sp>
    </p:spTree>
    <p:extLst>
      <p:ext uri="{BB962C8B-B14F-4D97-AF65-F5344CB8AC3E}">
        <p14:creationId xmlns:p14="http://schemas.microsoft.com/office/powerpoint/2010/main" val="2186135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skriminering er 1">
    <p:spTree>
      <p:nvGrpSpPr>
        <p:cNvPr id="1" name=""/>
        <p:cNvGrpSpPr/>
        <p:nvPr/>
      </p:nvGrpSpPr>
      <p:grpSpPr>
        <a:xfrm>
          <a:off x="0" y="0"/>
          <a:ext cx="0" cy="0"/>
          <a:chOff x="0" y="0"/>
          <a:chExt cx="0" cy="0"/>
        </a:xfrm>
      </p:grpSpPr>
      <p:sp>
        <p:nvSpPr>
          <p:cNvPr id="16" name="Rektangel 15"/>
          <p:cNvSpPr/>
          <p:nvPr userDrawn="1"/>
        </p:nvSpPr>
        <p:spPr>
          <a:xfrm>
            <a:off x="1007436" y="2708920"/>
            <a:ext cx="10177131" cy="17281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Rektangel 5"/>
          <p:cNvSpPr/>
          <p:nvPr userDrawn="1"/>
        </p:nvSpPr>
        <p:spPr>
          <a:xfrm>
            <a:off x="1391479" y="2970821"/>
            <a:ext cx="9409044" cy="1200329"/>
          </a:xfrm>
          <a:prstGeom prst="rect">
            <a:avLst/>
          </a:prstGeom>
        </p:spPr>
        <p:txBody>
          <a:bodyPr wrap="square">
            <a:spAutoFit/>
          </a:bodyPr>
          <a:lstStyle/>
          <a:p>
            <a:pPr marL="0" indent="0" algn="ctr">
              <a:buNone/>
            </a:pPr>
            <a:r>
              <a:rPr lang="nb-NO" sz="3600" b="1" dirty="0">
                <a:solidFill>
                  <a:schemeClr val="tx1">
                    <a:lumMod val="75000"/>
                    <a:lumOff val="25000"/>
                  </a:schemeClr>
                </a:solidFill>
                <a:latin typeface="Arial" panose="020B0604020202020204" pitchFamily="34" charset="0"/>
                <a:cs typeface="Arial" panose="020B0604020202020204" pitchFamily="34" charset="0"/>
              </a:rPr>
              <a:t>Norsk lov forbyr diskriminering </a:t>
            </a:r>
          </a:p>
          <a:p>
            <a:pPr marL="0" indent="0" algn="ctr">
              <a:buNone/>
            </a:pPr>
            <a:r>
              <a:rPr lang="nb-NO" sz="3600" i="1" dirty="0">
                <a:solidFill>
                  <a:schemeClr val="tx1">
                    <a:lumMod val="75000"/>
                    <a:lumOff val="25000"/>
                  </a:schemeClr>
                </a:solidFill>
                <a:latin typeface="Arial" panose="020B0604020202020204" pitchFamily="34" charset="0"/>
                <a:cs typeface="Arial" panose="020B0604020202020204" pitchFamily="34" charset="0"/>
              </a:rPr>
              <a:t>– men hva er diskriminering?</a:t>
            </a:r>
            <a:r>
              <a:rPr lang="nb-NO" sz="3600"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28" name="Bilde 27"/>
          <p:cNvPicPr>
            <a:picLocks noChangeAspect="1"/>
          </p:cNvPicPr>
          <p:nvPr userDrawn="1"/>
        </p:nvPicPr>
        <p:blipFill rotWithShape="1">
          <a:blip r:embed="rId2">
            <a:extLst>
              <a:ext uri="{28A0092B-C50C-407E-A947-70E740481C1C}">
                <a14:useLocalDpi xmlns:a14="http://schemas.microsoft.com/office/drawing/2010/main" val="0"/>
              </a:ext>
            </a:extLst>
          </a:blip>
          <a:srcRect l="654" t="50707" r="22477" b="29294"/>
          <a:stretch/>
        </p:blipFill>
        <p:spPr>
          <a:xfrm>
            <a:off x="2735627" y="1268760"/>
            <a:ext cx="6476608" cy="891240"/>
          </a:xfrm>
          <a:prstGeom prst="rect">
            <a:avLst/>
          </a:prstGeom>
        </p:spPr>
      </p:pic>
    </p:spTree>
    <p:extLst>
      <p:ext uri="{BB962C8B-B14F-4D97-AF65-F5344CB8AC3E}">
        <p14:creationId xmlns:p14="http://schemas.microsoft.com/office/powerpoint/2010/main" val="115229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skriminering er 2">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9992" y="3032468"/>
            <a:ext cx="8846488" cy="2052716"/>
          </a:xfrm>
          <a:prstGeom prst="rect">
            <a:avLst/>
          </a:prstGeom>
        </p:spPr>
      </p:pic>
      <p:sp>
        <p:nvSpPr>
          <p:cNvPr id="9" name="Rektangel 8"/>
          <p:cNvSpPr/>
          <p:nvPr userDrawn="1"/>
        </p:nvSpPr>
        <p:spPr>
          <a:xfrm>
            <a:off x="1569992" y="1146274"/>
            <a:ext cx="8846488" cy="17281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TextBox 13"/>
          <p:cNvSpPr txBox="1"/>
          <p:nvPr userDrawn="1"/>
        </p:nvSpPr>
        <p:spPr>
          <a:xfrm>
            <a:off x="3667487" y="3452807"/>
            <a:ext cx="4439036" cy="1200329"/>
          </a:xfrm>
          <a:prstGeom prst="rect">
            <a:avLst/>
          </a:prstGeom>
          <a:noFill/>
        </p:spPr>
        <p:txBody>
          <a:bodyPr wrap="none" rtlCol="0">
            <a:spAutoFit/>
          </a:bodyPr>
          <a:lstStyle/>
          <a:p>
            <a:pPr algn="ctr"/>
            <a:r>
              <a:rPr lang="en-US" sz="2400" b="1" dirty="0" err="1">
                <a:solidFill>
                  <a:schemeClr val="bg1"/>
                </a:solidFill>
                <a:latin typeface="Arial" panose="020B0604020202020204" pitchFamily="34" charset="0"/>
                <a:cs typeface="Arial" panose="020B0604020202020204" pitchFamily="34" charset="0"/>
              </a:rPr>
              <a:t>Usaklig</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forskjellsbehandling</a:t>
            </a:r>
            <a:r>
              <a:rPr lang="en-US" sz="2400" b="1" dirty="0">
                <a:solidFill>
                  <a:schemeClr val="bg1"/>
                </a:solidFill>
                <a:latin typeface="Arial" panose="020B0604020202020204" pitchFamily="34" charset="0"/>
                <a:cs typeface="Arial" panose="020B0604020202020204" pitchFamily="34" charset="0"/>
              </a:rPr>
              <a:t> </a:t>
            </a:r>
          </a:p>
          <a:p>
            <a:pPr algn="ctr"/>
            <a:r>
              <a:rPr lang="en-US" sz="2400" dirty="0" err="1">
                <a:solidFill>
                  <a:schemeClr val="bg1"/>
                </a:solidFill>
                <a:latin typeface="Arial" panose="020B0604020202020204" pitchFamily="34" charset="0"/>
                <a:cs typeface="Arial" panose="020B0604020202020204" pitchFamily="34" charset="0"/>
              </a:rPr>
              <a:t>knyttet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til</a:t>
            </a:r>
            <a:r>
              <a:rPr lang="en-US" sz="2400"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ett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eller</a:t>
            </a:r>
            <a:r>
              <a:rPr lang="en-US" sz="2400"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flere</a:t>
            </a:r>
            <a:r>
              <a:rPr lang="en-US" sz="2400" b="1" dirty="0">
                <a:solidFill>
                  <a:schemeClr val="bg1"/>
                </a:solidFill>
                <a:latin typeface="Arial" panose="020B0604020202020204" pitchFamily="34" charset="0"/>
                <a:cs typeface="Arial" panose="020B0604020202020204" pitchFamily="34" charset="0"/>
              </a:rPr>
              <a:t> </a:t>
            </a:r>
          </a:p>
          <a:p>
            <a:pPr algn="ctr"/>
            <a:r>
              <a:rPr lang="en-US" sz="2400" b="1" dirty="0" err="1">
                <a:solidFill>
                  <a:schemeClr val="bg1"/>
                </a:solidFill>
                <a:latin typeface="Arial" panose="020B0604020202020204" pitchFamily="34" charset="0"/>
                <a:cs typeface="Arial" panose="020B0604020202020204" pitchFamily="34" charset="0"/>
              </a:rPr>
              <a:t>diskrimineringsgrunnlag</a:t>
            </a:r>
            <a:endParaRPr lang="en-US" sz="2400" b="1" dirty="0">
              <a:solidFill>
                <a:schemeClr val="bg1"/>
              </a:solidFill>
              <a:latin typeface="Arial" panose="020B0604020202020204" pitchFamily="34" charset="0"/>
              <a:cs typeface="Arial" panose="020B0604020202020204" pitchFamily="34" charset="0"/>
            </a:endParaRPr>
          </a:p>
        </p:txBody>
      </p:sp>
      <p:sp>
        <p:nvSpPr>
          <p:cNvPr id="16" name="TekstSylinder 15"/>
          <p:cNvSpPr txBox="1"/>
          <p:nvPr userDrawn="1"/>
        </p:nvSpPr>
        <p:spPr>
          <a:xfrm>
            <a:off x="2865584" y="1713002"/>
            <a:ext cx="6110736" cy="707886"/>
          </a:xfrm>
          <a:prstGeom prst="rect">
            <a:avLst/>
          </a:prstGeom>
          <a:noFill/>
        </p:spPr>
        <p:txBody>
          <a:bodyPr wrap="square" rtlCol="0">
            <a:spAutoFit/>
          </a:bodyPr>
          <a:lstStyle/>
          <a:p>
            <a:pPr algn="ctr"/>
            <a:r>
              <a:rPr lang="nb-NO" sz="4000" b="1" dirty="0">
                <a:solidFill>
                  <a:schemeClr val="tx1">
                    <a:lumMod val="75000"/>
                    <a:lumOff val="25000"/>
                  </a:schemeClr>
                </a:solidFill>
                <a:latin typeface="Arial" panose="020B0604020202020204" pitchFamily="34" charset="0"/>
                <a:cs typeface="Arial" panose="020B0604020202020204" pitchFamily="34" charset="0"/>
              </a:rPr>
              <a:t>Diskriminering</a:t>
            </a:r>
            <a:r>
              <a:rPr lang="nb-NO" sz="4000" b="1" baseline="0" dirty="0">
                <a:solidFill>
                  <a:schemeClr val="tx1">
                    <a:lumMod val="75000"/>
                    <a:lumOff val="25000"/>
                  </a:schemeClr>
                </a:solidFill>
                <a:latin typeface="Arial" panose="020B0604020202020204" pitchFamily="34" charset="0"/>
                <a:cs typeface="Arial" panose="020B0604020202020204" pitchFamily="34" charset="0"/>
              </a:rPr>
              <a:t> er:</a:t>
            </a:r>
            <a:endParaRPr lang="nb-NO" sz="40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39632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unnlag">
    <p:spTree>
      <p:nvGrpSpPr>
        <p:cNvPr id="1" name=""/>
        <p:cNvGrpSpPr/>
        <p:nvPr/>
      </p:nvGrpSpPr>
      <p:grpSpPr>
        <a:xfrm>
          <a:off x="0" y="0"/>
          <a:ext cx="0" cy="0"/>
          <a:chOff x="0" y="0"/>
          <a:chExt cx="0" cy="0"/>
        </a:xfrm>
      </p:grpSpPr>
      <p:pic>
        <p:nvPicPr>
          <p:cNvPr id="14" name="Bilde 13"/>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156407" y="4706043"/>
            <a:ext cx="2496000" cy="1116000"/>
          </a:xfrm>
          <a:prstGeom prst="rect">
            <a:avLst/>
          </a:prstGeom>
        </p:spPr>
      </p:pic>
      <p:pic>
        <p:nvPicPr>
          <p:cNvPr id="3" name="Bilde 2"/>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156407" y="3417617"/>
            <a:ext cx="2496000" cy="1116000"/>
          </a:xfrm>
          <a:prstGeom prst="rect">
            <a:avLst/>
          </a:prstGeom>
        </p:spPr>
      </p:pic>
      <p:pic>
        <p:nvPicPr>
          <p:cNvPr id="31" name="Bilde 30"/>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2164100" y="2129191"/>
            <a:ext cx="2496000" cy="1116000"/>
          </a:xfrm>
          <a:prstGeom prst="rect">
            <a:avLst/>
          </a:prstGeom>
        </p:spPr>
      </p:pic>
      <p:pic>
        <p:nvPicPr>
          <p:cNvPr id="5" name="Bilde 4"/>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7658564" y="3407819"/>
            <a:ext cx="2496000" cy="1116000"/>
          </a:xfrm>
          <a:prstGeom prst="rect">
            <a:avLst/>
          </a:prstGeom>
        </p:spPr>
      </p:pic>
      <p:pic>
        <p:nvPicPr>
          <p:cNvPr id="30" name="Bilde 29"/>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4892131" y="3417617"/>
            <a:ext cx="2496000" cy="1116000"/>
          </a:xfrm>
          <a:prstGeom prst="rect">
            <a:avLst/>
          </a:prstGeom>
        </p:spPr>
      </p:pic>
      <p:pic>
        <p:nvPicPr>
          <p:cNvPr id="4" name="Bilde 3"/>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7674960" y="2124616"/>
            <a:ext cx="2496000" cy="1116000"/>
          </a:xfrm>
          <a:prstGeom prst="rect">
            <a:avLst/>
          </a:prstGeom>
        </p:spPr>
      </p:pic>
      <p:pic>
        <p:nvPicPr>
          <p:cNvPr id="2" name="Bilde 1"/>
          <p:cNvPicPr>
            <a:picLocks/>
          </p:cNvPicPr>
          <p:nvPr userDrawn="1"/>
        </p:nvPicPr>
        <p:blipFill>
          <a:blip r:embed="rId8" cstate="print">
            <a:extLst>
              <a:ext uri="{28A0092B-C50C-407E-A947-70E740481C1C}">
                <a14:useLocalDpi xmlns:a14="http://schemas.microsoft.com/office/drawing/2010/main" val="0"/>
              </a:ext>
            </a:extLst>
          </a:blip>
          <a:stretch>
            <a:fillRect/>
          </a:stretch>
        </p:blipFill>
        <p:spPr>
          <a:xfrm>
            <a:off x="4904196" y="2127520"/>
            <a:ext cx="2496000" cy="1116000"/>
          </a:xfrm>
          <a:prstGeom prst="rect">
            <a:avLst/>
          </a:prstGeom>
        </p:spPr>
      </p:pic>
      <p:sp>
        <p:nvSpPr>
          <p:cNvPr id="16" name="Rektangel 15"/>
          <p:cNvSpPr/>
          <p:nvPr userDrawn="1"/>
        </p:nvSpPr>
        <p:spPr>
          <a:xfrm>
            <a:off x="527381" y="557808"/>
            <a:ext cx="10972800" cy="1287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3" name="TekstSylinder 12"/>
          <p:cNvSpPr txBox="1"/>
          <p:nvPr userDrawn="1"/>
        </p:nvSpPr>
        <p:spPr>
          <a:xfrm>
            <a:off x="2663909" y="2490801"/>
            <a:ext cx="1536171" cy="400110"/>
          </a:xfrm>
          <a:prstGeom prst="rect">
            <a:avLst/>
          </a:prstGeom>
          <a:noFill/>
        </p:spPr>
        <p:txBody>
          <a:bodyPr wrap="square" rtlCol="0">
            <a:spAutoFit/>
          </a:bodyPr>
          <a:lstStyle/>
          <a:p>
            <a:r>
              <a:rPr lang="nb-NO" sz="2000" b="1" dirty="0">
                <a:solidFill>
                  <a:schemeClr val="bg1"/>
                </a:solidFill>
                <a:latin typeface="Arial" panose="020B0604020202020204" pitchFamily="34" charset="0"/>
                <a:cs typeface="Arial" panose="020B0604020202020204" pitchFamily="34" charset="0"/>
              </a:rPr>
              <a:t>KJØNN</a:t>
            </a:r>
          </a:p>
        </p:txBody>
      </p:sp>
      <p:sp>
        <p:nvSpPr>
          <p:cNvPr id="15" name="TekstSylinder 14"/>
          <p:cNvSpPr txBox="1"/>
          <p:nvPr userDrawn="1"/>
        </p:nvSpPr>
        <p:spPr>
          <a:xfrm>
            <a:off x="1597291" y="858034"/>
            <a:ext cx="9025001" cy="707886"/>
          </a:xfrm>
          <a:prstGeom prst="rect">
            <a:avLst/>
          </a:prstGeom>
          <a:noFill/>
        </p:spPr>
        <p:txBody>
          <a:bodyPr wrap="square" rtlCol="0">
            <a:spAutoFit/>
          </a:bodyPr>
          <a:lstStyle/>
          <a:p>
            <a:pPr algn="ctr"/>
            <a:r>
              <a:rPr lang="nb-NO" sz="4000" b="1" dirty="0">
                <a:solidFill>
                  <a:schemeClr val="tx1">
                    <a:lumMod val="75000"/>
                    <a:lumOff val="25000"/>
                  </a:schemeClr>
                </a:solidFill>
                <a:latin typeface="Arial" panose="020B0604020202020204" pitchFamily="34" charset="0"/>
                <a:cs typeface="Arial" panose="020B0604020202020204" pitchFamily="34" charset="0"/>
              </a:rPr>
              <a:t>Diskriminerings</a:t>
            </a:r>
            <a:r>
              <a:rPr lang="nb-NO" sz="4000" b="1" baseline="0" dirty="0">
                <a:solidFill>
                  <a:schemeClr val="tx1">
                    <a:lumMod val="75000"/>
                    <a:lumOff val="25000"/>
                  </a:schemeClr>
                </a:solidFill>
                <a:latin typeface="Arial" panose="020B0604020202020204" pitchFamily="34" charset="0"/>
                <a:cs typeface="Arial" panose="020B0604020202020204" pitchFamily="34" charset="0"/>
              </a:rPr>
              <a:t>grunnlag:</a:t>
            </a:r>
            <a:endParaRPr lang="nb-NO" sz="4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8" name="TekstSylinder 17"/>
          <p:cNvSpPr txBox="1"/>
          <p:nvPr userDrawn="1"/>
        </p:nvSpPr>
        <p:spPr>
          <a:xfrm>
            <a:off x="5401600" y="3765764"/>
            <a:ext cx="1824203" cy="400110"/>
          </a:xfrm>
          <a:prstGeom prst="rect">
            <a:avLst/>
          </a:prstGeom>
          <a:noFill/>
        </p:spPr>
        <p:txBody>
          <a:bodyPr wrap="square" rtlCol="0">
            <a:spAutoFit/>
          </a:bodyPr>
          <a:lstStyle/>
          <a:p>
            <a:r>
              <a:rPr lang="nb-NO" sz="2000" b="1" dirty="0">
                <a:solidFill>
                  <a:schemeClr val="bg1"/>
                </a:solidFill>
                <a:latin typeface="Arial" panose="020B0604020202020204" pitchFamily="34" charset="0"/>
                <a:cs typeface="Arial" panose="020B0604020202020204" pitchFamily="34" charset="0"/>
              </a:rPr>
              <a:t>ALDER</a:t>
            </a:r>
          </a:p>
        </p:txBody>
      </p:sp>
      <p:sp>
        <p:nvSpPr>
          <p:cNvPr id="20" name="TekstSylinder 19"/>
          <p:cNvSpPr txBox="1"/>
          <p:nvPr userDrawn="1"/>
        </p:nvSpPr>
        <p:spPr>
          <a:xfrm>
            <a:off x="4911831" y="2410528"/>
            <a:ext cx="2520244" cy="584775"/>
          </a:xfrm>
          <a:prstGeom prst="rect">
            <a:avLst/>
          </a:prstGeom>
          <a:noFill/>
        </p:spPr>
        <p:txBody>
          <a:bodyPr wrap="square" rtlCol="0">
            <a:spAutoFit/>
          </a:bodyPr>
          <a:lstStyle/>
          <a:p>
            <a:pPr algn="ctr"/>
            <a:r>
              <a:rPr lang="nb-NO" sz="1600" b="1" dirty="0">
                <a:solidFill>
                  <a:schemeClr val="bg1"/>
                </a:solidFill>
                <a:latin typeface="Arial" panose="020B0604020202020204" pitchFamily="34" charset="0"/>
                <a:cs typeface="Arial" panose="020B0604020202020204" pitchFamily="34" charset="0"/>
              </a:rPr>
              <a:t>RELIGION</a:t>
            </a:r>
          </a:p>
          <a:p>
            <a:pPr algn="ctr"/>
            <a:r>
              <a:rPr lang="nb-NO" sz="1600" b="1" dirty="0">
                <a:solidFill>
                  <a:schemeClr val="bg1"/>
                </a:solidFill>
                <a:latin typeface="Arial" panose="020B0604020202020204" pitchFamily="34" charset="0"/>
                <a:cs typeface="Arial" panose="020B0604020202020204" pitchFamily="34" charset="0"/>
              </a:rPr>
              <a:t>LIVSSYN</a:t>
            </a:r>
          </a:p>
        </p:txBody>
      </p:sp>
      <p:sp>
        <p:nvSpPr>
          <p:cNvPr id="22" name="TekstSylinder 21"/>
          <p:cNvSpPr txBox="1"/>
          <p:nvPr userDrawn="1"/>
        </p:nvSpPr>
        <p:spPr>
          <a:xfrm>
            <a:off x="2402598" y="3753155"/>
            <a:ext cx="2520244" cy="400110"/>
          </a:xfrm>
          <a:prstGeom prst="rect">
            <a:avLst/>
          </a:prstGeom>
          <a:noFill/>
        </p:spPr>
        <p:txBody>
          <a:bodyPr wrap="square" rtlCol="0">
            <a:spAutoFit/>
          </a:bodyPr>
          <a:lstStyle/>
          <a:p>
            <a:r>
              <a:rPr lang="nb-NO" sz="2000" b="1" dirty="0">
                <a:solidFill>
                  <a:schemeClr val="bg1"/>
                </a:solidFill>
                <a:latin typeface="Arial" panose="020B0604020202020204" pitchFamily="34" charset="0"/>
                <a:cs typeface="Arial" panose="020B0604020202020204" pitchFamily="34" charset="0"/>
              </a:rPr>
              <a:t>ETNISITET</a:t>
            </a:r>
          </a:p>
        </p:txBody>
      </p:sp>
      <p:sp>
        <p:nvSpPr>
          <p:cNvPr id="23" name="TekstSylinder 22"/>
          <p:cNvSpPr txBox="1"/>
          <p:nvPr userDrawn="1"/>
        </p:nvSpPr>
        <p:spPr>
          <a:xfrm>
            <a:off x="7632171" y="2276875"/>
            <a:ext cx="2520244" cy="584775"/>
          </a:xfrm>
          <a:prstGeom prst="rect">
            <a:avLst/>
          </a:prstGeom>
          <a:noFill/>
        </p:spPr>
        <p:txBody>
          <a:bodyPr wrap="square" rtlCol="0">
            <a:spAutoFit/>
          </a:bodyPr>
          <a:lstStyle/>
          <a:p>
            <a:pPr algn="ctr"/>
            <a:r>
              <a:rPr lang="nb-NO" sz="1600" b="1" dirty="0">
                <a:solidFill>
                  <a:schemeClr val="bg1"/>
                </a:solidFill>
                <a:latin typeface="Arial" panose="020B0604020202020204" pitchFamily="34" charset="0"/>
                <a:cs typeface="Arial" panose="020B0604020202020204" pitchFamily="34" charset="0"/>
              </a:rPr>
              <a:t>NEDSATT</a:t>
            </a:r>
          </a:p>
          <a:p>
            <a:pPr algn="ctr"/>
            <a:r>
              <a:rPr lang="nb-NO" sz="1600" b="1" dirty="0">
                <a:solidFill>
                  <a:schemeClr val="bg1"/>
                </a:solidFill>
                <a:latin typeface="Arial" panose="020B0604020202020204" pitchFamily="34" charset="0"/>
                <a:cs typeface="Arial" panose="020B0604020202020204" pitchFamily="34" charset="0"/>
              </a:rPr>
              <a:t>FUNKSJONS-EVNE</a:t>
            </a:r>
          </a:p>
        </p:txBody>
      </p:sp>
      <p:sp>
        <p:nvSpPr>
          <p:cNvPr id="24" name="TekstSylinder 23"/>
          <p:cNvSpPr txBox="1"/>
          <p:nvPr userDrawn="1"/>
        </p:nvSpPr>
        <p:spPr>
          <a:xfrm>
            <a:off x="7674962" y="3501009"/>
            <a:ext cx="2520244" cy="954107"/>
          </a:xfrm>
          <a:prstGeom prst="rect">
            <a:avLst/>
          </a:prstGeom>
          <a:noFill/>
        </p:spPr>
        <p:txBody>
          <a:bodyPr wrap="square" rtlCol="0">
            <a:spAutoFit/>
          </a:bodyPr>
          <a:lstStyle/>
          <a:p>
            <a:pPr algn="ctr"/>
            <a:r>
              <a:rPr lang="nb-NO" sz="1400" b="1" dirty="0">
                <a:solidFill>
                  <a:schemeClr val="bg1"/>
                </a:solidFill>
                <a:latin typeface="Arial" panose="020B0604020202020204" pitchFamily="34" charset="0"/>
                <a:cs typeface="Arial" panose="020B0604020202020204" pitchFamily="34" charset="0"/>
              </a:rPr>
              <a:t>KJØNNSUTTRYKK</a:t>
            </a:r>
          </a:p>
          <a:p>
            <a:pPr algn="ctr"/>
            <a:r>
              <a:rPr lang="nb-NO" sz="1400" b="1" dirty="0">
                <a:solidFill>
                  <a:schemeClr val="bg1"/>
                </a:solidFill>
                <a:latin typeface="Arial" panose="020B0604020202020204" pitchFamily="34" charset="0"/>
                <a:cs typeface="Arial" panose="020B0604020202020204" pitchFamily="34" charset="0"/>
              </a:rPr>
              <a:t>KJØNNSIDENTITET</a:t>
            </a:r>
          </a:p>
          <a:p>
            <a:pPr algn="ctr"/>
            <a:r>
              <a:rPr lang="nb-NO" sz="1400" b="1" dirty="0">
                <a:solidFill>
                  <a:schemeClr val="bg1"/>
                </a:solidFill>
                <a:latin typeface="Arial" panose="020B0604020202020204" pitchFamily="34" charset="0"/>
                <a:cs typeface="Arial" panose="020B0604020202020204" pitchFamily="34" charset="0"/>
              </a:rPr>
              <a:t>SEKSUELL</a:t>
            </a:r>
          </a:p>
          <a:p>
            <a:pPr algn="ctr"/>
            <a:r>
              <a:rPr lang="nb-NO" sz="1400" b="1" dirty="0">
                <a:solidFill>
                  <a:schemeClr val="bg1"/>
                </a:solidFill>
                <a:latin typeface="Arial" panose="020B0604020202020204" pitchFamily="34" charset="0"/>
                <a:cs typeface="Arial" panose="020B0604020202020204" pitchFamily="34" charset="0"/>
              </a:rPr>
              <a:t>ORIENTERING</a:t>
            </a:r>
          </a:p>
        </p:txBody>
      </p:sp>
      <p:sp>
        <p:nvSpPr>
          <p:cNvPr id="25" name="TekstSylinder 24"/>
          <p:cNvSpPr txBox="1"/>
          <p:nvPr userDrawn="1"/>
        </p:nvSpPr>
        <p:spPr>
          <a:xfrm>
            <a:off x="2176454" y="4867395"/>
            <a:ext cx="2520244" cy="738664"/>
          </a:xfrm>
          <a:prstGeom prst="rect">
            <a:avLst/>
          </a:prstGeom>
          <a:noFill/>
        </p:spPr>
        <p:txBody>
          <a:bodyPr wrap="square" rtlCol="0">
            <a:spAutoFit/>
          </a:bodyPr>
          <a:lstStyle/>
          <a:p>
            <a:pPr algn="ctr"/>
            <a:r>
              <a:rPr lang="nb-NO" sz="1400" b="1" dirty="0">
                <a:solidFill>
                  <a:schemeClr val="bg1"/>
                </a:solidFill>
                <a:latin typeface="Arial" panose="020B0604020202020204" pitchFamily="34" charset="0"/>
                <a:cs typeface="Arial" panose="020B0604020202020204" pitchFamily="34" charset="0"/>
              </a:rPr>
              <a:t>FAGFORENINGS-</a:t>
            </a:r>
          </a:p>
          <a:p>
            <a:pPr algn="ctr"/>
            <a:r>
              <a:rPr lang="nb-NO" sz="1400" b="1" dirty="0">
                <a:solidFill>
                  <a:schemeClr val="bg1"/>
                </a:solidFill>
                <a:latin typeface="Arial" panose="020B0604020202020204" pitchFamily="34" charset="0"/>
                <a:cs typeface="Arial" panose="020B0604020202020204" pitchFamily="34" charset="0"/>
              </a:rPr>
              <a:t>MEDLEMSKAP</a:t>
            </a:r>
            <a:r>
              <a:rPr lang="nb-NO" sz="1400" b="1" baseline="0" dirty="0">
                <a:solidFill>
                  <a:schemeClr val="bg1"/>
                </a:solidFill>
                <a:latin typeface="Arial" panose="020B0604020202020204" pitchFamily="34" charset="0"/>
                <a:cs typeface="Arial" panose="020B0604020202020204" pitchFamily="34" charset="0"/>
              </a:rPr>
              <a:t> / </a:t>
            </a:r>
          </a:p>
          <a:p>
            <a:pPr algn="ctr"/>
            <a:r>
              <a:rPr lang="nb-NO" sz="1400" b="1" baseline="0" dirty="0">
                <a:solidFill>
                  <a:schemeClr val="bg1"/>
                </a:solidFill>
                <a:latin typeface="Arial" panose="020B0604020202020204" pitchFamily="34" charset="0"/>
                <a:cs typeface="Arial" panose="020B0604020202020204" pitchFamily="34" charset="0"/>
              </a:rPr>
              <a:t>POLITISK SYN</a:t>
            </a:r>
            <a:endParaRPr lang="nb-NO"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3429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se (grå bakgrunn)">
    <p:spTree>
      <p:nvGrpSpPr>
        <p:cNvPr id="1" name=""/>
        <p:cNvGrpSpPr/>
        <p:nvPr/>
      </p:nvGrpSpPr>
      <p:grpSpPr>
        <a:xfrm>
          <a:off x="0" y="0"/>
          <a:ext cx="0" cy="0"/>
          <a:chOff x="0" y="0"/>
          <a:chExt cx="0" cy="0"/>
        </a:xfrm>
      </p:grpSpPr>
      <p:sp>
        <p:nvSpPr>
          <p:cNvPr id="6" name="Rectangle 3"/>
          <p:cNvSpPr/>
          <p:nvPr userDrawn="1"/>
        </p:nvSpPr>
        <p:spPr>
          <a:xfrm>
            <a:off x="406400" y="548683"/>
            <a:ext cx="11379200" cy="5040559"/>
          </a:xfrm>
          <a:prstGeom prst="rect">
            <a:avLst/>
          </a:prstGeom>
          <a:solidFill>
            <a:schemeClr val="bg1">
              <a:lumMod val="85000"/>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 name="Plassholder for tekst 10"/>
          <p:cNvSpPr>
            <a:spLocks noGrp="1"/>
          </p:cNvSpPr>
          <p:nvPr>
            <p:ph type="body" sz="quarter" idx="10"/>
          </p:nvPr>
        </p:nvSpPr>
        <p:spPr>
          <a:xfrm>
            <a:off x="1487489" y="980728"/>
            <a:ext cx="9313035" cy="4104456"/>
          </a:xfrm>
        </p:spPr>
        <p:txBody>
          <a:bodyPr>
            <a:normAutofit/>
          </a:bodyPr>
          <a:lstStyle>
            <a:lvl1pPr marL="0" indent="0">
              <a:buNone/>
              <a:defRPr sz="2000"/>
            </a:lvl1pPr>
          </a:lstStyle>
          <a:p>
            <a:pPr lvl="0"/>
            <a:endParaRPr lang="nb-NO" dirty="0"/>
          </a:p>
        </p:txBody>
      </p:sp>
    </p:spTree>
    <p:extLst>
      <p:ext uri="{BB962C8B-B14F-4D97-AF65-F5344CB8AC3E}">
        <p14:creationId xmlns:p14="http://schemas.microsoft.com/office/powerpoint/2010/main" val="15394173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ktangel 1"/>
          <p:cNvSpPr/>
          <p:nvPr userDrawn="1"/>
        </p:nvSpPr>
        <p:spPr>
          <a:xfrm>
            <a:off x="0" y="6165304"/>
            <a:ext cx="1219200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Tree>
    <p:extLst>
      <p:ext uri="{BB962C8B-B14F-4D97-AF65-F5344CB8AC3E}">
        <p14:creationId xmlns:p14="http://schemas.microsoft.com/office/powerpoint/2010/main" val="34546391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Egendefinert oppset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FF64E91E-DB16-4263-ACF3-AE9B293B168F}" type="datetime1">
              <a:rPr lang="nb-NO" smtClean="0">
                <a:solidFill>
                  <a:prstClr val="black">
                    <a:tint val="75000"/>
                  </a:prstClr>
                </a:solidFill>
              </a:rPr>
              <a:t>28.01.2022</a:t>
            </a:fld>
            <a:endParaRPr lang="nb-NO" dirty="0">
              <a:solidFill>
                <a:prstClr val="black">
                  <a:tint val="75000"/>
                </a:prstClr>
              </a:solidFill>
            </a:endParaRPr>
          </a:p>
        </p:txBody>
      </p:sp>
      <p:sp>
        <p:nvSpPr>
          <p:cNvPr id="4" name="Plassholder for bunntekst 3"/>
          <p:cNvSpPr>
            <a:spLocks noGrp="1"/>
          </p:cNvSpPr>
          <p:nvPr>
            <p:ph type="ftr" sz="quarter" idx="11"/>
          </p:nvPr>
        </p:nvSpPr>
        <p:spPr/>
        <p:txBody>
          <a:bodyPr/>
          <a:lstStyle/>
          <a:p>
            <a:r>
              <a:rPr lang="nb-NO">
                <a:solidFill>
                  <a:prstClr val="black">
                    <a:tint val="75000"/>
                  </a:prstClr>
                </a:solidFill>
              </a:rPr>
              <a:t>Eli Knøsen 27-6-2021</a:t>
            </a:r>
            <a:endParaRPr lang="nb-NO" dirty="0">
              <a:solidFill>
                <a:prstClr val="black">
                  <a:tint val="75000"/>
                </a:prstClr>
              </a:solidFill>
            </a:endParaRPr>
          </a:p>
        </p:txBody>
      </p:sp>
      <p:sp>
        <p:nvSpPr>
          <p:cNvPr id="5" name="Plassholder for lysbildenummer 4"/>
          <p:cNvSpPr>
            <a:spLocks noGrp="1"/>
          </p:cNvSpPr>
          <p:nvPr>
            <p:ph type="sldNum" sz="quarter" idx="12"/>
          </p:nvPr>
        </p:nvSpPr>
        <p:spPr/>
        <p:txBody>
          <a:bodyPr/>
          <a:lstStyle/>
          <a:p>
            <a:fld id="{E2D15C3C-3FAA-47DB-94AD-901E3ECBD495}"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41403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rside tittel med undertittel">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3552" y="188641"/>
            <a:ext cx="8182821" cy="4325677"/>
          </a:xfrm>
          <a:prstGeom prst="rect">
            <a:avLst/>
          </a:prstGeom>
        </p:spPr>
      </p:pic>
      <p:sp>
        <p:nvSpPr>
          <p:cNvPr id="7" name="Rektangel 6"/>
          <p:cNvSpPr/>
          <p:nvPr userDrawn="1"/>
        </p:nvSpPr>
        <p:spPr>
          <a:xfrm>
            <a:off x="1103446" y="3933056"/>
            <a:ext cx="9985109" cy="1512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6" name="Tittel 1"/>
          <p:cNvSpPr>
            <a:spLocks noGrp="1"/>
          </p:cNvSpPr>
          <p:nvPr>
            <p:ph type="ctrTitle"/>
          </p:nvPr>
        </p:nvSpPr>
        <p:spPr>
          <a:xfrm>
            <a:off x="1586475" y="4113076"/>
            <a:ext cx="9310059" cy="756084"/>
          </a:xfrm>
        </p:spPr>
        <p:txBody>
          <a:bodyPr>
            <a:normAutofit/>
          </a:bodyPr>
          <a:lstStyle>
            <a:lvl1pPr algn="l">
              <a:defRPr sz="4000"/>
            </a:lvl1pPr>
          </a:lstStyle>
          <a:p>
            <a:r>
              <a:rPr lang="nb-NO" dirty="0"/>
              <a:t>Klikk for å redigere tittelstil</a:t>
            </a:r>
          </a:p>
        </p:txBody>
      </p:sp>
      <p:sp>
        <p:nvSpPr>
          <p:cNvPr id="3" name="Plassholder for tekst 2"/>
          <p:cNvSpPr>
            <a:spLocks noGrp="1"/>
          </p:cNvSpPr>
          <p:nvPr>
            <p:ph type="body" sz="quarter" idx="10" hasCustomPrompt="1"/>
          </p:nvPr>
        </p:nvSpPr>
        <p:spPr>
          <a:xfrm>
            <a:off x="1584159" y="4941168"/>
            <a:ext cx="8640300" cy="504056"/>
          </a:xfrm>
        </p:spPr>
        <p:txBody>
          <a:bodyPr>
            <a:normAutofit/>
          </a:bodyPr>
          <a:lstStyle>
            <a:lvl1pPr marL="0" indent="0">
              <a:buNone/>
              <a:defRPr sz="2000" b="1">
                <a:solidFill>
                  <a:schemeClr val="tx1">
                    <a:lumMod val="50000"/>
                    <a:lumOff val="50000"/>
                  </a:schemeClr>
                </a:solidFill>
              </a:defRPr>
            </a:lvl1pPr>
          </a:lstStyle>
          <a:p>
            <a:pPr lvl="0"/>
            <a:r>
              <a:rPr lang="nb-NO" dirty="0"/>
              <a:t>Klikk for å redigere tittelstil</a:t>
            </a:r>
          </a:p>
        </p:txBody>
      </p:sp>
    </p:spTree>
    <p:extLst>
      <p:ext uri="{BB962C8B-B14F-4D97-AF65-F5344CB8AC3E}">
        <p14:creationId xmlns:p14="http://schemas.microsoft.com/office/powerpoint/2010/main" val="30180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nktliste">
    <p:spTree>
      <p:nvGrpSpPr>
        <p:cNvPr id="1" name=""/>
        <p:cNvGrpSpPr/>
        <p:nvPr/>
      </p:nvGrpSpPr>
      <p:grpSpPr>
        <a:xfrm>
          <a:off x="0" y="0"/>
          <a:ext cx="0" cy="0"/>
          <a:chOff x="0" y="0"/>
          <a:chExt cx="0" cy="0"/>
        </a:xfrm>
      </p:grpSpPr>
      <p:sp>
        <p:nvSpPr>
          <p:cNvPr id="9" name="Plassholder for tekst 8"/>
          <p:cNvSpPr>
            <a:spLocks noGrp="1"/>
          </p:cNvSpPr>
          <p:nvPr>
            <p:ph type="body" sz="quarter" idx="10"/>
          </p:nvPr>
        </p:nvSpPr>
        <p:spPr>
          <a:xfrm>
            <a:off x="814917" y="1052736"/>
            <a:ext cx="10657416" cy="4752752"/>
          </a:xfrm>
        </p:spPr>
        <p:txBody>
          <a:bodyPr/>
          <a:lstStyle/>
          <a:p>
            <a:pPr lvl="0"/>
            <a:r>
              <a:rPr lang="nb-NO" dirty="0"/>
              <a:t>Klikk for å redigere tekststiler i malen</a:t>
            </a:r>
          </a:p>
          <a:p>
            <a:pPr lvl="1"/>
            <a:r>
              <a:rPr lang="nb-NO" dirty="0"/>
              <a:t>Andre nivå</a:t>
            </a:r>
          </a:p>
        </p:txBody>
      </p:sp>
    </p:spTree>
    <p:extLst>
      <p:ext uri="{BB962C8B-B14F-4D97-AF65-F5344CB8AC3E}">
        <p14:creationId xmlns:p14="http://schemas.microsoft.com/office/powerpoint/2010/main" val="6810290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rside med topptekst">
    <p:spTree>
      <p:nvGrpSpPr>
        <p:cNvPr id="1" name=""/>
        <p:cNvGrpSpPr/>
        <p:nvPr/>
      </p:nvGrpSpPr>
      <p:grpSpPr>
        <a:xfrm>
          <a:off x="0" y="0"/>
          <a:ext cx="0" cy="0"/>
          <a:chOff x="0" y="0"/>
          <a:chExt cx="0" cy="0"/>
        </a:xfrm>
      </p:grpSpPr>
      <p:pic>
        <p:nvPicPr>
          <p:cNvPr id="13" name="Bil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3552" y="188641"/>
            <a:ext cx="8182821" cy="4325677"/>
          </a:xfrm>
          <a:prstGeom prst="rect">
            <a:avLst/>
          </a:prstGeom>
        </p:spPr>
      </p:pic>
      <p:sp>
        <p:nvSpPr>
          <p:cNvPr id="7" name="Rektangel 6"/>
          <p:cNvSpPr/>
          <p:nvPr userDrawn="1"/>
        </p:nvSpPr>
        <p:spPr>
          <a:xfrm>
            <a:off x="1103446" y="3933056"/>
            <a:ext cx="9985109" cy="1512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6" name="Tittel 1"/>
          <p:cNvSpPr>
            <a:spLocks noGrp="1"/>
          </p:cNvSpPr>
          <p:nvPr>
            <p:ph type="ctrTitle"/>
          </p:nvPr>
        </p:nvSpPr>
        <p:spPr>
          <a:xfrm>
            <a:off x="1586475" y="3933057"/>
            <a:ext cx="9310059" cy="1470025"/>
          </a:xfrm>
        </p:spPr>
        <p:txBody>
          <a:bodyPr>
            <a:normAutofit/>
          </a:bodyPr>
          <a:lstStyle>
            <a:lvl1pPr algn="l">
              <a:defRPr sz="4000"/>
            </a:lvl1pPr>
          </a:lstStyle>
          <a:p>
            <a:r>
              <a:rPr lang="nb-NO" dirty="0"/>
              <a:t>Klikk for å redigere tittelstil</a:t>
            </a:r>
          </a:p>
        </p:txBody>
      </p:sp>
      <p:sp>
        <p:nvSpPr>
          <p:cNvPr id="10" name="Plassholder for dato 9"/>
          <p:cNvSpPr>
            <a:spLocks noGrp="1"/>
          </p:cNvSpPr>
          <p:nvPr>
            <p:ph type="dt" sz="half" idx="10"/>
          </p:nvPr>
        </p:nvSpPr>
        <p:spPr/>
        <p:txBody>
          <a:bodyPr/>
          <a:lstStyle/>
          <a:p>
            <a:fld id="{56EEDE8A-8076-4DF3-96E2-88377C84168D}" type="datetime1">
              <a:rPr lang="nb-NO" smtClean="0"/>
              <a:t>28.01.2022</a:t>
            </a:fld>
            <a:endParaRPr lang="nb-NO" dirty="0"/>
          </a:p>
        </p:txBody>
      </p:sp>
      <p:sp>
        <p:nvSpPr>
          <p:cNvPr id="11" name="Plassholder for bunntekst 10"/>
          <p:cNvSpPr>
            <a:spLocks noGrp="1"/>
          </p:cNvSpPr>
          <p:nvPr>
            <p:ph type="ftr" sz="quarter" idx="11"/>
          </p:nvPr>
        </p:nvSpPr>
        <p:spPr/>
        <p:txBody>
          <a:bodyPr/>
          <a:lstStyle/>
          <a:p>
            <a:r>
              <a:rPr lang="nb-NO"/>
              <a:t>Eli Knøsen 27-6-2021</a:t>
            </a:r>
            <a:endParaRPr lang="nb-NO" dirty="0"/>
          </a:p>
        </p:txBody>
      </p:sp>
      <p:sp>
        <p:nvSpPr>
          <p:cNvPr id="12" name="Plassholder for lysbildenummer 11"/>
          <p:cNvSpPr>
            <a:spLocks noGrp="1"/>
          </p:cNvSpPr>
          <p:nvPr>
            <p:ph type="sldNum" sz="quarter" idx="12"/>
          </p:nvPr>
        </p:nvSpPr>
        <p:spPr/>
        <p:txBody>
          <a:bodyPr/>
          <a:lstStyle/>
          <a:p>
            <a:fld id="{E2D15C3C-3FAA-47DB-94AD-901E3ECBD495}" type="slidenum">
              <a:rPr lang="nb-NO" smtClean="0"/>
              <a:pPr/>
              <a:t>‹#›</a:t>
            </a:fld>
            <a:endParaRPr lang="nb-NO" dirty="0"/>
          </a:p>
        </p:txBody>
      </p:sp>
    </p:spTree>
    <p:extLst>
      <p:ext uri="{BB962C8B-B14F-4D97-AF65-F5344CB8AC3E}">
        <p14:creationId xmlns:p14="http://schemas.microsoft.com/office/powerpoint/2010/main" val="41137463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8" name="Rektangel 7"/>
          <p:cNvSpPr/>
          <p:nvPr userDrawn="1"/>
        </p:nvSpPr>
        <p:spPr>
          <a:xfrm>
            <a:off x="623392" y="1772816"/>
            <a:ext cx="10945216"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ctrTitle"/>
          </p:nvPr>
        </p:nvSpPr>
        <p:spPr>
          <a:xfrm>
            <a:off x="1967541" y="2130426"/>
            <a:ext cx="9310059" cy="1470025"/>
          </a:xfrm>
        </p:spPr>
        <p:txBody>
          <a:bodyPr/>
          <a:lstStyle>
            <a:lvl1pPr algn="l">
              <a:defRPr/>
            </a:lvl1pPr>
          </a:lstStyle>
          <a:p>
            <a:r>
              <a:rPr lang="nb-NO" dirty="0"/>
              <a:t>Klikk for å redigere tittelstil</a:t>
            </a:r>
          </a:p>
        </p:txBody>
      </p:sp>
      <p:sp>
        <p:nvSpPr>
          <p:cNvPr id="3" name="Undertittel 2"/>
          <p:cNvSpPr>
            <a:spLocks noGrp="1"/>
          </p:cNvSpPr>
          <p:nvPr>
            <p:ph type="subTitle" idx="1"/>
          </p:nvPr>
        </p:nvSpPr>
        <p:spPr>
          <a:xfrm>
            <a:off x="1828800" y="3980656"/>
            <a:ext cx="8534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
        <p:nvSpPr>
          <p:cNvPr id="7" name="Rektangel 6"/>
          <p:cNvSpPr/>
          <p:nvPr userDrawn="1"/>
        </p:nvSpPr>
        <p:spPr>
          <a:xfrm>
            <a:off x="1199456" y="2132856"/>
            <a:ext cx="384043" cy="1440160"/>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Tree>
    <p:extLst>
      <p:ext uri="{BB962C8B-B14F-4D97-AF65-F5344CB8AC3E}">
        <p14:creationId xmlns:p14="http://schemas.microsoft.com/office/powerpoint/2010/main" val="2362483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7" name="Rektangel 6"/>
          <p:cNvSpPr/>
          <p:nvPr userDrawn="1"/>
        </p:nvSpPr>
        <p:spPr>
          <a:xfrm>
            <a:off x="609600" y="548680"/>
            <a:ext cx="10972800" cy="1287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title"/>
          </p:nvPr>
        </p:nvSpPr>
        <p:spPr/>
        <p:txBody>
          <a:bodyPr/>
          <a:lstStyle>
            <a:lvl1pPr algn="ctr">
              <a:defRPr/>
            </a:lvl1pPr>
          </a:lstStyle>
          <a:p>
            <a:r>
              <a:rPr lang="nb-NO" dirty="0"/>
              <a:t>Klikk for å redigere tittelstil</a:t>
            </a:r>
          </a:p>
        </p:txBody>
      </p:sp>
      <p:sp>
        <p:nvSpPr>
          <p:cNvPr id="3" name="Plassholder for innhold 2"/>
          <p:cNvSpPr>
            <a:spLocks noGrp="1"/>
          </p:cNvSpPr>
          <p:nvPr>
            <p:ph idx="1" hasCustomPrompt="1"/>
          </p:nvPr>
        </p:nvSpPr>
        <p:spPr/>
        <p:txBody>
          <a:bodyPr/>
          <a:lstStyle>
            <a:lvl1pPr>
              <a:defRPr baseline="0"/>
            </a:lvl1pPr>
          </a:lstStyle>
          <a:p>
            <a:pPr lvl="0"/>
            <a:r>
              <a:rPr lang="nb-NO" dirty="0"/>
              <a:t>Legg til punkt (maks 5)</a:t>
            </a:r>
          </a:p>
        </p:txBody>
      </p:sp>
      <p:sp>
        <p:nvSpPr>
          <p:cNvPr id="4" name="Plassholder for dato 3"/>
          <p:cNvSpPr>
            <a:spLocks noGrp="1"/>
          </p:cNvSpPr>
          <p:nvPr>
            <p:ph type="dt" sz="half" idx="10"/>
          </p:nvPr>
        </p:nvSpPr>
        <p:spPr/>
        <p:txBody>
          <a:bodyPr/>
          <a:lstStyle/>
          <a:p>
            <a:fld id="{D72B16D0-A634-4BAE-96BF-F603563B0611}" type="datetime1">
              <a:rPr lang="nb-NO" smtClean="0"/>
              <a:t>28.01.2022</a:t>
            </a:fld>
            <a:endParaRPr lang="nb-NO"/>
          </a:p>
        </p:txBody>
      </p:sp>
      <p:sp>
        <p:nvSpPr>
          <p:cNvPr id="5" name="Plassholder for bunntekst 4"/>
          <p:cNvSpPr>
            <a:spLocks noGrp="1"/>
          </p:cNvSpPr>
          <p:nvPr>
            <p:ph type="ftr" sz="quarter" idx="11"/>
          </p:nvPr>
        </p:nvSpPr>
        <p:spPr/>
        <p:txBody>
          <a:bodyPr/>
          <a:lstStyle/>
          <a:p>
            <a:r>
              <a:rPr lang="nb-NO"/>
              <a:t>Eli Knøsen 27-6-2021</a:t>
            </a:r>
            <a:endParaRPr lang="nb-NO" dirty="0"/>
          </a:p>
        </p:txBody>
      </p:sp>
      <p:sp>
        <p:nvSpPr>
          <p:cNvPr id="6" name="Plassholder for lysbildenummer 5"/>
          <p:cNvSpPr>
            <a:spLocks noGrp="1"/>
          </p:cNvSpPr>
          <p:nvPr>
            <p:ph type="sldNum" sz="quarter" idx="12"/>
          </p:nvPr>
        </p:nvSpPr>
        <p:spPr/>
        <p:txBody>
          <a:bodyPr/>
          <a:lstStyle/>
          <a:p>
            <a:fld id="{E2D15C3C-3FAA-47DB-94AD-901E3ECBD495}" type="slidenum">
              <a:rPr lang="nb-NO" smtClean="0"/>
              <a:t>‹#›</a:t>
            </a:fld>
            <a:endParaRPr lang="nb-NO"/>
          </a:p>
        </p:txBody>
      </p:sp>
    </p:spTree>
    <p:extLst>
      <p:ext uri="{BB962C8B-B14F-4D97-AF65-F5344CB8AC3E}">
        <p14:creationId xmlns:p14="http://schemas.microsoft.com/office/powerpoint/2010/main" val="4012190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unktliste">
    <p:spTree>
      <p:nvGrpSpPr>
        <p:cNvPr id="1" name=""/>
        <p:cNvGrpSpPr/>
        <p:nvPr/>
      </p:nvGrpSpPr>
      <p:grpSpPr>
        <a:xfrm>
          <a:off x="0" y="0"/>
          <a:ext cx="0" cy="0"/>
          <a:chOff x="0" y="0"/>
          <a:chExt cx="0" cy="0"/>
        </a:xfrm>
      </p:grpSpPr>
      <p:sp>
        <p:nvSpPr>
          <p:cNvPr id="9" name="Plassholder for tekst 8"/>
          <p:cNvSpPr>
            <a:spLocks noGrp="1"/>
          </p:cNvSpPr>
          <p:nvPr>
            <p:ph type="body" sz="quarter" idx="10"/>
          </p:nvPr>
        </p:nvSpPr>
        <p:spPr>
          <a:xfrm>
            <a:off x="814917" y="1052736"/>
            <a:ext cx="10657416" cy="4752752"/>
          </a:xfrm>
        </p:spPr>
        <p:txBody>
          <a:bodyPr/>
          <a:lstStyle/>
          <a:p>
            <a:pPr lvl="0"/>
            <a:r>
              <a:rPr lang="nb-NO" dirty="0"/>
              <a:t>Klikk for å redigere tekststiler i malen</a:t>
            </a:r>
          </a:p>
          <a:p>
            <a:pPr lvl="1"/>
            <a:r>
              <a:rPr lang="nb-NO" dirty="0"/>
              <a:t>Andre nivå</a:t>
            </a:r>
          </a:p>
        </p:txBody>
      </p:sp>
    </p:spTree>
    <p:extLst>
      <p:ext uri="{BB962C8B-B14F-4D97-AF65-F5344CB8AC3E}">
        <p14:creationId xmlns:p14="http://schemas.microsoft.com/office/powerpoint/2010/main" val="1153332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ktaboks med tall">
    <p:spTree>
      <p:nvGrpSpPr>
        <p:cNvPr id="1" name=""/>
        <p:cNvGrpSpPr/>
        <p:nvPr/>
      </p:nvGrpSpPr>
      <p:grpSpPr>
        <a:xfrm>
          <a:off x="0" y="0"/>
          <a:ext cx="0" cy="0"/>
          <a:chOff x="0" y="0"/>
          <a:chExt cx="0" cy="0"/>
        </a:xfrm>
      </p:grpSpPr>
      <p:sp>
        <p:nvSpPr>
          <p:cNvPr id="6" name="Rektangel 5"/>
          <p:cNvSpPr/>
          <p:nvPr userDrawn="1"/>
        </p:nvSpPr>
        <p:spPr>
          <a:xfrm>
            <a:off x="2543606" y="908720"/>
            <a:ext cx="8349973" cy="4176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7" name="Ellipse 6"/>
          <p:cNvSpPr/>
          <p:nvPr userDrawn="1"/>
        </p:nvSpPr>
        <p:spPr>
          <a:xfrm>
            <a:off x="911424" y="2204864"/>
            <a:ext cx="1920213" cy="1440160"/>
          </a:xfrm>
          <a:prstGeom prst="ellipse">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11" name="Tittel 1"/>
          <p:cNvSpPr>
            <a:spLocks noGrp="1"/>
          </p:cNvSpPr>
          <p:nvPr>
            <p:ph type="ctrTitle" hasCustomPrompt="1"/>
          </p:nvPr>
        </p:nvSpPr>
        <p:spPr>
          <a:xfrm>
            <a:off x="3156863" y="1196753"/>
            <a:ext cx="9310059" cy="792087"/>
          </a:xfrm>
        </p:spPr>
        <p:txBody>
          <a:bodyPr>
            <a:normAutofit/>
          </a:bodyPr>
          <a:lstStyle>
            <a:lvl1pPr algn="l">
              <a:defRPr sz="3600" baseline="0">
                <a:solidFill>
                  <a:srgbClr val="994DAD"/>
                </a:solidFill>
              </a:defRPr>
            </a:lvl1pPr>
          </a:lstStyle>
          <a:p>
            <a:r>
              <a:rPr lang="nb-NO" dirty="0"/>
              <a:t>Sett inn overskrift</a:t>
            </a:r>
          </a:p>
        </p:txBody>
      </p:sp>
      <p:sp>
        <p:nvSpPr>
          <p:cNvPr id="19" name="Plassholder for tekst 18"/>
          <p:cNvSpPr>
            <a:spLocks noGrp="1"/>
          </p:cNvSpPr>
          <p:nvPr>
            <p:ph type="body" sz="quarter" idx="11" hasCustomPrompt="1"/>
          </p:nvPr>
        </p:nvSpPr>
        <p:spPr>
          <a:xfrm>
            <a:off x="3119967" y="4653336"/>
            <a:ext cx="3598333" cy="359841"/>
          </a:xfrm>
        </p:spPr>
        <p:txBody>
          <a:bodyPr>
            <a:normAutofit/>
          </a:bodyPr>
          <a:lstStyle>
            <a:lvl1pPr marL="0" indent="0">
              <a:buNone/>
              <a:defRPr sz="1200" b="1"/>
            </a:lvl1pPr>
          </a:lstStyle>
          <a:p>
            <a:pPr lvl="0"/>
            <a:r>
              <a:rPr lang="nb-NO" sz="1200" dirty="0"/>
              <a:t>Sett inn kilde</a:t>
            </a:r>
            <a:endParaRPr lang="nb-NO" dirty="0"/>
          </a:p>
        </p:txBody>
      </p:sp>
      <p:sp>
        <p:nvSpPr>
          <p:cNvPr id="23" name="Plassholder for tekst 2"/>
          <p:cNvSpPr>
            <a:spLocks noGrp="1"/>
          </p:cNvSpPr>
          <p:nvPr>
            <p:ph type="body" sz="quarter" idx="10" hasCustomPrompt="1"/>
          </p:nvPr>
        </p:nvSpPr>
        <p:spPr>
          <a:xfrm>
            <a:off x="3119671" y="2132856"/>
            <a:ext cx="6240693" cy="504056"/>
          </a:xfrm>
        </p:spPr>
        <p:txBody>
          <a:bodyPr>
            <a:normAutofit/>
          </a:bodyPr>
          <a:lstStyle>
            <a:lvl1pPr marL="0" indent="0">
              <a:buNone/>
              <a:defRPr sz="1800" b="1" baseline="0">
                <a:solidFill>
                  <a:schemeClr val="tx1">
                    <a:lumMod val="75000"/>
                    <a:lumOff val="25000"/>
                  </a:schemeClr>
                </a:solidFill>
              </a:defRPr>
            </a:lvl1pPr>
          </a:lstStyle>
          <a:p>
            <a:pPr lvl="0"/>
            <a:r>
              <a:rPr lang="nb-NO" dirty="0"/>
              <a:t>Klikk for å redigere brødtekst</a:t>
            </a:r>
          </a:p>
        </p:txBody>
      </p:sp>
      <p:sp>
        <p:nvSpPr>
          <p:cNvPr id="25" name="Plassholder for tekst 24"/>
          <p:cNvSpPr>
            <a:spLocks noGrp="1"/>
          </p:cNvSpPr>
          <p:nvPr>
            <p:ph type="body" sz="quarter" idx="12" hasCustomPrompt="1"/>
          </p:nvPr>
        </p:nvSpPr>
        <p:spPr>
          <a:xfrm>
            <a:off x="1344808" y="2350498"/>
            <a:ext cx="1390819" cy="1222518"/>
          </a:xfrm>
        </p:spPr>
        <p:txBody>
          <a:bodyPr>
            <a:normAutofit/>
          </a:bodyPr>
          <a:lstStyle>
            <a:lvl1pPr marL="0" indent="0">
              <a:buNone/>
              <a:defRPr sz="7200" b="1">
                <a:solidFill>
                  <a:schemeClr val="bg1"/>
                </a:solidFill>
              </a:defRPr>
            </a:lvl1pPr>
          </a:lstStyle>
          <a:p>
            <a:pPr lvl="0"/>
            <a:r>
              <a:rPr lang="nb-NO" sz="7200" b="1" dirty="0"/>
              <a:t>#1</a:t>
            </a:r>
            <a:endParaRPr lang="nb-NO" dirty="0"/>
          </a:p>
        </p:txBody>
      </p:sp>
    </p:spTree>
    <p:extLst>
      <p:ext uri="{BB962C8B-B14F-4D97-AF65-F5344CB8AC3E}">
        <p14:creationId xmlns:p14="http://schemas.microsoft.com/office/powerpoint/2010/main" val="12746131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aragraf">
    <p:spTree>
      <p:nvGrpSpPr>
        <p:cNvPr id="1" name=""/>
        <p:cNvGrpSpPr/>
        <p:nvPr/>
      </p:nvGrpSpPr>
      <p:grpSpPr>
        <a:xfrm>
          <a:off x="0" y="0"/>
          <a:ext cx="0" cy="0"/>
          <a:chOff x="0" y="0"/>
          <a:chExt cx="0" cy="0"/>
        </a:xfrm>
      </p:grpSpPr>
      <p:sp>
        <p:nvSpPr>
          <p:cNvPr id="6" name="Rektangel 5"/>
          <p:cNvSpPr/>
          <p:nvPr userDrawn="1"/>
        </p:nvSpPr>
        <p:spPr>
          <a:xfrm>
            <a:off x="2560925" y="908720"/>
            <a:ext cx="8349973" cy="4176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7" name="Ellipse 6"/>
          <p:cNvSpPr/>
          <p:nvPr userDrawn="1"/>
        </p:nvSpPr>
        <p:spPr>
          <a:xfrm>
            <a:off x="911424" y="2204864"/>
            <a:ext cx="1920213" cy="1440160"/>
          </a:xfrm>
          <a:prstGeom prst="ellipse">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19" name="Plassholder for tekst 18"/>
          <p:cNvSpPr>
            <a:spLocks noGrp="1"/>
          </p:cNvSpPr>
          <p:nvPr>
            <p:ph type="body" sz="quarter" idx="11" hasCustomPrompt="1"/>
          </p:nvPr>
        </p:nvSpPr>
        <p:spPr>
          <a:xfrm>
            <a:off x="3407999" y="4581328"/>
            <a:ext cx="3598333" cy="359841"/>
          </a:xfrm>
        </p:spPr>
        <p:txBody>
          <a:bodyPr>
            <a:normAutofit/>
          </a:bodyPr>
          <a:lstStyle>
            <a:lvl1pPr marL="0" indent="0">
              <a:buNone/>
              <a:defRPr sz="1200" b="1"/>
            </a:lvl1pPr>
          </a:lstStyle>
          <a:p>
            <a:pPr lvl="0"/>
            <a:r>
              <a:rPr lang="nb-NO" sz="1200" dirty="0"/>
              <a:t>Sett inn kilde</a:t>
            </a:r>
            <a:endParaRPr lang="nb-NO" dirty="0"/>
          </a:p>
        </p:txBody>
      </p:sp>
      <p:sp>
        <p:nvSpPr>
          <p:cNvPr id="23" name="Plassholder for tekst 2"/>
          <p:cNvSpPr>
            <a:spLocks noGrp="1"/>
          </p:cNvSpPr>
          <p:nvPr>
            <p:ph type="body" sz="quarter" idx="10" hasCustomPrompt="1"/>
          </p:nvPr>
        </p:nvSpPr>
        <p:spPr>
          <a:xfrm>
            <a:off x="3407702" y="1340768"/>
            <a:ext cx="6240693" cy="504056"/>
          </a:xfrm>
        </p:spPr>
        <p:txBody>
          <a:bodyPr>
            <a:normAutofit/>
          </a:bodyPr>
          <a:lstStyle>
            <a:lvl1pPr marL="0" indent="0">
              <a:buNone/>
              <a:defRPr sz="1800" b="1" baseline="0">
                <a:solidFill>
                  <a:schemeClr val="tx1">
                    <a:lumMod val="75000"/>
                    <a:lumOff val="25000"/>
                  </a:schemeClr>
                </a:solidFill>
              </a:defRPr>
            </a:lvl1pPr>
          </a:lstStyle>
          <a:p>
            <a:pPr lvl="0"/>
            <a:r>
              <a:rPr lang="nb-NO" dirty="0"/>
              <a:t>Klikk for å sett inn lovtekst</a:t>
            </a:r>
          </a:p>
        </p:txBody>
      </p:sp>
      <p:sp>
        <p:nvSpPr>
          <p:cNvPr id="2" name="TekstSylinder 1"/>
          <p:cNvSpPr txBox="1"/>
          <p:nvPr userDrawn="1"/>
        </p:nvSpPr>
        <p:spPr>
          <a:xfrm>
            <a:off x="1391477" y="2276873"/>
            <a:ext cx="1440160" cy="1200329"/>
          </a:xfrm>
          <a:prstGeom prst="rect">
            <a:avLst/>
          </a:prstGeom>
          <a:noFill/>
        </p:spPr>
        <p:txBody>
          <a:bodyPr wrap="square" rtlCol="0">
            <a:spAutoFit/>
          </a:bodyPr>
          <a:lstStyle/>
          <a:p>
            <a:r>
              <a:rPr lang="nb-NO" sz="72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798534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i hjelper deg">
    <p:spTree>
      <p:nvGrpSpPr>
        <p:cNvPr id="1" name=""/>
        <p:cNvGrpSpPr/>
        <p:nvPr/>
      </p:nvGrpSpPr>
      <p:grpSpPr>
        <a:xfrm>
          <a:off x="0" y="0"/>
          <a:ext cx="0" cy="0"/>
          <a:chOff x="0" y="0"/>
          <a:chExt cx="0" cy="0"/>
        </a:xfrm>
      </p:grpSpPr>
      <p:sp>
        <p:nvSpPr>
          <p:cNvPr id="6" name="Rektangel 5"/>
          <p:cNvSpPr/>
          <p:nvPr userDrawn="1"/>
        </p:nvSpPr>
        <p:spPr>
          <a:xfrm>
            <a:off x="623392" y="2348880"/>
            <a:ext cx="10945216" cy="11011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7" name="Rektangel 6"/>
          <p:cNvSpPr/>
          <p:nvPr userDrawn="1"/>
        </p:nvSpPr>
        <p:spPr>
          <a:xfrm>
            <a:off x="1813941" y="2564976"/>
            <a:ext cx="192000" cy="648000"/>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5" name="TekstSylinder 4"/>
          <p:cNvSpPr txBox="1"/>
          <p:nvPr userDrawn="1"/>
        </p:nvSpPr>
        <p:spPr>
          <a:xfrm>
            <a:off x="2351584" y="2566646"/>
            <a:ext cx="7872875" cy="646331"/>
          </a:xfrm>
          <a:prstGeom prst="rect">
            <a:avLst/>
          </a:prstGeom>
          <a:noFill/>
        </p:spPr>
        <p:txBody>
          <a:bodyPr wrap="square" rtlCol="0">
            <a:spAutoFit/>
          </a:bodyPr>
          <a:lstStyle/>
          <a:p>
            <a:r>
              <a:rPr lang="nb-NO" sz="3600" b="1" dirty="0">
                <a:solidFill>
                  <a:schemeClr val="tx1">
                    <a:lumMod val="75000"/>
                    <a:lumOff val="25000"/>
                  </a:schemeClr>
                </a:solidFill>
                <a:latin typeface="Arial" panose="020B0604020202020204" pitchFamily="34" charset="0"/>
                <a:cs typeface="Arial" panose="020B0604020202020204" pitchFamily="34" charset="0"/>
              </a:rPr>
              <a:t>Vi hjelper deg</a:t>
            </a:r>
          </a:p>
        </p:txBody>
      </p:sp>
      <p:sp>
        <p:nvSpPr>
          <p:cNvPr id="3" name="TekstSylinder 2"/>
          <p:cNvSpPr txBox="1"/>
          <p:nvPr userDrawn="1"/>
        </p:nvSpPr>
        <p:spPr>
          <a:xfrm>
            <a:off x="1679509" y="3587532"/>
            <a:ext cx="9025003" cy="1569660"/>
          </a:xfrm>
          <a:prstGeom prst="rect">
            <a:avLst/>
          </a:prstGeom>
          <a:noFill/>
        </p:spPr>
        <p:txBody>
          <a:bodyPr wrap="square" rtlCol="0">
            <a:spAutoFit/>
          </a:bodyPr>
          <a:lstStyle/>
          <a:p>
            <a:pPr marL="457200" indent="-457200">
              <a:lnSpc>
                <a:spcPct val="100000"/>
              </a:lnSpc>
              <a:buClr>
                <a:srgbClr val="994DAD"/>
              </a:buClr>
              <a:buFont typeface="Wingdings" panose="05000000000000000000" pitchFamily="2" charset="2"/>
              <a:buChar char="§"/>
            </a:pPr>
            <a:r>
              <a:rPr lang="nb-NO" sz="2400" b="1" dirty="0">
                <a:solidFill>
                  <a:schemeClr val="tx1">
                    <a:lumMod val="75000"/>
                    <a:lumOff val="25000"/>
                  </a:schemeClr>
                </a:solidFill>
                <a:latin typeface="Arial" panose="020B0604020202020204" pitchFamily="34" charset="0"/>
                <a:cs typeface="Arial" panose="020B0604020202020204" pitchFamily="34" charset="0"/>
              </a:rPr>
              <a:t>Gratis</a:t>
            </a:r>
            <a:r>
              <a:rPr lang="nb-NO" sz="2400" b="1" baseline="0" dirty="0">
                <a:solidFill>
                  <a:schemeClr val="tx1">
                    <a:lumMod val="75000"/>
                    <a:lumOff val="25000"/>
                  </a:schemeClr>
                </a:solidFill>
                <a:latin typeface="Arial" panose="020B0604020202020204" pitchFamily="34" charset="0"/>
                <a:cs typeface="Arial" panose="020B0604020202020204" pitchFamily="34" charset="0"/>
              </a:rPr>
              <a:t> juridisk veiledning</a:t>
            </a:r>
          </a:p>
          <a:p>
            <a:pPr marL="457200" indent="-457200">
              <a:lnSpc>
                <a:spcPct val="100000"/>
              </a:lnSpc>
              <a:buClr>
                <a:srgbClr val="994DAD"/>
              </a:buClr>
              <a:buFont typeface="Wingdings" panose="05000000000000000000" pitchFamily="2" charset="2"/>
              <a:buChar char="§"/>
            </a:pPr>
            <a:r>
              <a:rPr lang="nb-NO" sz="2400" b="1" baseline="0" dirty="0">
                <a:solidFill>
                  <a:schemeClr val="tx1">
                    <a:lumMod val="75000"/>
                    <a:lumOff val="25000"/>
                  </a:schemeClr>
                </a:solidFill>
                <a:latin typeface="Arial" panose="020B0604020202020204" pitchFamily="34" charset="0"/>
                <a:cs typeface="Arial" panose="020B0604020202020204" pitchFamily="34" charset="0"/>
              </a:rPr>
              <a:t>Finn oss på nett: </a:t>
            </a:r>
            <a:r>
              <a:rPr lang="nb-NO" sz="2400" b="1" u="sng" baseline="0" dirty="0">
                <a:solidFill>
                  <a:srgbClr val="994DAD"/>
                </a:solidFill>
                <a:latin typeface="Arial" panose="020B0604020202020204" pitchFamily="34" charset="0"/>
                <a:cs typeface="Arial" panose="020B0604020202020204" pitchFamily="34" charset="0"/>
              </a:rPr>
              <a:t>www.ldo.no</a:t>
            </a:r>
          </a:p>
          <a:p>
            <a:pPr marL="457200" indent="-457200">
              <a:lnSpc>
                <a:spcPct val="100000"/>
              </a:lnSpc>
              <a:buClr>
                <a:srgbClr val="994DAD"/>
              </a:buClr>
              <a:buFont typeface="Wingdings" panose="05000000000000000000" pitchFamily="2" charset="2"/>
              <a:buChar char="§"/>
            </a:pPr>
            <a:r>
              <a:rPr lang="nb-NO" sz="2400" b="1" baseline="0" dirty="0">
                <a:solidFill>
                  <a:schemeClr val="tx1">
                    <a:lumMod val="75000"/>
                    <a:lumOff val="25000"/>
                  </a:schemeClr>
                </a:solidFill>
                <a:latin typeface="Arial" panose="020B0604020202020204" pitchFamily="34" charset="0"/>
                <a:cs typeface="Arial" panose="020B0604020202020204" pitchFamily="34" charset="0"/>
              </a:rPr>
              <a:t>Ring oss: 23 15 73 00</a:t>
            </a:r>
          </a:p>
          <a:p>
            <a:pPr marL="457200" indent="-457200">
              <a:lnSpc>
                <a:spcPct val="100000"/>
              </a:lnSpc>
              <a:buClr>
                <a:srgbClr val="994DAD"/>
              </a:buClr>
              <a:buFont typeface="Wingdings" panose="05000000000000000000" pitchFamily="2" charset="2"/>
              <a:buChar char="§"/>
            </a:pPr>
            <a:r>
              <a:rPr lang="nb-NO" sz="2400" b="1" baseline="0" dirty="0">
                <a:solidFill>
                  <a:schemeClr val="tx1">
                    <a:lumMod val="75000"/>
                    <a:lumOff val="25000"/>
                  </a:schemeClr>
                </a:solidFill>
                <a:latin typeface="Arial" panose="020B0604020202020204" pitchFamily="34" charset="0"/>
                <a:cs typeface="Arial" panose="020B0604020202020204" pitchFamily="34" charset="0"/>
              </a:rPr>
              <a:t>E-post: </a:t>
            </a:r>
            <a:r>
              <a:rPr lang="nb-NO" sz="2400" b="1" u="sng" baseline="0" dirty="0">
                <a:solidFill>
                  <a:srgbClr val="994DAD"/>
                </a:solidFill>
                <a:latin typeface="Arial" panose="020B0604020202020204" pitchFamily="34" charset="0"/>
                <a:cs typeface="Arial" panose="020B0604020202020204" pitchFamily="34" charset="0"/>
              </a:rPr>
              <a:t>post@ldo.no</a:t>
            </a:r>
          </a:p>
        </p:txBody>
      </p:sp>
      <p:sp>
        <p:nvSpPr>
          <p:cNvPr id="8" name="TekstSylinder 7"/>
          <p:cNvSpPr txBox="1"/>
          <p:nvPr userDrawn="1"/>
        </p:nvSpPr>
        <p:spPr>
          <a:xfrm>
            <a:off x="2390005" y="5312270"/>
            <a:ext cx="3739339" cy="369332"/>
          </a:xfrm>
          <a:prstGeom prst="rect">
            <a:avLst/>
          </a:prstGeom>
          <a:noFill/>
        </p:spPr>
        <p:txBody>
          <a:bodyPr wrap="square" rtlCol="0">
            <a:spAutoFit/>
          </a:bodyPr>
          <a:lstStyle/>
          <a:p>
            <a:r>
              <a:rPr lang="nb-NO" sz="1800" b="1" dirty="0" err="1">
                <a:solidFill>
                  <a:schemeClr val="tx1">
                    <a:lumMod val="75000"/>
                    <a:lumOff val="25000"/>
                  </a:schemeClr>
                </a:solidFill>
              </a:rPr>
              <a:t>facebook</a:t>
            </a:r>
            <a:r>
              <a:rPr lang="nb-NO" sz="1800" b="1" dirty="0">
                <a:solidFill>
                  <a:schemeClr val="tx1">
                    <a:lumMod val="75000"/>
                    <a:lumOff val="25000"/>
                  </a:schemeClr>
                </a:solidFill>
              </a:rPr>
              <a:t>/</a:t>
            </a:r>
            <a:r>
              <a:rPr lang="nb-NO" sz="1800" b="1" dirty="0" err="1">
                <a:solidFill>
                  <a:schemeClr val="tx1">
                    <a:lumMod val="75000"/>
                    <a:lumOff val="25000"/>
                  </a:schemeClr>
                </a:solidFill>
              </a:rPr>
              <a:t>mittOmbud</a:t>
            </a:r>
            <a:endParaRPr lang="nb-NO" sz="1800" b="1" dirty="0">
              <a:solidFill>
                <a:schemeClr val="tx1">
                  <a:lumMod val="75000"/>
                  <a:lumOff val="25000"/>
                </a:schemeClr>
              </a:solidFill>
            </a:endParaRPr>
          </a:p>
        </p:txBody>
      </p:sp>
      <p:sp>
        <p:nvSpPr>
          <p:cNvPr id="9" name="TekstSylinder 8"/>
          <p:cNvSpPr txBox="1"/>
          <p:nvPr userDrawn="1"/>
        </p:nvSpPr>
        <p:spPr>
          <a:xfrm>
            <a:off x="6905451" y="5315789"/>
            <a:ext cx="3456384" cy="369332"/>
          </a:xfrm>
          <a:prstGeom prst="rect">
            <a:avLst/>
          </a:prstGeom>
          <a:noFill/>
        </p:spPr>
        <p:txBody>
          <a:bodyPr wrap="square" rtlCol="0">
            <a:spAutoFit/>
          </a:bodyPr>
          <a:lstStyle/>
          <a:p>
            <a:r>
              <a:rPr lang="nb-NO" sz="1800" b="1" dirty="0" err="1">
                <a:solidFill>
                  <a:schemeClr val="tx1">
                    <a:lumMod val="75000"/>
                    <a:lumOff val="25000"/>
                  </a:schemeClr>
                </a:solidFill>
              </a:rPr>
              <a:t>twitter</a:t>
            </a:r>
            <a:r>
              <a:rPr lang="nb-NO" sz="1800" b="1" dirty="0">
                <a:solidFill>
                  <a:schemeClr val="tx1">
                    <a:lumMod val="75000"/>
                    <a:lumOff val="25000"/>
                  </a:schemeClr>
                </a:solidFill>
              </a:rPr>
              <a:t>/</a:t>
            </a:r>
            <a:r>
              <a:rPr lang="nb-NO" sz="1800" b="1" dirty="0" err="1">
                <a:solidFill>
                  <a:schemeClr val="tx1">
                    <a:lumMod val="75000"/>
                    <a:lumOff val="25000"/>
                  </a:schemeClr>
                </a:solidFill>
              </a:rPr>
              <a:t>mittOmbud</a:t>
            </a:r>
            <a:endParaRPr lang="nb-NO" sz="1800" b="1" dirty="0">
              <a:solidFill>
                <a:schemeClr val="tx1">
                  <a:lumMod val="75000"/>
                  <a:lumOff val="25000"/>
                </a:schemeClr>
              </a:solidFill>
            </a:endParaRPr>
          </a:p>
        </p:txBody>
      </p:sp>
      <p:pic>
        <p:nvPicPr>
          <p:cNvPr id="10" name="Bil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4031" y="5331703"/>
            <a:ext cx="524063" cy="393047"/>
          </a:xfrm>
          <a:prstGeom prst="rect">
            <a:avLst/>
          </a:prstGeom>
        </p:spPr>
      </p:pic>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3942" y="5331703"/>
            <a:ext cx="518841" cy="389131"/>
          </a:xfrm>
          <a:prstGeom prst="rect">
            <a:avLst/>
          </a:prstGeom>
        </p:spPr>
      </p:pic>
      <p:pic>
        <p:nvPicPr>
          <p:cNvPr id="12" name="Bild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t="18753" b="49706"/>
          <a:stretch/>
        </p:blipFill>
        <p:spPr>
          <a:xfrm>
            <a:off x="623392" y="476674"/>
            <a:ext cx="10945216" cy="1728191"/>
          </a:xfrm>
          <a:prstGeom prst="rect">
            <a:avLst/>
          </a:prstGeom>
        </p:spPr>
      </p:pic>
    </p:spTree>
    <p:extLst>
      <p:ext uri="{BB962C8B-B14F-4D97-AF65-F5344CB8AC3E}">
        <p14:creationId xmlns:p14="http://schemas.microsoft.com/office/powerpoint/2010/main" val="38769846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va gjør LDO">
    <p:spTree>
      <p:nvGrpSpPr>
        <p:cNvPr id="1" name=""/>
        <p:cNvGrpSpPr/>
        <p:nvPr/>
      </p:nvGrpSpPr>
      <p:grpSpPr>
        <a:xfrm>
          <a:off x="0" y="0"/>
          <a:ext cx="0" cy="0"/>
          <a:chOff x="0" y="0"/>
          <a:chExt cx="0" cy="0"/>
        </a:xfrm>
      </p:grpSpPr>
      <p:sp>
        <p:nvSpPr>
          <p:cNvPr id="8" name="Rektangel 7"/>
          <p:cNvSpPr/>
          <p:nvPr userDrawn="1"/>
        </p:nvSpPr>
        <p:spPr>
          <a:xfrm>
            <a:off x="623392" y="3212976"/>
            <a:ext cx="10945216"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ctrTitle" hasCustomPrompt="1"/>
          </p:nvPr>
        </p:nvSpPr>
        <p:spPr>
          <a:xfrm>
            <a:off x="2258549" y="3543152"/>
            <a:ext cx="9310059" cy="1470025"/>
          </a:xfrm>
        </p:spPr>
        <p:txBody>
          <a:bodyPr/>
          <a:lstStyle>
            <a:lvl1pPr algn="l">
              <a:defRPr baseline="0"/>
            </a:lvl1pPr>
          </a:lstStyle>
          <a:p>
            <a:r>
              <a:rPr lang="nb-NO" dirty="0"/>
              <a:t>Hva gjør LDO?</a:t>
            </a:r>
          </a:p>
        </p:txBody>
      </p:sp>
      <p:sp>
        <p:nvSpPr>
          <p:cNvPr id="7" name="Rektangel 6"/>
          <p:cNvSpPr/>
          <p:nvPr userDrawn="1"/>
        </p:nvSpPr>
        <p:spPr>
          <a:xfrm>
            <a:off x="1199456" y="3573016"/>
            <a:ext cx="384043" cy="1440160"/>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4" name="Bild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68" b="40790"/>
          <a:stretch/>
        </p:blipFill>
        <p:spPr>
          <a:xfrm>
            <a:off x="636853" y="1052736"/>
            <a:ext cx="10931872" cy="2016224"/>
          </a:xfrm>
          <a:prstGeom prst="rect">
            <a:avLst/>
          </a:prstGeom>
        </p:spPr>
      </p:pic>
    </p:spTree>
    <p:extLst>
      <p:ext uri="{BB962C8B-B14F-4D97-AF65-F5344CB8AC3E}">
        <p14:creationId xmlns:p14="http://schemas.microsoft.com/office/powerpoint/2010/main" val="422468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va er LDO?">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6890" y="3926003"/>
            <a:ext cx="4490121" cy="1090530"/>
          </a:xfrm>
          <a:prstGeom prst="rect">
            <a:avLst/>
          </a:prstGeom>
        </p:spPr>
      </p:pic>
      <p:pic>
        <p:nvPicPr>
          <p:cNvPr id="3" name="Bild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8912" y="3922646"/>
            <a:ext cx="4516115" cy="1090530"/>
          </a:xfrm>
          <a:prstGeom prst="rect">
            <a:avLst/>
          </a:prstGeom>
        </p:spPr>
      </p:pic>
      <p:pic>
        <p:nvPicPr>
          <p:cNvPr id="6" name="Bild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96889" y="2708920"/>
            <a:ext cx="4490121" cy="1075312"/>
          </a:xfrm>
          <a:prstGeom prst="rect">
            <a:avLst/>
          </a:prstGeom>
        </p:spPr>
      </p:pic>
      <p:pic>
        <p:nvPicPr>
          <p:cNvPr id="2" name="Bild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87488" y="2708920"/>
            <a:ext cx="4512501" cy="1075312"/>
          </a:xfrm>
          <a:prstGeom prst="rect">
            <a:avLst/>
          </a:prstGeom>
        </p:spPr>
      </p:pic>
      <p:sp>
        <p:nvSpPr>
          <p:cNvPr id="8" name="Rektangel 7"/>
          <p:cNvSpPr/>
          <p:nvPr userDrawn="1"/>
        </p:nvSpPr>
        <p:spPr>
          <a:xfrm>
            <a:off x="623392" y="642291"/>
            <a:ext cx="10945216" cy="1252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7" name="Rektangel 6"/>
          <p:cNvSpPr/>
          <p:nvPr userDrawn="1"/>
        </p:nvSpPr>
        <p:spPr>
          <a:xfrm>
            <a:off x="1487488" y="836712"/>
            <a:ext cx="288032" cy="864096"/>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9" name="TekstSylinder 8"/>
          <p:cNvSpPr txBox="1"/>
          <p:nvPr userDrawn="1"/>
        </p:nvSpPr>
        <p:spPr>
          <a:xfrm>
            <a:off x="1487488" y="3068959"/>
            <a:ext cx="4512501" cy="400110"/>
          </a:xfrm>
          <a:prstGeom prst="rect">
            <a:avLst/>
          </a:prstGeom>
          <a:noFill/>
        </p:spPr>
        <p:txBody>
          <a:bodyPr wrap="square" rtlCol="0">
            <a:spAutoFit/>
          </a:bodyPr>
          <a:lstStyle/>
          <a:p>
            <a:pPr algn="ctr"/>
            <a:r>
              <a:rPr lang="nb-NO" sz="2000" b="1" dirty="0">
                <a:solidFill>
                  <a:schemeClr val="bg1"/>
                </a:solidFill>
                <a:latin typeface="Arial" panose="020B0604020202020204" pitchFamily="34" charset="0"/>
                <a:cs typeface="Arial" panose="020B0604020202020204" pitchFamily="34" charset="0"/>
              </a:rPr>
              <a:t>1. EN</a:t>
            </a:r>
            <a:r>
              <a:rPr lang="nb-NO" sz="2000" b="1" baseline="0" dirty="0">
                <a:solidFill>
                  <a:schemeClr val="bg1"/>
                </a:solidFill>
                <a:latin typeface="Arial" panose="020B0604020202020204" pitchFamily="34" charset="0"/>
                <a:cs typeface="Arial" panose="020B0604020202020204" pitchFamily="34" charset="0"/>
              </a:rPr>
              <a:t> </a:t>
            </a:r>
            <a:r>
              <a:rPr lang="nb-NO" sz="2000" b="1" dirty="0">
                <a:solidFill>
                  <a:schemeClr val="bg1"/>
                </a:solidFill>
                <a:latin typeface="Arial" panose="020B0604020202020204" pitchFamily="34" charset="0"/>
                <a:cs typeface="Arial" panose="020B0604020202020204" pitchFamily="34" charset="0"/>
              </a:rPr>
              <a:t>LOVHÅNDHEVER</a:t>
            </a:r>
          </a:p>
        </p:txBody>
      </p:sp>
      <p:sp>
        <p:nvSpPr>
          <p:cNvPr id="13" name="TekstSylinder 12"/>
          <p:cNvSpPr txBox="1"/>
          <p:nvPr userDrawn="1"/>
        </p:nvSpPr>
        <p:spPr>
          <a:xfrm>
            <a:off x="6187896" y="3068957"/>
            <a:ext cx="4516115" cy="400110"/>
          </a:xfrm>
          <a:prstGeom prst="rect">
            <a:avLst/>
          </a:prstGeom>
          <a:noFill/>
        </p:spPr>
        <p:txBody>
          <a:bodyPr wrap="square" rtlCol="0">
            <a:spAutoFit/>
          </a:bodyPr>
          <a:lstStyle/>
          <a:p>
            <a:pPr algn="ctr"/>
            <a:r>
              <a:rPr lang="nb-NO" sz="2000" b="1" dirty="0">
                <a:solidFill>
                  <a:schemeClr val="bg1"/>
                </a:solidFill>
                <a:latin typeface="Arial" panose="020B0604020202020204" pitchFamily="34" charset="0"/>
                <a:cs typeface="Arial" panose="020B0604020202020204" pitchFamily="34" charset="0"/>
              </a:rPr>
              <a:t>2. EN VEILEDER</a:t>
            </a:r>
          </a:p>
        </p:txBody>
      </p:sp>
      <p:sp>
        <p:nvSpPr>
          <p:cNvPr id="17" name="TekstSylinder 16"/>
          <p:cNvSpPr txBox="1"/>
          <p:nvPr userDrawn="1"/>
        </p:nvSpPr>
        <p:spPr>
          <a:xfrm>
            <a:off x="1487989" y="4217940"/>
            <a:ext cx="4512000" cy="400110"/>
          </a:xfrm>
          <a:prstGeom prst="rect">
            <a:avLst/>
          </a:prstGeom>
          <a:noFill/>
        </p:spPr>
        <p:txBody>
          <a:bodyPr wrap="square" rtlCol="0">
            <a:spAutoFit/>
          </a:bodyPr>
          <a:lstStyle/>
          <a:p>
            <a:pPr algn="ctr"/>
            <a:r>
              <a:rPr lang="nb-NO" sz="2000" b="1" dirty="0">
                <a:solidFill>
                  <a:schemeClr val="bg1"/>
                </a:solidFill>
                <a:latin typeface="Arial" panose="020B0604020202020204" pitchFamily="34" charset="0"/>
                <a:cs typeface="Arial" panose="020B0604020202020204" pitchFamily="34" charset="0"/>
              </a:rPr>
              <a:t>3. EN</a:t>
            </a:r>
            <a:r>
              <a:rPr lang="nb-NO" sz="2000" b="1" baseline="0" dirty="0">
                <a:solidFill>
                  <a:schemeClr val="bg1"/>
                </a:solidFill>
                <a:latin typeface="Arial" panose="020B0604020202020204" pitchFamily="34" charset="0"/>
                <a:cs typeface="Arial" panose="020B0604020202020204" pitchFamily="34" charset="0"/>
              </a:rPr>
              <a:t> </a:t>
            </a:r>
            <a:r>
              <a:rPr lang="nb-NO" sz="2000" b="1" dirty="0">
                <a:solidFill>
                  <a:schemeClr val="bg1"/>
                </a:solidFill>
                <a:latin typeface="Arial" panose="020B0604020202020204" pitchFamily="34" charset="0"/>
                <a:cs typeface="Arial" panose="020B0604020202020204" pitchFamily="34" charset="0"/>
              </a:rPr>
              <a:t>PÅDRIVER</a:t>
            </a:r>
          </a:p>
        </p:txBody>
      </p:sp>
      <p:sp>
        <p:nvSpPr>
          <p:cNvPr id="21" name="TekstSylinder 20"/>
          <p:cNvSpPr txBox="1"/>
          <p:nvPr userDrawn="1"/>
        </p:nvSpPr>
        <p:spPr>
          <a:xfrm>
            <a:off x="6205664" y="4202970"/>
            <a:ext cx="4512000" cy="400110"/>
          </a:xfrm>
          <a:prstGeom prst="rect">
            <a:avLst/>
          </a:prstGeom>
          <a:noFill/>
        </p:spPr>
        <p:txBody>
          <a:bodyPr wrap="square" rtlCol="0">
            <a:spAutoFit/>
          </a:bodyPr>
          <a:lstStyle/>
          <a:p>
            <a:pPr algn="ctr"/>
            <a:r>
              <a:rPr lang="nb-NO" sz="2000" b="1" dirty="0">
                <a:solidFill>
                  <a:schemeClr val="bg1"/>
                </a:solidFill>
                <a:latin typeface="Arial" panose="020B0604020202020204" pitchFamily="34" charset="0"/>
                <a:cs typeface="Arial" panose="020B0604020202020204" pitchFamily="34" charset="0"/>
              </a:rPr>
              <a:t>4. ET KUNNSKAPSMILJØ</a:t>
            </a:r>
          </a:p>
        </p:txBody>
      </p:sp>
      <p:sp>
        <p:nvSpPr>
          <p:cNvPr id="27" name="TekstSylinder 26"/>
          <p:cNvSpPr txBox="1"/>
          <p:nvPr userDrawn="1"/>
        </p:nvSpPr>
        <p:spPr>
          <a:xfrm>
            <a:off x="653042" y="980728"/>
            <a:ext cx="10915567" cy="707886"/>
          </a:xfrm>
          <a:prstGeom prst="rect">
            <a:avLst/>
          </a:prstGeom>
          <a:noFill/>
        </p:spPr>
        <p:txBody>
          <a:bodyPr wrap="square" rtlCol="0">
            <a:spAutoFit/>
          </a:bodyPr>
          <a:lstStyle/>
          <a:p>
            <a:pPr algn="ctr"/>
            <a:r>
              <a:rPr lang="nb-NO" sz="4000" b="1" dirty="0">
                <a:solidFill>
                  <a:schemeClr val="tx1">
                    <a:lumMod val="75000"/>
                    <a:lumOff val="25000"/>
                  </a:schemeClr>
                </a:solidFill>
                <a:latin typeface="Arial" panose="020B0604020202020204" pitchFamily="34" charset="0"/>
                <a:cs typeface="Arial" panose="020B0604020202020204" pitchFamily="34" charset="0"/>
              </a:rPr>
              <a:t>Hva er LDO?</a:t>
            </a:r>
          </a:p>
        </p:txBody>
      </p:sp>
    </p:spTree>
    <p:extLst>
      <p:ext uri="{BB962C8B-B14F-4D97-AF65-F5344CB8AC3E}">
        <p14:creationId xmlns:p14="http://schemas.microsoft.com/office/powerpoint/2010/main" val="22109119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Hva er LDO?">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487" y="2564904"/>
            <a:ext cx="4215973" cy="720000"/>
          </a:xfrm>
          <a:prstGeom prst="rect">
            <a:avLst/>
          </a:prstGeom>
        </p:spPr>
      </p:pic>
      <p:sp>
        <p:nvSpPr>
          <p:cNvPr id="8" name="Rektangel 7"/>
          <p:cNvSpPr/>
          <p:nvPr userDrawn="1"/>
        </p:nvSpPr>
        <p:spPr>
          <a:xfrm>
            <a:off x="623392" y="642291"/>
            <a:ext cx="10945216" cy="1252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7" name="Rektangel 6"/>
          <p:cNvSpPr/>
          <p:nvPr userDrawn="1"/>
        </p:nvSpPr>
        <p:spPr>
          <a:xfrm>
            <a:off x="1487488" y="836712"/>
            <a:ext cx="288032" cy="864096"/>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6" name="TekstSylinder 25"/>
          <p:cNvSpPr txBox="1"/>
          <p:nvPr userDrawn="1"/>
        </p:nvSpPr>
        <p:spPr>
          <a:xfrm>
            <a:off x="1487489" y="2740858"/>
            <a:ext cx="4215972" cy="400110"/>
          </a:xfrm>
          <a:prstGeom prst="rect">
            <a:avLst/>
          </a:prstGeom>
          <a:noFill/>
        </p:spPr>
        <p:txBody>
          <a:bodyPr wrap="square" rtlCol="0">
            <a:spAutoFit/>
          </a:bodyPr>
          <a:lstStyle/>
          <a:p>
            <a:pPr algn="ctr"/>
            <a:r>
              <a:rPr lang="nb-NO" sz="2000" b="1" dirty="0">
                <a:solidFill>
                  <a:schemeClr val="bg1"/>
                </a:solidFill>
                <a:latin typeface="Arial" panose="020B0604020202020204" pitchFamily="34" charset="0"/>
                <a:cs typeface="Arial" panose="020B0604020202020204" pitchFamily="34" charset="0"/>
              </a:rPr>
              <a:t>1. EN</a:t>
            </a:r>
            <a:r>
              <a:rPr lang="nb-NO" sz="2000" b="1" baseline="0" dirty="0">
                <a:solidFill>
                  <a:schemeClr val="bg1"/>
                </a:solidFill>
                <a:latin typeface="Arial" panose="020B0604020202020204" pitchFamily="34" charset="0"/>
                <a:cs typeface="Arial" panose="020B0604020202020204" pitchFamily="34" charset="0"/>
              </a:rPr>
              <a:t> </a:t>
            </a:r>
            <a:r>
              <a:rPr lang="nb-NO" sz="2000" b="1" dirty="0">
                <a:solidFill>
                  <a:schemeClr val="bg1"/>
                </a:solidFill>
                <a:latin typeface="Arial" panose="020B0604020202020204" pitchFamily="34" charset="0"/>
                <a:cs typeface="Arial" panose="020B0604020202020204" pitchFamily="34" charset="0"/>
              </a:rPr>
              <a:t>LOVHÅNDHEVER</a:t>
            </a:r>
          </a:p>
        </p:txBody>
      </p:sp>
      <p:sp>
        <p:nvSpPr>
          <p:cNvPr id="27" name="Rektangel 26"/>
          <p:cNvSpPr/>
          <p:nvPr userDrawn="1"/>
        </p:nvSpPr>
        <p:spPr>
          <a:xfrm>
            <a:off x="1487488" y="3331306"/>
            <a:ext cx="4215973" cy="16054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ct val="20000"/>
              </a:spcBef>
              <a:buClr>
                <a:srgbClr val="994DAD"/>
              </a:buClr>
              <a:buFont typeface="Wingdings" panose="05000000000000000000" pitchFamily="2" charset="2"/>
              <a:buNone/>
            </a:pPr>
            <a:endParaRPr lang="nb-NO" sz="13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8" name="Rektangel 27"/>
          <p:cNvSpPr/>
          <p:nvPr userDrawn="1"/>
        </p:nvSpPr>
        <p:spPr>
          <a:xfrm>
            <a:off x="1748051" y="3315528"/>
            <a:ext cx="3867896" cy="1409617"/>
          </a:xfrm>
          <a:prstGeom prst="rect">
            <a:avLst/>
          </a:prstGeom>
        </p:spPr>
        <p:txBody>
          <a:bodyPr wrap="square">
            <a:spAutoFit/>
          </a:bodyPr>
          <a:lstStyle/>
          <a:p>
            <a:pPr marL="0" indent="0" algn="ctr">
              <a:spcBef>
                <a:spcPct val="20000"/>
              </a:spcBef>
              <a:buClr>
                <a:srgbClr val="994DAD"/>
              </a:buClr>
              <a:buFont typeface="Wingdings" panose="05000000000000000000" pitchFamily="2" charset="2"/>
              <a:buNone/>
            </a:pPr>
            <a:endParaRPr lang="nb-NO" sz="1200" b="1"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spcBef>
                <a:spcPct val="20000"/>
              </a:spcBef>
              <a:buClr>
                <a:srgbClr val="994DAD"/>
              </a:buClr>
              <a:buFont typeface="Wingdings" panose="05000000000000000000" pitchFamily="2" charset="2"/>
              <a:buChar char="§"/>
            </a:pPr>
            <a:r>
              <a:rPr lang="nb-NO" sz="1600" b="1" dirty="0">
                <a:solidFill>
                  <a:schemeClr val="tx1">
                    <a:lumMod val="75000"/>
                    <a:lumOff val="25000"/>
                  </a:schemeClr>
                </a:solidFill>
                <a:latin typeface="Arial" panose="020B0604020202020204" pitchFamily="34" charset="0"/>
                <a:cs typeface="Arial" panose="020B0604020202020204" pitchFamily="34" charset="0"/>
              </a:rPr>
              <a:t>Klagesaksbehandling</a:t>
            </a:r>
          </a:p>
          <a:p>
            <a:pPr marL="285750" indent="-285750">
              <a:spcBef>
                <a:spcPct val="20000"/>
              </a:spcBef>
              <a:buClr>
                <a:srgbClr val="994DAD"/>
              </a:buClr>
              <a:buFont typeface="Wingdings" panose="05000000000000000000" pitchFamily="2" charset="2"/>
              <a:buChar char="§"/>
            </a:pPr>
            <a:r>
              <a:rPr lang="nb-NO" sz="1600" b="1" dirty="0">
                <a:solidFill>
                  <a:schemeClr val="tx1">
                    <a:lumMod val="75000"/>
                    <a:lumOff val="25000"/>
                  </a:schemeClr>
                </a:solidFill>
                <a:latin typeface="Arial" panose="020B0604020202020204" pitchFamily="34" charset="0"/>
                <a:cs typeface="Arial" panose="020B0604020202020204" pitchFamily="34" charset="0"/>
              </a:rPr>
              <a:t>Kontroll av likestillingsredegjørelser</a:t>
            </a:r>
          </a:p>
          <a:p>
            <a:pPr marL="285750" indent="-285750">
              <a:spcBef>
                <a:spcPct val="20000"/>
              </a:spcBef>
              <a:buClr>
                <a:srgbClr val="994DAD"/>
              </a:buClr>
              <a:buFont typeface="Wingdings" panose="05000000000000000000" pitchFamily="2" charset="2"/>
              <a:buChar char="§"/>
            </a:pPr>
            <a:r>
              <a:rPr lang="nb-NO" sz="1600" b="1" dirty="0">
                <a:solidFill>
                  <a:schemeClr val="tx1">
                    <a:lumMod val="75000"/>
                    <a:lumOff val="25000"/>
                  </a:schemeClr>
                </a:solidFill>
                <a:latin typeface="Arial" panose="020B0604020202020204" pitchFamily="34" charset="0"/>
                <a:cs typeface="Arial" panose="020B0604020202020204" pitchFamily="34" charset="0"/>
              </a:rPr>
              <a:t>Konvensjonsovervåking</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88317" y="2564905"/>
            <a:ext cx="4720185" cy="2362973"/>
          </a:xfrm>
          <a:prstGeom prst="rect">
            <a:avLst/>
          </a:prstGeom>
        </p:spPr>
      </p:pic>
      <p:sp>
        <p:nvSpPr>
          <p:cNvPr id="10" name="TekstSylinder 9"/>
          <p:cNvSpPr txBox="1"/>
          <p:nvPr userDrawn="1"/>
        </p:nvSpPr>
        <p:spPr>
          <a:xfrm>
            <a:off x="653042" y="980728"/>
            <a:ext cx="10915567" cy="707886"/>
          </a:xfrm>
          <a:prstGeom prst="rect">
            <a:avLst/>
          </a:prstGeom>
          <a:noFill/>
        </p:spPr>
        <p:txBody>
          <a:bodyPr wrap="square" rtlCol="0">
            <a:spAutoFit/>
          </a:bodyPr>
          <a:lstStyle/>
          <a:p>
            <a:pPr algn="ctr"/>
            <a:r>
              <a:rPr lang="nb-NO" sz="4000" b="1" dirty="0">
                <a:solidFill>
                  <a:schemeClr val="tx1">
                    <a:lumMod val="75000"/>
                    <a:lumOff val="25000"/>
                  </a:schemeClr>
                </a:solidFill>
                <a:latin typeface="Arial" panose="020B0604020202020204" pitchFamily="34" charset="0"/>
                <a:cs typeface="Arial" panose="020B0604020202020204" pitchFamily="34" charset="0"/>
              </a:rPr>
              <a:t>Hva er LDO?</a:t>
            </a:r>
          </a:p>
        </p:txBody>
      </p:sp>
    </p:spTree>
    <p:extLst>
      <p:ext uri="{BB962C8B-B14F-4D97-AF65-F5344CB8AC3E}">
        <p14:creationId xmlns:p14="http://schemas.microsoft.com/office/powerpoint/2010/main" val="424852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aktaboks med tall">
    <p:spTree>
      <p:nvGrpSpPr>
        <p:cNvPr id="1" name=""/>
        <p:cNvGrpSpPr/>
        <p:nvPr/>
      </p:nvGrpSpPr>
      <p:grpSpPr>
        <a:xfrm>
          <a:off x="0" y="0"/>
          <a:ext cx="0" cy="0"/>
          <a:chOff x="0" y="0"/>
          <a:chExt cx="0" cy="0"/>
        </a:xfrm>
      </p:grpSpPr>
      <p:sp>
        <p:nvSpPr>
          <p:cNvPr id="6" name="Rektangel 5"/>
          <p:cNvSpPr/>
          <p:nvPr userDrawn="1"/>
        </p:nvSpPr>
        <p:spPr>
          <a:xfrm>
            <a:off x="2543607" y="1412776"/>
            <a:ext cx="8349973" cy="31288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7" name="Ellipse 6"/>
          <p:cNvSpPr/>
          <p:nvPr userDrawn="1"/>
        </p:nvSpPr>
        <p:spPr>
          <a:xfrm>
            <a:off x="815415" y="2204864"/>
            <a:ext cx="1920213" cy="1440160"/>
          </a:xfrm>
          <a:prstGeom prst="ellipse">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11" name="Tittel 1"/>
          <p:cNvSpPr>
            <a:spLocks noGrp="1"/>
          </p:cNvSpPr>
          <p:nvPr>
            <p:ph type="ctrTitle" hasCustomPrompt="1"/>
          </p:nvPr>
        </p:nvSpPr>
        <p:spPr>
          <a:xfrm>
            <a:off x="3156864" y="1700812"/>
            <a:ext cx="9310059" cy="792087"/>
          </a:xfrm>
        </p:spPr>
        <p:txBody>
          <a:bodyPr>
            <a:normAutofit/>
          </a:bodyPr>
          <a:lstStyle>
            <a:lvl1pPr algn="l">
              <a:defRPr sz="3600" baseline="0">
                <a:solidFill>
                  <a:srgbClr val="994DAD"/>
                </a:solidFill>
              </a:defRPr>
            </a:lvl1pPr>
          </a:lstStyle>
          <a:p>
            <a:r>
              <a:rPr lang="nb-NO" dirty="0"/>
              <a:t>Sett inn overskrift</a:t>
            </a:r>
          </a:p>
        </p:txBody>
      </p:sp>
      <p:sp>
        <p:nvSpPr>
          <p:cNvPr id="19" name="Plassholder for tekst 18"/>
          <p:cNvSpPr>
            <a:spLocks noGrp="1"/>
          </p:cNvSpPr>
          <p:nvPr>
            <p:ph type="body" sz="quarter" idx="11" hasCustomPrompt="1"/>
          </p:nvPr>
        </p:nvSpPr>
        <p:spPr>
          <a:xfrm>
            <a:off x="3119968" y="4005263"/>
            <a:ext cx="3598333" cy="359841"/>
          </a:xfrm>
        </p:spPr>
        <p:txBody>
          <a:bodyPr>
            <a:normAutofit/>
          </a:bodyPr>
          <a:lstStyle>
            <a:lvl1pPr marL="0" indent="0">
              <a:buNone/>
              <a:defRPr sz="1200" b="1"/>
            </a:lvl1pPr>
          </a:lstStyle>
          <a:p>
            <a:pPr lvl="0"/>
            <a:r>
              <a:rPr lang="nb-NO" sz="1200" dirty="0"/>
              <a:t>Sett inn kilde</a:t>
            </a:r>
            <a:endParaRPr lang="nb-NO" dirty="0"/>
          </a:p>
        </p:txBody>
      </p:sp>
      <p:sp>
        <p:nvSpPr>
          <p:cNvPr id="23" name="Plassholder for tekst 2"/>
          <p:cNvSpPr>
            <a:spLocks noGrp="1"/>
          </p:cNvSpPr>
          <p:nvPr>
            <p:ph type="body" sz="quarter" idx="10" hasCustomPrompt="1"/>
          </p:nvPr>
        </p:nvSpPr>
        <p:spPr>
          <a:xfrm>
            <a:off x="3119672" y="2564904"/>
            <a:ext cx="6240693" cy="504056"/>
          </a:xfrm>
        </p:spPr>
        <p:txBody>
          <a:bodyPr>
            <a:normAutofit/>
          </a:bodyPr>
          <a:lstStyle>
            <a:lvl1pPr marL="0" indent="0">
              <a:buNone/>
              <a:defRPr sz="1800" b="1" baseline="0">
                <a:solidFill>
                  <a:schemeClr val="tx1">
                    <a:lumMod val="75000"/>
                    <a:lumOff val="25000"/>
                  </a:schemeClr>
                </a:solidFill>
              </a:defRPr>
            </a:lvl1pPr>
          </a:lstStyle>
          <a:p>
            <a:pPr lvl="0"/>
            <a:r>
              <a:rPr lang="nb-NO" dirty="0"/>
              <a:t>Klikk for å redigere brødtekst</a:t>
            </a:r>
          </a:p>
        </p:txBody>
      </p:sp>
      <p:sp>
        <p:nvSpPr>
          <p:cNvPr id="25" name="Plassholder for tekst 24"/>
          <p:cNvSpPr>
            <a:spLocks noGrp="1"/>
          </p:cNvSpPr>
          <p:nvPr>
            <p:ph type="body" sz="quarter" idx="12" hasCustomPrompt="1"/>
          </p:nvPr>
        </p:nvSpPr>
        <p:spPr>
          <a:xfrm>
            <a:off x="1248797" y="2350498"/>
            <a:ext cx="1390819" cy="1222518"/>
          </a:xfrm>
        </p:spPr>
        <p:txBody>
          <a:bodyPr>
            <a:normAutofit/>
          </a:bodyPr>
          <a:lstStyle>
            <a:lvl1pPr marL="0" indent="0">
              <a:buNone/>
              <a:defRPr sz="7200" b="1">
                <a:solidFill>
                  <a:schemeClr val="bg1"/>
                </a:solidFill>
              </a:defRPr>
            </a:lvl1pPr>
          </a:lstStyle>
          <a:p>
            <a:pPr lvl="0"/>
            <a:r>
              <a:rPr lang="nb-NO" sz="7200" b="1" dirty="0"/>
              <a:t>#</a:t>
            </a:r>
            <a:endParaRPr lang="nb-NO" dirty="0"/>
          </a:p>
        </p:txBody>
      </p:sp>
    </p:spTree>
    <p:extLst>
      <p:ext uri="{BB962C8B-B14F-4D97-AF65-F5344CB8AC3E}">
        <p14:creationId xmlns:p14="http://schemas.microsoft.com/office/powerpoint/2010/main" val="27460755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Hva er LDO?">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7490" y="2554805"/>
            <a:ext cx="4224469" cy="720000"/>
          </a:xfrm>
          <a:prstGeom prst="rect">
            <a:avLst/>
          </a:prstGeom>
        </p:spPr>
      </p:pic>
      <p:sp>
        <p:nvSpPr>
          <p:cNvPr id="8" name="Rektangel 7"/>
          <p:cNvSpPr/>
          <p:nvPr userDrawn="1"/>
        </p:nvSpPr>
        <p:spPr>
          <a:xfrm>
            <a:off x="623392" y="642291"/>
            <a:ext cx="10945216" cy="1252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7" name="Rektangel 6"/>
          <p:cNvSpPr/>
          <p:nvPr userDrawn="1"/>
        </p:nvSpPr>
        <p:spPr>
          <a:xfrm>
            <a:off x="1487488" y="836712"/>
            <a:ext cx="288032" cy="864096"/>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1" name="TekstSylinder 20"/>
          <p:cNvSpPr txBox="1"/>
          <p:nvPr userDrawn="1"/>
        </p:nvSpPr>
        <p:spPr>
          <a:xfrm>
            <a:off x="1487488" y="2720450"/>
            <a:ext cx="4224469" cy="400110"/>
          </a:xfrm>
          <a:prstGeom prst="rect">
            <a:avLst/>
          </a:prstGeom>
          <a:noFill/>
        </p:spPr>
        <p:txBody>
          <a:bodyPr wrap="square" rtlCol="0">
            <a:spAutoFit/>
          </a:bodyPr>
          <a:lstStyle/>
          <a:p>
            <a:pPr algn="ctr"/>
            <a:r>
              <a:rPr lang="nb-NO" sz="2000" b="1" dirty="0">
                <a:solidFill>
                  <a:schemeClr val="bg1"/>
                </a:solidFill>
                <a:latin typeface="Arial" panose="020B0604020202020204" pitchFamily="34" charset="0"/>
                <a:cs typeface="Arial" panose="020B0604020202020204" pitchFamily="34" charset="0"/>
              </a:rPr>
              <a:t>2. EN VEILEDER</a:t>
            </a:r>
          </a:p>
        </p:txBody>
      </p:sp>
      <p:sp>
        <p:nvSpPr>
          <p:cNvPr id="22" name="Rektangel 21"/>
          <p:cNvSpPr/>
          <p:nvPr userDrawn="1"/>
        </p:nvSpPr>
        <p:spPr>
          <a:xfrm>
            <a:off x="1487488" y="3331306"/>
            <a:ext cx="4224469" cy="16054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ct val="20000"/>
              </a:spcBef>
              <a:buClr>
                <a:srgbClr val="994DAD"/>
              </a:buClr>
              <a:buFont typeface="Wingdings" panose="05000000000000000000" pitchFamily="2" charset="2"/>
              <a:buNone/>
            </a:pPr>
            <a:endParaRPr lang="nb-NO" sz="13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4" name="Rektangel 23"/>
          <p:cNvSpPr/>
          <p:nvPr userDrawn="1"/>
        </p:nvSpPr>
        <p:spPr>
          <a:xfrm>
            <a:off x="1775520" y="3352553"/>
            <a:ext cx="3867896" cy="1064907"/>
          </a:xfrm>
          <a:prstGeom prst="rect">
            <a:avLst/>
          </a:prstGeom>
        </p:spPr>
        <p:txBody>
          <a:bodyPr wrap="square">
            <a:spAutoFit/>
          </a:bodyPr>
          <a:lstStyle/>
          <a:p>
            <a:pPr marL="0" indent="0" algn="ctr">
              <a:spcBef>
                <a:spcPct val="20000"/>
              </a:spcBef>
              <a:buClr>
                <a:srgbClr val="994DAD"/>
              </a:buClr>
              <a:buFont typeface="Wingdings" panose="05000000000000000000" pitchFamily="2" charset="2"/>
              <a:buNone/>
            </a:pPr>
            <a:endParaRPr lang="nb-NO" sz="1200" b="1"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spcBef>
                <a:spcPct val="20000"/>
              </a:spcBef>
              <a:buClr>
                <a:srgbClr val="994DAD"/>
              </a:buClr>
              <a:buFont typeface="Wingdings" panose="05000000000000000000" pitchFamily="2" charset="2"/>
              <a:buChar char="§"/>
            </a:pPr>
            <a:r>
              <a:rPr lang="nb-NO" sz="1600" b="1" dirty="0">
                <a:solidFill>
                  <a:schemeClr val="tx1">
                    <a:lumMod val="75000"/>
                    <a:lumOff val="25000"/>
                  </a:schemeClr>
                </a:solidFill>
                <a:latin typeface="Arial" panose="020B0604020202020204" pitchFamily="34" charset="0"/>
                <a:cs typeface="Arial" panose="020B0604020202020204" pitchFamily="34" charset="0"/>
              </a:rPr>
              <a:t>Generell veiledning til virksomheter, organisasjoner og enkeltindivider</a:t>
            </a:r>
          </a:p>
        </p:txBody>
      </p:sp>
      <p:pic>
        <p:nvPicPr>
          <p:cNvPr id="29" name="Bild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5767" y="2564904"/>
            <a:ext cx="4712735" cy="2353002"/>
          </a:xfrm>
          <a:prstGeom prst="rect">
            <a:avLst/>
          </a:prstGeom>
        </p:spPr>
      </p:pic>
      <p:sp>
        <p:nvSpPr>
          <p:cNvPr id="30" name="TekstSylinder 29"/>
          <p:cNvSpPr txBox="1"/>
          <p:nvPr userDrawn="1"/>
        </p:nvSpPr>
        <p:spPr>
          <a:xfrm>
            <a:off x="653042" y="980728"/>
            <a:ext cx="10915567" cy="707886"/>
          </a:xfrm>
          <a:prstGeom prst="rect">
            <a:avLst/>
          </a:prstGeom>
          <a:noFill/>
        </p:spPr>
        <p:txBody>
          <a:bodyPr wrap="square" rtlCol="0">
            <a:spAutoFit/>
          </a:bodyPr>
          <a:lstStyle/>
          <a:p>
            <a:pPr algn="ctr"/>
            <a:r>
              <a:rPr lang="nb-NO" sz="4000" b="1" dirty="0">
                <a:solidFill>
                  <a:schemeClr val="tx1">
                    <a:lumMod val="75000"/>
                    <a:lumOff val="25000"/>
                  </a:schemeClr>
                </a:solidFill>
                <a:latin typeface="Arial" panose="020B0604020202020204" pitchFamily="34" charset="0"/>
                <a:cs typeface="Arial" panose="020B0604020202020204" pitchFamily="34" charset="0"/>
              </a:rPr>
              <a:t>Hva er LDO?</a:t>
            </a:r>
          </a:p>
        </p:txBody>
      </p:sp>
    </p:spTree>
    <p:extLst>
      <p:ext uri="{BB962C8B-B14F-4D97-AF65-F5344CB8AC3E}">
        <p14:creationId xmlns:p14="http://schemas.microsoft.com/office/powerpoint/2010/main" val="17711873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Hva er LDO?">
    <p:spTree>
      <p:nvGrpSpPr>
        <p:cNvPr id="1" name=""/>
        <p:cNvGrpSpPr/>
        <p:nvPr/>
      </p:nvGrpSpPr>
      <p:grpSpPr>
        <a:xfrm>
          <a:off x="0" y="0"/>
          <a:ext cx="0" cy="0"/>
          <a:chOff x="0" y="0"/>
          <a:chExt cx="0" cy="0"/>
        </a:xfrm>
      </p:grpSpPr>
      <p:pic>
        <p:nvPicPr>
          <p:cNvPr id="14" name="Bil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1409" y="2564904"/>
            <a:ext cx="4259211" cy="720000"/>
          </a:xfrm>
          <a:prstGeom prst="rect">
            <a:avLst/>
          </a:prstGeom>
        </p:spPr>
      </p:pic>
      <p:sp>
        <p:nvSpPr>
          <p:cNvPr id="8" name="Rektangel 7"/>
          <p:cNvSpPr/>
          <p:nvPr userDrawn="1"/>
        </p:nvSpPr>
        <p:spPr>
          <a:xfrm>
            <a:off x="623392" y="642291"/>
            <a:ext cx="10945216" cy="1252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7" name="Rektangel 6"/>
          <p:cNvSpPr/>
          <p:nvPr userDrawn="1"/>
        </p:nvSpPr>
        <p:spPr>
          <a:xfrm>
            <a:off x="1487488" y="836712"/>
            <a:ext cx="288032" cy="864096"/>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1" name="TekstSylinder 10"/>
          <p:cNvSpPr txBox="1"/>
          <p:nvPr userDrawn="1"/>
        </p:nvSpPr>
        <p:spPr>
          <a:xfrm>
            <a:off x="1487489" y="2708920"/>
            <a:ext cx="4223132" cy="400110"/>
          </a:xfrm>
          <a:prstGeom prst="rect">
            <a:avLst/>
          </a:prstGeom>
          <a:noFill/>
        </p:spPr>
        <p:txBody>
          <a:bodyPr wrap="square" rtlCol="0">
            <a:spAutoFit/>
          </a:bodyPr>
          <a:lstStyle/>
          <a:p>
            <a:pPr algn="ctr"/>
            <a:r>
              <a:rPr lang="nb-NO" sz="2000" b="1" dirty="0">
                <a:solidFill>
                  <a:schemeClr val="bg1"/>
                </a:solidFill>
                <a:latin typeface="Arial" panose="020B0604020202020204" pitchFamily="34" charset="0"/>
                <a:cs typeface="Arial" panose="020B0604020202020204" pitchFamily="34" charset="0"/>
              </a:rPr>
              <a:t>3. EN PÅDRIVER</a:t>
            </a:r>
          </a:p>
        </p:txBody>
      </p:sp>
      <p:sp>
        <p:nvSpPr>
          <p:cNvPr id="12" name="Rektangel 11"/>
          <p:cNvSpPr/>
          <p:nvPr userDrawn="1"/>
        </p:nvSpPr>
        <p:spPr>
          <a:xfrm>
            <a:off x="1487489" y="3335746"/>
            <a:ext cx="4223132" cy="15863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ct val="20000"/>
              </a:spcBef>
              <a:buClr>
                <a:srgbClr val="994DAD"/>
              </a:buClr>
              <a:buFont typeface="Wingdings" panose="05000000000000000000" pitchFamily="2" charset="2"/>
              <a:buNone/>
            </a:pPr>
            <a:endParaRPr lang="nb-NO" sz="13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3" name="Rektangel 12"/>
          <p:cNvSpPr/>
          <p:nvPr userDrawn="1"/>
        </p:nvSpPr>
        <p:spPr>
          <a:xfrm>
            <a:off x="1775520" y="3315528"/>
            <a:ext cx="3867896" cy="818686"/>
          </a:xfrm>
          <a:prstGeom prst="rect">
            <a:avLst/>
          </a:prstGeom>
        </p:spPr>
        <p:txBody>
          <a:bodyPr wrap="square">
            <a:spAutoFit/>
          </a:bodyPr>
          <a:lstStyle/>
          <a:p>
            <a:pPr marL="0" indent="0" algn="ctr">
              <a:spcBef>
                <a:spcPct val="20000"/>
              </a:spcBef>
              <a:buClr>
                <a:srgbClr val="994DAD"/>
              </a:buClr>
              <a:buFont typeface="Wingdings" panose="05000000000000000000" pitchFamily="2" charset="2"/>
              <a:buNone/>
            </a:pPr>
            <a:endParaRPr lang="nb-NO" sz="1200" b="1"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spcBef>
                <a:spcPct val="20000"/>
              </a:spcBef>
              <a:buClr>
                <a:srgbClr val="994DAD"/>
              </a:buClr>
              <a:buFont typeface="Wingdings" panose="05000000000000000000" pitchFamily="2" charset="2"/>
              <a:buChar char="§"/>
            </a:pPr>
            <a:r>
              <a:rPr lang="nb-NO" sz="1600" b="1" dirty="0">
                <a:solidFill>
                  <a:schemeClr val="tx1">
                    <a:lumMod val="75000"/>
                    <a:lumOff val="25000"/>
                  </a:schemeClr>
                </a:solidFill>
                <a:latin typeface="Arial" panose="020B0604020202020204" pitchFamily="34" charset="0"/>
                <a:cs typeface="Arial" panose="020B0604020202020204" pitchFamily="34" charset="0"/>
              </a:rPr>
              <a:t>Påpeke utfordringer      og sikre likestillings-perspektivet</a:t>
            </a:r>
          </a:p>
        </p:txBody>
      </p:sp>
      <p:pic>
        <p:nvPicPr>
          <p:cNvPr id="4" name="Bild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9882" y="2564904"/>
            <a:ext cx="4708620" cy="2357184"/>
          </a:xfrm>
          <a:prstGeom prst="rect">
            <a:avLst/>
          </a:prstGeom>
        </p:spPr>
      </p:pic>
      <p:sp>
        <p:nvSpPr>
          <p:cNvPr id="19" name="TekstSylinder 18"/>
          <p:cNvSpPr txBox="1"/>
          <p:nvPr userDrawn="1"/>
        </p:nvSpPr>
        <p:spPr>
          <a:xfrm>
            <a:off x="653042" y="980728"/>
            <a:ext cx="10915567" cy="707886"/>
          </a:xfrm>
          <a:prstGeom prst="rect">
            <a:avLst/>
          </a:prstGeom>
          <a:noFill/>
        </p:spPr>
        <p:txBody>
          <a:bodyPr wrap="square" rtlCol="0">
            <a:spAutoFit/>
          </a:bodyPr>
          <a:lstStyle/>
          <a:p>
            <a:pPr algn="ctr"/>
            <a:r>
              <a:rPr lang="nb-NO" sz="4000" b="1" dirty="0">
                <a:solidFill>
                  <a:schemeClr val="tx1">
                    <a:lumMod val="75000"/>
                    <a:lumOff val="25000"/>
                  </a:schemeClr>
                </a:solidFill>
                <a:latin typeface="Arial" panose="020B0604020202020204" pitchFamily="34" charset="0"/>
                <a:cs typeface="Arial" panose="020B0604020202020204" pitchFamily="34" charset="0"/>
              </a:rPr>
              <a:t>Hva er LDO?</a:t>
            </a:r>
          </a:p>
        </p:txBody>
      </p:sp>
    </p:spTree>
    <p:extLst>
      <p:ext uri="{BB962C8B-B14F-4D97-AF65-F5344CB8AC3E}">
        <p14:creationId xmlns:p14="http://schemas.microsoft.com/office/powerpoint/2010/main" val="18140589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Hva er LDO?">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7488" y="2559112"/>
            <a:ext cx="4224469" cy="720000"/>
          </a:xfrm>
          <a:prstGeom prst="rect">
            <a:avLst/>
          </a:prstGeom>
        </p:spPr>
      </p:pic>
      <p:sp>
        <p:nvSpPr>
          <p:cNvPr id="8" name="Rektangel 7"/>
          <p:cNvSpPr/>
          <p:nvPr userDrawn="1"/>
        </p:nvSpPr>
        <p:spPr>
          <a:xfrm>
            <a:off x="623392" y="642291"/>
            <a:ext cx="10945216" cy="1252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7" name="Rektangel 6"/>
          <p:cNvSpPr/>
          <p:nvPr userDrawn="1"/>
        </p:nvSpPr>
        <p:spPr>
          <a:xfrm>
            <a:off x="1487488" y="836712"/>
            <a:ext cx="288032" cy="864096"/>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5" name="TekstSylinder 14"/>
          <p:cNvSpPr txBox="1"/>
          <p:nvPr userDrawn="1"/>
        </p:nvSpPr>
        <p:spPr>
          <a:xfrm>
            <a:off x="1487488" y="2735045"/>
            <a:ext cx="4224469" cy="369332"/>
          </a:xfrm>
          <a:prstGeom prst="rect">
            <a:avLst/>
          </a:prstGeom>
          <a:noFill/>
        </p:spPr>
        <p:txBody>
          <a:bodyPr wrap="square" rtlCol="0">
            <a:spAutoFit/>
          </a:bodyPr>
          <a:lstStyle/>
          <a:p>
            <a:pPr algn="ctr"/>
            <a:r>
              <a:rPr lang="nb-NO" sz="1800" b="1" dirty="0">
                <a:solidFill>
                  <a:schemeClr val="bg1"/>
                </a:solidFill>
                <a:latin typeface="Arial" panose="020B0604020202020204" pitchFamily="34" charset="0"/>
                <a:cs typeface="Arial" panose="020B0604020202020204" pitchFamily="34" charset="0"/>
              </a:rPr>
              <a:t>4. ET KUNNSKAPSMILJØ</a:t>
            </a:r>
          </a:p>
        </p:txBody>
      </p:sp>
      <p:sp>
        <p:nvSpPr>
          <p:cNvPr id="16" name="Rektangel 15"/>
          <p:cNvSpPr/>
          <p:nvPr userDrawn="1"/>
        </p:nvSpPr>
        <p:spPr>
          <a:xfrm>
            <a:off x="1487488" y="3334238"/>
            <a:ext cx="4224469" cy="1587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ct val="20000"/>
              </a:spcBef>
              <a:buClr>
                <a:srgbClr val="994DAD"/>
              </a:buClr>
              <a:buFont typeface="Wingdings" panose="05000000000000000000" pitchFamily="2" charset="2"/>
              <a:buNone/>
            </a:pPr>
            <a:endParaRPr lang="nb-NO" sz="13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7" name="Rektangel 16"/>
          <p:cNvSpPr/>
          <p:nvPr userDrawn="1"/>
        </p:nvSpPr>
        <p:spPr>
          <a:xfrm>
            <a:off x="1867416" y="3314021"/>
            <a:ext cx="3867896" cy="818686"/>
          </a:xfrm>
          <a:prstGeom prst="rect">
            <a:avLst/>
          </a:prstGeom>
        </p:spPr>
        <p:txBody>
          <a:bodyPr wrap="square">
            <a:spAutoFit/>
          </a:bodyPr>
          <a:lstStyle/>
          <a:p>
            <a:pPr marL="0" indent="0" algn="ctr">
              <a:spcBef>
                <a:spcPct val="20000"/>
              </a:spcBef>
              <a:buClr>
                <a:srgbClr val="994DAD"/>
              </a:buClr>
              <a:buFont typeface="Wingdings" panose="05000000000000000000" pitchFamily="2" charset="2"/>
              <a:buNone/>
            </a:pPr>
            <a:endParaRPr lang="nb-NO" sz="1200" b="1"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spcBef>
                <a:spcPct val="20000"/>
              </a:spcBef>
              <a:buClr>
                <a:srgbClr val="994DAD"/>
              </a:buClr>
              <a:buFont typeface="Wingdings" panose="05000000000000000000" pitchFamily="2" charset="2"/>
              <a:buChar char="§"/>
            </a:pPr>
            <a:r>
              <a:rPr lang="nb-NO" sz="1600" b="1" dirty="0">
                <a:solidFill>
                  <a:schemeClr val="tx1">
                    <a:lumMod val="75000"/>
                    <a:lumOff val="25000"/>
                  </a:schemeClr>
                </a:solidFill>
                <a:latin typeface="Arial" panose="020B0604020202020204" pitchFamily="34" charset="0"/>
                <a:cs typeface="Arial" panose="020B0604020202020204" pitchFamily="34" charset="0"/>
              </a:rPr>
              <a:t>62 dyktige, engasjerte   og faglig oppdaterte medarbeidere. </a:t>
            </a:r>
          </a:p>
        </p:txBody>
      </p:sp>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1653" y="2564904"/>
            <a:ext cx="4716849" cy="2352529"/>
          </a:xfrm>
          <a:prstGeom prst="rect">
            <a:avLst/>
          </a:prstGeom>
        </p:spPr>
      </p:pic>
      <p:sp>
        <p:nvSpPr>
          <p:cNvPr id="23" name="TekstSylinder 22"/>
          <p:cNvSpPr txBox="1"/>
          <p:nvPr userDrawn="1"/>
        </p:nvSpPr>
        <p:spPr>
          <a:xfrm>
            <a:off x="653042" y="980728"/>
            <a:ext cx="10915567" cy="707886"/>
          </a:xfrm>
          <a:prstGeom prst="rect">
            <a:avLst/>
          </a:prstGeom>
          <a:noFill/>
        </p:spPr>
        <p:txBody>
          <a:bodyPr wrap="square" rtlCol="0">
            <a:spAutoFit/>
          </a:bodyPr>
          <a:lstStyle/>
          <a:p>
            <a:pPr algn="ctr"/>
            <a:r>
              <a:rPr lang="nb-NO" sz="4000" b="1" dirty="0">
                <a:solidFill>
                  <a:schemeClr val="tx1">
                    <a:lumMod val="75000"/>
                    <a:lumOff val="25000"/>
                  </a:schemeClr>
                </a:solidFill>
                <a:latin typeface="Arial" panose="020B0604020202020204" pitchFamily="34" charset="0"/>
                <a:cs typeface="Arial" panose="020B0604020202020204" pitchFamily="34" charset="0"/>
              </a:rPr>
              <a:t>Hva er LDO?</a:t>
            </a:r>
          </a:p>
        </p:txBody>
      </p:sp>
    </p:spTree>
    <p:extLst>
      <p:ext uri="{BB962C8B-B14F-4D97-AF65-F5344CB8AC3E}">
        <p14:creationId xmlns:p14="http://schemas.microsoft.com/office/powerpoint/2010/main" val="30599650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ittellysbilde">
    <p:spTree>
      <p:nvGrpSpPr>
        <p:cNvPr id="1" name=""/>
        <p:cNvGrpSpPr/>
        <p:nvPr/>
      </p:nvGrpSpPr>
      <p:grpSpPr>
        <a:xfrm>
          <a:off x="0" y="0"/>
          <a:ext cx="0" cy="0"/>
          <a:chOff x="0" y="0"/>
          <a:chExt cx="0" cy="0"/>
        </a:xfrm>
      </p:grpSpPr>
      <p:sp>
        <p:nvSpPr>
          <p:cNvPr id="8" name="Rektangel 7"/>
          <p:cNvSpPr/>
          <p:nvPr userDrawn="1"/>
        </p:nvSpPr>
        <p:spPr>
          <a:xfrm>
            <a:off x="623392" y="3212976"/>
            <a:ext cx="10945216"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ctrTitle"/>
          </p:nvPr>
        </p:nvSpPr>
        <p:spPr>
          <a:xfrm>
            <a:off x="1967541" y="3570586"/>
            <a:ext cx="9310059" cy="1470025"/>
          </a:xfrm>
        </p:spPr>
        <p:txBody>
          <a:bodyPr/>
          <a:lstStyle>
            <a:lvl1pPr algn="l">
              <a:defRPr/>
            </a:lvl1pPr>
          </a:lstStyle>
          <a:p>
            <a:r>
              <a:rPr lang="nb-NO" dirty="0"/>
              <a:t>Klikk for å redigere tittelstil</a:t>
            </a:r>
          </a:p>
        </p:txBody>
      </p:sp>
      <p:sp>
        <p:nvSpPr>
          <p:cNvPr id="7" name="Rektangel 6"/>
          <p:cNvSpPr/>
          <p:nvPr userDrawn="1"/>
        </p:nvSpPr>
        <p:spPr>
          <a:xfrm>
            <a:off x="1199456" y="3573016"/>
            <a:ext cx="384043" cy="1440160"/>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5" name="Plassholder for bilde 4"/>
          <p:cNvSpPr>
            <a:spLocks noGrp="1"/>
          </p:cNvSpPr>
          <p:nvPr>
            <p:ph type="pic" sz="quarter" idx="10"/>
          </p:nvPr>
        </p:nvSpPr>
        <p:spPr>
          <a:xfrm>
            <a:off x="623393" y="764704"/>
            <a:ext cx="10944191" cy="2304678"/>
          </a:xfrm>
        </p:spPr>
        <p:txBody>
          <a:bodyPr/>
          <a:lstStyle/>
          <a:p>
            <a:endParaRPr lang="nb-NO" dirty="0"/>
          </a:p>
        </p:txBody>
      </p:sp>
    </p:spTree>
    <p:extLst>
      <p:ext uri="{BB962C8B-B14F-4D97-AF65-F5344CB8AC3E}">
        <p14:creationId xmlns:p14="http://schemas.microsoft.com/office/powerpoint/2010/main" val="34189480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Rektangel 7"/>
          <p:cNvSpPr/>
          <p:nvPr userDrawn="1"/>
        </p:nvSpPr>
        <p:spPr>
          <a:xfrm>
            <a:off x="609600" y="548680"/>
            <a:ext cx="10972800" cy="1287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title"/>
          </p:nvPr>
        </p:nvSpPr>
        <p:spPr/>
        <p:txBody>
          <a:bodyPr/>
          <a:lstStyle>
            <a:lvl1pPr algn="ctr">
              <a:defRPr/>
            </a:lvl1pPr>
          </a:lstStyle>
          <a:p>
            <a:r>
              <a:rPr lang="nb-NO" dirty="0"/>
              <a:t>Klikk for å redigere tittelstil</a:t>
            </a:r>
          </a:p>
        </p:txBody>
      </p:sp>
      <p:sp>
        <p:nvSpPr>
          <p:cNvPr id="3" name="Plassholder for innhold 2"/>
          <p:cNvSpPr>
            <a:spLocks noGrp="1"/>
          </p:cNvSpPr>
          <p:nvPr>
            <p:ph sz="half" idx="1"/>
          </p:nvPr>
        </p:nvSpPr>
        <p:spPr>
          <a:xfrm>
            <a:off x="609600" y="2143397"/>
            <a:ext cx="5384800" cy="38058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p:txBody>
      </p:sp>
      <p:sp>
        <p:nvSpPr>
          <p:cNvPr id="4" name="Plassholder for innhold 3"/>
          <p:cNvSpPr>
            <a:spLocks noGrp="1"/>
          </p:cNvSpPr>
          <p:nvPr>
            <p:ph sz="half" idx="2"/>
          </p:nvPr>
        </p:nvSpPr>
        <p:spPr>
          <a:xfrm>
            <a:off x="6197600" y="2143397"/>
            <a:ext cx="5384800" cy="38058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p:txBody>
      </p:sp>
      <p:sp>
        <p:nvSpPr>
          <p:cNvPr id="5" name="Plassholder for dato 4"/>
          <p:cNvSpPr>
            <a:spLocks noGrp="1"/>
          </p:cNvSpPr>
          <p:nvPr>
            <p:ph type="dt" sz="half" idx="10"/>
          </p:nvPr>
        </p:nvSpPr>
        <p:spPr/>
        <p:txBody>
          <a:bodyPr/>
          <a:lstStyle/>
          <a:p>
            <a:fld id="{EEC6188A-1BA9-4D8E-A555-13AC423C095B}" type="datetime1">
              <a:rPr lang="nb-NO" smtClean="0"/>
              <a:t>28.01.2022</a:t>
            </a:fld>
            <a:endParaRPr lang="nb-NO" dirty="0"/>
          </a:p>
        </p:txBody>
      </p:sp>
      <p:sp>
        <p:nvSpPr>
          <p:cNvPr id="6" name="Plassholder for bunntekst 5"/>
          <p:cNvSpPr>
            <a:spLocks noGrp="1"/>
          </p:cNvSpPr>
          <p:nvPr>
            <p:ph type="ftr" sz="quarter" idx="11"/>
          </p:nvPr>
        </p:nvSpPr>
        <p:spPr/>
        <p:txBody>
          <a:bodyPr/>
          <a:lstStyle/>
          <a:p>
            <a:r>
              <a:rPr lang="nb-NO"/>
              <a:t>Eli Knøsen 27-6-2021</a:t>
            </a:r>
          </a:p>
        </p:txBody>
      </p:sp>
      <p:sp>
        <p:nvSpPr>
          <p:cNvPr id="7" name="Plassholder for lysbildenummer 6"/>
          <p:cNvSpPr>
            <a:spLocks noGrp="1"/>
          </p:cNvSpPr>
          <p:nvPr>
            <p:ph type="sldNum" sz="quarter" idx="12"/>
          </p:nvPr>
        </p:nvSpPr>
        <p:spPr/>
        <p:txBody>
          <a:bodyPr/>
          <a:lstStyle/>
          <a:p>
            <a:fld id="{E2D15C3C-3FAA-47DB-94AD-901E3ECBD495}" type="slidenum">
              <a:rPr lang="nb-NO" smtClean="0"/>
              <a:t>‹#›</a:t>
            </a:fld>
            <a:endParaRPr lang="nb-NO"/>
          </a:p>
        </p:txBody>
      </p:sp>
    </p:spTree>
    <p:extLst>
      <p:ext uri="{BB962C8B-B14F-4D97-AF65-F5344CB8AC3E}">
        <p14:creationId xmlns:p14="http://schemas.microsoft.com/office/powerpoint/2010/main" val="23774380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67130413-076D-4240-9F13-A0BD0F848B6F}" type="datetime1">
              <a:rPr lang="nb-NO" smtClean="0"/>
              <a:t>28.01.2022</a:t>
            </a:fld>
            <a:endParaRPr lang="nb-NO"/>
          </a:p>
        </p:txBody>
      </p:sp>
      <p:sp>
        <p:nvSpPr>
          <p:cNvPr id="3" name="Plassholder for bunntekst 2"/>
          <p:cNvSpPr>
            <a:spLocks noGrp="1"/>
          </p:cNvSpPr>
          <p:nvPr>
            <p:ph type="ftr" sz="quarter" idx="11"/>
          </p:nvPr>
        </p:nvSpPr>
        <p:spPr/>
        <p:txBody>
          <a:bodyPr/>
          <a:lstStyle/>
          <a:p>
            <a:r>
              <a:rPr lang="nb-NO"/>
              <a:t>Eli Knøsen 27-6-2021</a:t>
            </a:r>
          </a:p>
        </p:txBody>
      </p:sp>
      <p:sp>
        <p:nvSpPr>
          <p:cNvPr id="4" name="Plassholder for lysbildenummer 3"/>
          <p:cNvSpPr>
            <a:spLocks noGrp="1"/>
          </p:cNvSpPr>
          <p:nvPr>
            <p:ph type="sldNum" sz="quarter" idx="12"/>
          </p:nvPr>
        </p:nvSpPr>
        <p:spPr/>
        <p:txBody>
          <a:bodyPr/>
          <a:lstStyle/>
          <a:p>
            <a:fld id="{E2D15C3C-3FAA-47DB-94AD-901E3ECBD495}" type="slidenum">
              <a:rPr lang="nb-NO" smtClean="0"/>
              <a:t>‹#›</a:t>
            </a:fld>
            <a:endParaRPr lang="nb-NO"/>
          </a:p>
        </p:txBody>
      </p:sp>
      <p:sp>
        <p:nvSpPr>
          <p:cNvPr id="6" name="Plassholder for diagram 5"/>
          <p:cNvSpPr>
            <a:spLocks noGrp="1"/>
          </p:cNvSpPr>
          <p:nvPr>
            <p:ph type="chart" sz="quarter" idx="13"/>
          </p:nvPr>
        </p:nvSpPr>
        <p:spPr>
          <a:xfrm>
            <a:off x="1967542" y="1700808"/>
            <a:ext cx="8642351" cy="3600450"/>
          </a:xfrm>
        </p:spPr>
        <p:txBody>
          <a:bodyPr/>
          <a:lstStyle/>
          <a:p>
            <a:endParaRPr lang="nb-NO" dirty="0"/>
          </a:p>
        </p:txBody>
      </p:sp>
    </p:spTree>
    <p:extLst>
      <p:ext uri="{BB962C8B-B14F-4D97-AF65-F5344CB8AC3E}">
        <p14:creationId xmlns:p14="http://schemas.microsoft.com/office/powerpoint/2010/main" val="32318928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Egendefinert oppset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0F2E3ED9-DB40-4413-8460-063995AB5DAD}" type="datetime1">
              <a:rPr lang="nb-NO" smtClean="0"/>
              <a:t>28.01.2022</a:t>
            </a:fld>
            <a:endParaRPr lang="nb-NO" dirty="0"/>
          </a:p>
        </p:txBody>
      </p:sp>
      <p:sp>
        <p:nvSpPr>
          <p:cNvPr id="4" name="Plassholder for bunntekst 3"/>
          <p:cNvSpPr>
            <a:spLocks noGrp="1"/>
          </p:cNvSpPr>
          <p:nvPr>
            <p:ph type="ftr" sz="quarter" idx="11"/>
          </p:nvPr>
        </p:nvSpPr>
        <p:spPr/>
        <p:txBody>
          <a:bodyPr/>
          <a:lstStyle/>
          <a:p>
            <a:r>
              <a:rPr lang="nb-NO"/>
              <a:t>Eli Knøsen 27-6-2021</a:t>
            </a:r>
            <a:endParaRPr lang="nb-NO" dirty="0"/>
          </a:p>
        </p:txBody>
      </p:sp>
      <p:sp>
        <p:nvSpPr>
          <p:cNvPr id="5" name="Plassholder for lysbildenummer 4"/>
          <p:cNvSpPr>
            <a:spLocks noGrp="1"/>
          </p:cNvSpPr>
          <p:nvPr>
            <p:ph type="sldNum" sz="quarter" idx="12"/>
          </p:nvPr>
        </p:nvSpPr>
        <p:spPr/>
        <p:txBody>
          <a:bodyPr/>
          <a:lstStyle/>
          <a:p>
            <a:fld id="{E2D15C3C-3FAA-47DB-94AD-901E3ECBD495}" type="slidenum">
              <a:rPr lang="nb-NO" smtClean="0"/>
              <a:pPr/>
              <a:t>‹#›</a:t>
            </a:fld>
            <a:endParaRPr lang="nb-NO" dirty="0"/>
          </a:p>
        </p:txBody>
      </p:sp>
      <p:sp>
        <p:nvSpPr>
          <p:cNvPr id="7" name="Plassholder for tabell 6"/>
          <p:cNvSpPr>
            <a:spLocks noGrp="1"/>
          </p:cNvSpPr>
          <p:nvPr>
            <p:ph type="tbl" sz="quarter" idx="13"/>
          </p:nvPr>
        </p:nvSpPr>
        <p:spPr>
          <a:xfrm>
            <a:off x="1295400" y="1557339"/>
            <a:ext cx="9601133" cy="3455987"/>
          </a:xfrm>
        </p:spPr>
        <p:txBody>
          <a:bodyPr/>
          <a:lstStyle/>
          <a:p>
            <a:endParaRPr lang="nb-NO" dirty="0"/>
          </a:p>
        </p:txBody>
      </p:sp>
    </p:spTree>
    <p:extLst>
      <p:ext uri="{BB962C8B-B14F-4D97-AF65-F5344CB8AC3E}">
        <p14:creationId xmlns:p14="http://schemas.microsoft.com/office/powerpoint/2010/main" val="12514530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Egendefinert oppset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AD21A022-9A59-424A-BEBF-C27EB0470013}" type="datetime1">
              <a:rPr lang="nb-NO" smtClean="0"/>
              <a:t>28.01.2022</a:t>
            </a:fld>
            <a:endParaRPr lang="nb-NO" dirty="0"/>
          </a:p>
        </p:txBody>
      </p:sp>
      <p:sp>
        <p:nvSpPr>
          <p:cNvPr id="4" name="Plassholder for bunntekst 3"/>
          <p:cNvSpPr>
            <a:spLocks noGrp="1"/>
          </p:cNvSpPr>
          <p:nvPr>
            <p:ph type="ftr" sz="quarter" idx="11"/>
          </p:nvPr>
        </p:nvSpPr>
        <p:spPr/>
        <p:txBody>
          <a:bodyPr/>
          <a:lstStyle/>
          <a:p>
            <a:r>
              <a:rPr lang="nb-NO"/>
              <a:t>Eli Knøsen 27-6-2021</a:t>
            </a:r>
            <a:endParaRPr lang="nb-NO" dirty="0"/>
          </a:p>
        </p:txBody>
      </p:sp>
      <p:sp>
        <p:nvSpPr>
          <p:cNvPr id="5" name="Plassholder for lysbildenummer 4"/>
          <p:cNvSpPr>
            <a:spLocks noGrp="1"/>
          </p:cNvSpPr>
          <p:nvPr>
            <p:ph type="sldNum" sz="quarter" idx="12"/>
          </p:nvPr>
        </p:nvSpPr>
        <p:spPr/>
        <p:txBody>
          <a:bodyPr/>
          <a:lstStyle/>
          <a:p>
            <a:fld id="{E2D15C3C-3FAA-47DB-94AD-901E3ECBD495}" type="slidenum">
              <a:rPr lang="nb-NO" smtClean="0"/>
              <a:pPr/>
              <a:t>‹#›</a:t>
            </a:fld>
            <a:endParaRPr lang="nb-NO" dirty="0"/>
          </a:p>
        </p:txBody>
      </p:sp>
    </p:spTree>
    <p:extLst>
      <p:ext uri="{BB962C8B-B14F-4D97-AF65-F5344CB8AC3E}">
        <p14:creationId xmlns:p14="http://schemas.microsoft.com/office/powerpoint/2010/main" val="26704671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7E0DB405-8AD1-45D6-89F0-045D35544756}" type="datetime1">
              <a:rPr lang="nb-NO" smtClean="0"/>
              <a:t>28.01.2022</a:t>
            </a:fld>
            <a:endParaRPr lang="nb-NO"/>
          </a:p>
        </p:txBody>
      </p:sp>
      <p:sp>
        <p:nvSpPr>
          <p:cNvPr id="6" name="Plassholder for bunntekst 5"/>
          <p:cNvSpPr>
            <a:spLocks noGrp="1"/>
          </p:cNvSpPr>
          <p:nvPr>
            <p:ph type="ftr" sz="quarter" idx="11"/>
          </p:nvPr>
        </p:nvSpPr>
        <p:spPr/>
        <p:txBody>
          <a:bodyPr/>
          <a:lstStyle/>
          <a:p>
            <a:r>
              <a:rPr lang="nb-NO"/>
              <a:t>Eli Knøsen 27-6-2021</a:t>
            </a:r>
          </a:p>
        </p:txBody>
      </p:sp>
      <p:sp>
        <p:nvSpPr>
          <p:cNvPr id="7" name="Plassholder for lysbildenummer 6"/>
          <p:cNvSpPr>
            <a:spLocks noGrp="1"/>
          </p:cNvSpPr>
          <p:nvPr>
            <p:ph type="sldNum" sz="quarter" idx="12"/>
          </p:nvPr>
        </p:nvSpPr>
        <p:spPr/>
        <p:txBody>
          <a:bodyPr/>
          <a:lstStyle/>
          <a:p>
            <a:fld id="{E2D15C3C-3FAA-47DB-94AD-901E3ECBD495}" type="slidenum">
              <a:rPr lang="nb-NO" smtClean="0"/>
              <a:t>‹#›</a:t>
            </a:fld>
            <a:endParaRPr lang="nb-NO"/>
          </a:p>
        </p:txBody>
      </p:sp>
    </p:spTree>
    <p:extLst>
      <p:ext uri="{BB962C8B-B14F-4D97-AF65-F5344CB8AC3E}">
        <p14:creationId xmlns:p14="http://schemas.microsoft.com/office/powerpoint/2010/main" val="11202626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93F1239F-42F0-47E6-99FA-1FBE641F07F8}" type="datetime1">
              <a:rPr lang="nb-NO" smtClean="0"/>
              <a:t>28.01.2022</a:t>
            </a:fld>
            <a:endParaRPr lang="nb-NO"/>
          </a:p>
        </p:txBody>
      </p:sp>
      <p:sp>
        <p:nvSpPr>
          <p:cNvPr id="6" name="Plassholder for bunntekst 5"/>
          <p:cNvSpPr>
            <a:spLocks noGrp="1"/>
          </p:cNvSpPr>
          <p:nvPr>
            <p:ph type="ftr" sz="quarter" idx="11"/>
          </p:nvPr>
        </p:nvSpPr>
        <p:spPr/>
        <p:txBody>
          <a:bodyPr/>
          <a:lstStyle/>
          <a:p>
            <a:r>
              <a:rPr lang="nb-NO"/>
              <a:t>Eli Knøsen 27-6-2021</a:t>
            </a:r>
          </a:p>
        </p:txBody>
      </p:sp>
      <p:sp>
        <p:nvSpPr>
          <p:cNvPr id="7" name="Plassholder for lysbildenummer 6"/>
          <p:cNvSpPr>
            <a:spLocks noGrp="1"/>
          </p:cNvSpPr>
          <p:nvPr>
            <p:ph type="sldNum" sz="quarter" idx="12"/>
          </p:nvPr>
        </p:nvSpPr>
        <p:spPr/>
        <p:txBody>
          <a:bodyPr/>
          <a:lstStyle/>
          <a:p>
            <a:fld id="{E2D15C3C-3FAA-47DB-94AD-901E3ECBD495}" type="slidenum">
              <a:rPr lang="nb-NO" smtClean="0"/>
              <a:t>‹#›</a:t>
            </a:fld>
            <a:endParaRPr lang="nb-NO"/>
          </a:p>
        </p:txBody>
      </p:sp>
    </p:spTree>
    <p:extLst>
      <p:ext uri="{BB962C8B-B14F-4D97-AF65-F5344CB8AC3E}">
        <p14:creationId xmlns:p14="http://schemas.microsoft.com/office/powerpoint/2010/main" val="3356741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ragraf">
    <p:spTree>
      <p:nvGrpSpPr>
        <p:cNvPr id="1" name=""/>
        <p:cNvGrpSpPr/>
        <p:nvPr/>
      </p:nvGrpSpPr>
      <p:grpSpPr>
        <a:xfrm>
          <a:off x="0" y="0"/>
          <a:ext cx="0" cy="0"/>
          <a:chOff x="0" y="0"/>
          <a:chExt cx="0" cy="0"/>
        </a:xfrm>
      </p:grpSpPr>
      <p:sp>
        <p:nvSpPr>
          <p:cNvPr id="6" name="Rektangel 5"/>
          <p:cNvSpPr/>
          <p:nvPr userDrawn="1"/>
        </p:nvSpPr>
        <p:spPr>
          <a:xfrm>
            <a:off x="2560925" y="1412776"/>
            <a:ext cx="8349973" cy="31288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7" name="Ellipse 6"/>
          <p:cNvSpPr/>
          <p:nvPr userDrawn="1"/>
        </p:nvSpPr>
        <p:spPr>
          <a:xfrm>
            <a:off x="815415" y="2204864"/>
            <a:ext cx="1920213" cy="1440160"/>
          </a:xfrm>
          <a:prstGeom prst="ellipse">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19" name="Plassholder for tekst 18"/>
          <p:cNvSpPr>
            <a:spLocks noGrp="1"/>
          </p:cNvSpPr>
          <p:nvPr>
            <p:ph type="body" sz="quarter" idx="11" hasCustomPrompt="1"/>
          </p:nvPr>
        </p:nvSpPr>
        <p:spPr>
          <a:xfrm>
            <a:off x="3119968" y="4005263"/>
            <a:ext cx="3598333" cy="359841"/>
          </a:xfrm>
        </p:spPr>
        <p:txBody>
          <a:bodyPr>
            <a:normAutofit/>
          </a:bodyPr>
          <a:lstStyle>
            <a:lvl1pPr marL="0" indent="0">
              <a:buNone/>
              <a:defRPr sz="1200" b="1"/>
            </a:lvl1pPr>
          </a:lstStyle>
          <a:p>
            <a:pPr lvl="0"/>
            <a:r>
              <a:rPr lang="nb-NO" sz="1200" dirty="0"/>
              <a:t>Sett inn kilde</a:t>
            </a:r>
            <a:endParaRPr lang="nb-NO" dirty="0"/>
          </a:p>
        </p:txBody>
      </p:sp>
      <p:sp>
        <p:nvSpPr>
          <p:cNvPr id="23" name="Plassholder for tekst 2"/>
          <p:cNvSpPr>
            <a:spLocks noGrp="1"/>
          </p:cNvSpPr>
          <p:nvPr>
            <p:ph type="body" sz="quarter" idx="10" hasCustomPrompt="1"/>
          </p:nvPr>
        </p:nvSpPr>
        <p:spPr>
          <a:xfrm>
            <a:off x="3119671" y="2060848"/>
            <a:ext cx="6240693" cy="504056"/>
          </a:xfrm>
        </p:spPr>
        <p:txBody>
          <a:bodyPr>
            <a:normAutofit/>
          </a:bodyPr>
          <a:lstStyle>
            <a:lvl1pPr marL="0" indent="0">
              <a:buNone/>
              <a:defRPr sz="1800" b="1" baseline="0">
                <a:solidFill>
                  <a:schemeClr val="tx1">
                    <a:lumMod val="75000"/>
                    <a:lumOff val="25000"/>
                  </a:schemeClr>
                </a:solidFill>
              </a:defRPr>
            </a:lvl1pPr>
          </a:lstStyle>
          <a:p>
            <a:pPr lvl="0"/>
            <a:r>
              <a:rPr lang="nb-NO" dirty="0"/>
              <a:t>Klikk for å sett inn lovtekst</a:t>
            </a:r>
          </a:p>
        </p:txBody>
      </p:sp>
      <p:sp>
        <p:nvSpPr>
          <p:cNvPr id="25" name="Plassholder for tekst 24"/>
          <p:cNvSpPr>
            <a:spLocks noGrp="1"/>
          </p:cNvSpPr>
          <p:nvPr>
            <p:ph type="body" sz="quarter" idx="12" hasCustomPrompt="1"/>
          </p:nvPr>
        </p:nvSpPr>
        <p:spPr>
          <a:xfrm>
            <a:off x="1295466" y="2204864"/>
            <a:ext cx="1390819" cy="1222518"/>
          </a:xfrm>
        </p:spPr>
        <p:txBody>
          <a:bodyPr>
            <a:normAutofit/>
          </a:bodyPr>
          <a:lstStyle>
            <a:lvl1pPr marL="0" indent="0">
              <a:buNone/>
              <a:defRPr sz="7200" b="1">
                <a:solidFill>
                  <a:schemeClr val="bg1"/>
                </a:solidFill>
              </a:defRPr>
            </a:lvl1pPr>
          </a:lstStyle>
          <a:p>
            <a:pPr lvl="0"/>
            <a:r>
              <a:rPr lang="nb-NO" sz="7200" b="1" dirty="0"/>
              <a:t>§</a:t>
            </a:r>
            <a:endParaRPr lang="nb-NO" dirty="0"/>
          </a:p>
        </p:txBody>
      </p:sp>
    </p:spTree>
    <p:extLst>
      <p:ext uri="{BB962C8B-B14F-4D97-AF65-F5344CB8AC3E}">
        <p14:creationId xmlns:p14="http://schemas.microsoft.com/office/powerpoint/2010/main" val="29046868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7742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7" name="Rektangel 6"/>
          <p:cNvSpPr/>
          <p:nvPr userDrawn="1"/>
        </p:nvSpPr>
        <p:spPr>
          <a:xfrm>
            <a:off x="620437" y="476672"/>
            <a:ext cx="10945216" cy="11521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10" name="TekstSylinder 9"/>
          <p:cNvSpPr txBox="1"/>
          <p:nvPr userDrawn="1"/>
        </p:nvSpPr>
        <p:spPr>
          <a:xfrm>
            <a:off x="5807968" y="2805896"/>
            <a:ext cx="4992555" cy="1631216"/>
          </a:xfrm>
          <a:prstGeom prst="rect">
            <a:avLst/>
          </a:prstGeom>
          <a:noFill/>
        </p:spPr>
        <p:txBody>
          <a:bodyPr wrap="square" rtlCol="0">
            <a:spAutoFit/>
          </a:bodyPr>
          <a:lstStyle/>
          <a:p>
            <a:pPr marL="285750" indent="-285750">
              <a:lnSpc>
                <a:spcPct val="100000"/>
              </a:lnSpc>
              <a:buClr>
                <a:srgbClr val="91549E"/>
              </a:buClr>
              <a:buFont typeface="Wingdings" panose="05000000000000000000" pitchFamily="2" charset="2"/>
              <a:buChar char="§"/>
            </a:pPr>
            <a:r>
              <a:rPr lang="nb-NO" sz="2000" b="1" dirty="0">
                <a:solidFill>
                  <a:schemeClr val="tx1">
                    <a:lumMod val="75000"/>
                    <a:lumOff val="25000"/>
                  </a:schemeClr>
                </a:solidFill>
              </a:rPr>
              <a:t>Likestillings- og diskrimineringsombud</a:t>
            </a:r>
          </a:p>
          <a:p>
            <a:pPr marL="285750" indent="-285750">
              <a:lnSpc>
                <a:spcPct val="150000"/>
              </a:lnSpc>
              <a:buClr>
                <a:srgbClr val="91549E"/>
              </a:buClr>
              <a:buFont typeface="Wingdings" panose="05000000000000000000" pitchFamily="2" charset="2"/>
              <a:buChar char="§"/>
            </a:pPr>
            <a:r>
              <a:rPr lang="nb-NO" sz="2000" b="1" dirty="0">
                <a:solidFill>
                  <a:schemeClr val="tx1">
                    <a:lumMod val="75000"/>
                    <a:lumOff val="25000"/>
                  </a:schemeClr>
                </a:solidFill>
              </a:rPr>
              <a:t>Utdannet jurist</a:t>
            </a:r>
          </a:p>
          <a:p>
            <a:pPr marL="285750" indent="-285750">
              <a:lnSpc>
                <a:spcPct val="150000"/>
              </a:lnSpc>
              <a:buClr>
                <a:srgbClr val="91549E"/>
              </a:buClr>
              <a:buFont typeface="Wingdings" panose="05000000000000000000" pitchFamily="2" charset="2"/>
              <a:buChar char="§"/>
            </a:pPr>
            <a:r>
              <a:rPr lang="nb-NO" sz="2000" b="1" dirty="0">
                <a:solidFill>
                  <a:schemeClr val="tx1">
                    <a:lumMod val="75000"/>
                    <a:lumOff val="25000"/>
                  </a:schemeClr>
                </a:solidFill>
              </a:rPr>
              <a:t>Tidligere arbeidsminister</a:t>
            </a:r>
          </a:p>
        </p:txBody>
      </p:sp>
      <p:pic>
        <p:nvPicPr>
          <p:cNvPr id="1026" name="Picture 2" descr="http://gfx.dagbladet.no/labrador/866/866031/8660313/jpg/active/320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563" y="2017450"/>
            <a:ext cx="2880320" cy="3240360"/>
          </a:xfrm>
          <a:prstGeom prst="rect">
            <a:avLst/>
          </a:prstGeom>
          <a:noFill/>
          <a:extLst>
            <a:ext uri="{909E8E84-426E-40DD-AFC4-6F175D3DCCD1}">
              <a14:hiddenFill xmlns:a14="http://schemas.microsoft.com/office/drawing/2010/main">
                <a:solidFill>
                  <a:srgbClr val="FFFFFF"/>
                </a:solidFill>
              </a14:hiddenFill>
            </a:ext>
          </a:extLst>
        </p:spPr>
      </p:pic>
      <p:sp>
        <p:nvSpPr>
          <p:cNvPr id="11" name="TekstSylinder 10"/>
          <p:cNvSpPr txBox="1"/>
          <p:nvPr userDrawn="1"/>
        </p:nvSpPr>
        <p:spPr>
          <a:xfrm>
            <a:off x="3212725" y="721016"/>
            <a:ext cx="5760640" cy="707886"/>
          </a:xfrm>
          <a:prstGeom prst="rect">
            <a:avLst/>
          </a:prstGeom>
          <a:noFill/>
        </p:spPr>
        <p:txBody>
          <a:bodyPr wrap="square" rtlCol="0">
            <a:spAutoFit/>
          </a:bodyPr>
          <a:lstStyle/>
          <a:p>
            <a:r>
              <a:rPr lang="nb-NO" sz="4000" b="1" dirty="0">
                <a:solidFill>
                  <a:schemeClr val="tx1">
                    <a:lumMod val="75000"/>
                    <a:lumOff val="25000"/>
                  </a:schemeClr>
                </a:solidFill>
              </a:rPr>
              <a:t>Hanne Bjurstrøm</a:t>
            </a:r>
          </a:p>
        </p:txBody>
      </p:sp>
    </p:spTree>
    <p:extLst>
      <p:ext uri="{BB962C8B-B14F-4D97-AF65-F5344CB8AC3E}">
        <p14:creationId xmlns:p14="http://schemas.microsoft.com/office/powerpoint/2010/main" val="5845821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16" name="Rektangel 15"/>
          <p:cNvSpPr/>
          <p:nvPr userDrawn="1"/>
        </p:nvSpPr>
        <p:spPr>
          <a:xfrm>
            <a:off x="1007435" y="2708920"/>
            <a:ext cx="10177131" cy="17281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Rektangel 5"/>
          <p:cNvSpPr/>
          <p:nvPr userDrawn="1"/>
        </p:nvSpPr>
        <p:spPr>
          <a:xfrm>
            <a:off x="1391479" y="2970819"/>
            <a:ext cx="9409044" cy="1200329"/>
          </a:xfrm>
          <a:prstGeom prst="rect">
            <a:avLst/>
          </a:prstGeom>
        </p:spPr>
        <p:txBody>
          <a:bodyPr wrap="square">
            <a:spAutoFit/>
          </a:bodyPr>
          <a:lstStyle/>
          <a:p>
            <a:pPr marL="0" indent="0" algn="ctr">
              <a:buNone/>
            </a:pPr>
            <a:r>
              <a:rPr lang="nb-NO" sz="3600" b="1" dirty="0">
                <a:solidFill>
                  <a:schemeClr val="tx1">
                    <a:lumMod val="75000"/>
                    <a:lumOff val="25000"/>
                  </a:schemeClr>
                </a:solidFill>
                <a:latin typeface="Arial" panose="020B0604020202020204" pitchFamily="34" charset="0"/>
                <a:cs typeface="Arial" panose="020B0604020202020204" pitchFamily="34" charset="0"/>
              </a:rPr>
              <a:t>Norsk lov forbyr diskriminering </a:t>
            </a:r>
          </a:p>
          <a:p>
            <a:pPr marL="0" indent="0" algn="ctr">
              <a:buNone/>
            </a:pPr>
            <a:r>
              <a:rPr lang="nb-NO" sz="3600" i="1" dirty="0">
                <a:solidFill>
                  <a:schemeClr val="tx1">
                    <a:lumMod val="75000"/>
                    <a:lumOff val="25000"/>
                  </a:schemeClr>
                </a:solidFill>
                <a:latin typeface="Arial" panose="020B0604020202020204" pitchFamily="34" charset="0"/>
                <a:cs typeface="Arial" panose="020B0604020202020204" pitchFamily="34" charset="0"/>
              </a:rPr>
              <a:t>– men hva er diskriminering?</a:t>
            </a:r>
            <a:r>
              <a:rPr lang="nb-NO" sz="3600"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28" name="Bilde 27"/>
          <p:cNvPicPr>
            <a:picLocks noChangeAspect="1"/>
          </p:cNvPicPr>
          <p:nvPr userDrawn="1"/>
        </p:nvPicPr>
        <p:blipFill rotWithShape="1">
          <a:blip r:embed="rId2">
            <a:extLst>
              <a:ext uri="{28A0092B-C50C-407E-A947-70E740481C1C}">
                <a14:useLocalDpi xmlns:a14="http://schemas.microsoft.com/office/drawing/2010/main" val="0"/>
              </a:ext>
            </a:extLst>
          </a:blip>
          <a:srcRect l="654" t="50707" r="22477" b="29294"/>
          <a:stretch/>
        </p:blipFill>
        <p:spPr>
          <a:xfrm>
            <a:off x="2735627" y="1268760"/>
            <a:ext cx="6476608" cy="891240"/>
          </a:xfrm>
          <a:prstGeom prst="rect">
            <a:avLst/>
          </a:prstGeom>
        </p:spPr>
      </p:pic>
    </p:spTree>
    <p:extLst>
      <p:ext uri="{BB962C8B-B14F-4D97-AF65-F5344CB8AC3E}">
        <p14:creationId xmlns:p14="http://schemas.microsoft.com/office/powerpoint/2010/main" val="22561141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Egendefinert oppsett">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9992" y="3032468"/>
            <a:ext cx="8846488" cy="2052716"/>
          </a:xfrm>
          <a:prstGeom prst="rect">
            <a:avLst/>
          </a:prstGeom>
        </p:spPr>
      </p:pic>
      <p:sp>
        <p:nvSpPr>
          <p:cNvPr id="9" name="Rektangel 8"/>
          <p:cNvSpPr/>
          <p:nvPr userDrawn="1"/>
        </p:nvSpPr>
        <p:spPr>
          <a:xfrm>
            <a:off x="1569992" y="1146274"/>
            <a:ext cx="8846488" cy="17281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TextBox 13"/>
          <p:cNvSpPr txBox="1"/>
          <p:nvPr userDrawn="1"/>
        </p:nvSpPr>
        <p:spPr>
          <a:xfrm>
            <a:off x="3667487" y="3452807"/>
            <a:ext cx="4439036" cy="1200329"/>
          </a:xfrm>
          <a:prstGeom prst="rect">
            <a:avLst/>
          </a:prstGeom>
          <a:noFill/>
        </p:spPr>
        <p:txBody>
          <a:bodyPr wrap="none" rtlCol="0">
            <a:spAutoFit/>
          </a:bodyPr>
          <a:lstStyle/>
          <a:p>
            <a:pPr algn="ctr"/>
            <a:r>
              <a:rPr lang="en-US" sz="2400" b="1" dirty="0" err="1">
                <a:solidFill>
                  <a:schemeClr val="bg1"/>
                </a:solidFill>
                <a:latin typeface="Arial" panose="020B0604020202020204" pitchFamily="34" charset="0"/>
                <a:cs typeface="Arial" panose="020B0604020202020204" pitchFamily="34" charset="0"/>
              </a:rPr>
              <a:t>Usaklig</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forskjellsbehandling</a:t>
            </a:r>
            <a:r>
              <a:rPr lang="en-US" sz="2400" b="1" dirty="0">
                <a:solidFill>
                  <a:schemeClr val="bg1"/>
                </a:solidFill>
                <a:latin typeface="Arial" panose="020B0604020202020204" pitchFamily="34" charset="0"/>
                <a:cs typeface="Arial" panose="020B0604020202020204" pitchFamily="34" charset="0"/>
              </a:rPr>
              <a:t> </a:t>
            </a:r>
          </a:p>
          <a:p>
            <a:pPr algn="ctr"/>
            <a:r>
              <a:rPr lang="en-US" sz="2400" dirty="0" err="1">
                <a:solidFill>
                  <a:schemeClr val="bg1"/>
                </a:solidFill>
                <a:latin typeface="Arial" panose="020B0604020202020204" pitchFamily="34" charset="0"/>
                <a:cs typeface="Arial" panose="020B0604020202020204" pitchFamily="34" charset="0"/>
              </a:rPr>
              <a:t>knyttet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til</a:t>
            </a:r>
            <a:r>
              <a:rPr lang="en-US" sz="2400"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ett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eller</a:t>
            </a:r>
            <a:r>
              <a:rPr lang="en-US" sz="2400"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flere</a:t>
            </a:r>
            <a:r>
              <a:rPr lang="en-US" sz="2400" b="1" dirty="0">
                <a:solidFill>
                  <a:schemeClr val="bg1"/>
                </a:solidFill>
                <a:latin typeface="Arial" panose="020B0604020202020204" pitchFamily="34" charset="0"/>
                <a:cs typeface="Arial" panose="020B0604020202020204" pitchFamily="34" charset="0"/>
              </a:rPr>
              <a:t> </a:t>
            </a:r>
          </a:p>
          <a:p>
            <a:pPr algn="ctr"/>
            <a:r>
              <a:rPr lang="en-US" sz="2400" b="1" dirty="0" err="1">
                <a:solidFill>
                  <a:schemeClr val="bg1"/>
                </a:solidFill>
                <a:latin typeface="Arial" panose="020B0604020202020204" pitchFamily="34" charset="0"/>
                <a:cs typeface="Arial" panose="020B0604020202020204" pitchFamily="34" charset="0"/>
              </a:rPr>
              <a:t>diskrimineringsgrunnlag</a:t>
            </a:r>
            <a:endParaRPr lang="en-US" sz="2400" b="1" dirty="0">
              <a:solidFill>
                <a:schemeClr val="bg1"/>
              </a:solidFill>
              <a:latin typeface="Arial" panose="020B0604020202020204" pitchFamily="34" charset="0"/>
              <a:cs typeface="Arial" panose="020B0604020202020204" pitchFamily="34" charset="0"/>
            </a:endParaRPr>
          </a:p>
        </p:txBody>
      </p:sp>
      <p:sp>
        <p:nvSpPr>
          <p:cNvPr id="16" name="TekstSylinder 15"/>
          <p:cNvSpPr txBox="1"/>
          <p:nvPr userDrawn="1"/>
        </p:nvSpPr>
        <p:spPr>
          <a:xfrm>
            <a:off x="2865584" y="1713002"/>
            <a:ext cx="6110736" cy="707886"/>
          </a:xfrm>
          <a:prstGeom prst="rect">
            <a:avLst/>
          </a:prstGeom>
          <a:noFill/>
        </p:spPr>
        <p:txBody>
          <a:bodyPr wrap="square" rtlCol="0">
            <a:spAutoFit/>
          </a:bodyPr>
          <a:lstStyle/>
          <a:p>
            <a:pPr algn="ctr"/>
            <a:r>
              <a:rPr lang="nb-NO" sz="4000" b="1" dirty="0">
                <a:solidFill>
                  <a:schemeClr val="tx1">
                    <a:lumMod val="75000"/>
                    <a:lumOff val="25000"/>
                  </a:schemeClr>
                </a:solidFill>
                <a:latin typeface="Arial" panose="020B0604020202020204" pitchFamily="34" charset="0"/>
                <a:cs typeface="Arial" panose="020B0604020202020204" pitchFamily="34" charset="0"/>
              </a:rPr>
              <a:t>Diskriminering</a:t>
            </a:r>
            <a:r>
              <a:rPr lang="nb-NO" sz="4000" b="1" baseline="0" dirty="0">
                <a:solidFill>
                  <a:schemeClr val="tx1">
                    <a:lumMod val="75000"/>
                    <a:lumOff val="25000"/>
                  </a:schemeClr>
                </a:solidFill>
                <a:latin typeface="Arial" panose="020B0604020202020204" pitchFamily="34" charset="0"/>
                <a:cs typeface="Arial" panose="020B0604020202020204" pitchFamily="34" charset="0"/>
              </a:rPr>
              <a:t> er:</a:t>
            </a:r>
            <a:endParaRPr lang="nb-NO" sz="40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56044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Egendefinert oppsett">
    <p:spTree>
      <p:nvGrpSpPr>
        <p:cNvPr id="1" name=""/>
        <p:cNvGrpSpPr/>
        <p:nvPr/>
      </p:nvGrpSpPr>
      <p:grpSpPr>
        <a:xfrm>
          <a:off x="0" y="0"/>
          <a:ext cx="0" cy="0"/>
          <a:chOff x="0" y="0"/>
          <a:chExt cx="0" cy="0"/>
        </a:xfrm>
      </p:grpSpPr>
      <p:pic>
        <p:nvPicPr>
          <p:cNvPr id="14" name="Bilde 13"/>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891785" y="4696750"/>
            <a:ext cx="2496000" cy="1116000"/>
          </a:xfrm>
          <a:prstGeom prst="rect">
            <a:avLst/>
          </a:prstGeom>
        </p:spPr>
      </p:pic>
      <p:pic>
        <p:nvPicPr>
          <p:cNvPr id="3" name="Bilde 2"/>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156407" y="3417617"/>
            <a:ext cx="2496000" cy="1116000"/>
          </a:xfrm>
          <a:prstGeom prst="rect">
            <a:avLst/>
          </a:prstGeom>
        </p:spPr>
      </p:pic>
      <p:pic>
        <p:nvPicPr>
          <p:cNvPr id="31" name="Bilde 30"/>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2164100" y="2129191"/>
            <a:ext cx="2496000" cy="1116000"/>
          </a:xfrm>
          <a:prstGeom prst="rect">
            <a:avLst/>
          </a:prstGeom>
        </p:spPr>
      </p:pic>
      <p:pic>
        <p:nvPicPr>
          <p:cNvPr id="5" name="Bilde 4"/>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4891785" y="3406771"/>
            <a:ext cx="2496000" cy="1116000"/>
          </a:xfrm>
          <a:prstGeom prst="rect">
            <a:avLst/>
          </a:prstGeom>
        </p:spPr>
      </p:pic>
      <p:pic>
        <p:nvPicPr>
          <p:cNvPr id="30" name="Bilde 29"/>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7624259" y="3406771"/>
            <a:ext cx="2496000" cy="1116000"/>
          </a:xfrm>
          <a:prstGeom prst="rect">
            <a:avLst/>
          </a:prstGeom>
        </p:spPr>
      </p:pic>
      <p:pic>
        <p:nvPicPr>
          <p:cNvPr id="4" name="Bilde 3"/>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7644292" y="2127520"/>
            <a:ext cx="2496000" cy="1116000"/>
          </a:xfrm>
          <a:prstGeom prst="rect">
            <a:avLst/>
          </a:prstGeom>
        </p:spPr>
      </p:pic>
      <p:pic>
        <p:nvPicPr>
          <p:cNvPr id="2" name="Bilde 1"/>
          <p:cNvPicPr>
            <a:picLocks/>
          </p:cNvPicPr>
          <p:nvPr userDrawn="1"/>
        </p:nvPicPr>
        <p:blipFill>
          <a:blip r:embed="rId8" cstate="print">
            <a:extLst>
              <a:ext uri="{28A0092B-C50C-407E-A947-70E740481C1C}">
                <a14:useLocalDpi xmlns:a14="http://schemas.microsoft.com/office/drawing/2010/main" val="0"/>
              </a:ext>
            </a:extLst>
          </a:blip>
          <a:stretch>
            <a:fillRect/>
          </a:stretch>
        </p:blipFill>
        <p:spPr>
          <a:xfrm>
            <a:off x="4904196" y="2127520"/>
            <a:ext cx="2496000" cy="1116000"/>
          </a:xfrm>
          <a:prstGeom prst="rect">
            <a:avLst/>
          </a:prstGeom>
        </p:spPr>
      </p:pic>
      <p:sp>
        <p:nvSpPr>
          <p:cNvPr id="16" name="Rektangel 15"/>
          <p:cNvSpPr/>
          <p:nvPr userDrawn="1"/>
        </p:nvSpPr>
        <p:spPr>
          <a:xfrm>
            <a:off x="527381" y="557808"/>
            <a:ext cx="10972800" cy="1287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3" name="TekstSylinder 12"/>
          <p:cNvSpPr txBox="1"/>
          <p:nvPr userDrawn="1"/>
        </p:nvSpPr>
        <p:spPr>
          <a:xfrm>
            <a:off x="2663909" y="2490801"/>
            <a:ext cx="1536171" cy="400110"/>
          </a:xfrm>
          <a:prstGeom prst="rect">
            <a:avLst/>
          </a:prstGeom>
          <a:noFill/>
        </p:spPr>
        <p:txBody>
          <a:bodyPr wrap="square" rtlCol="0">
            <a:spAutoFit/>
          </a:bodyPr>
          <a:lstStyle/>
          <a:p>
            <a:r>
              <a:rPr lang="nb-NO" sz="2000" b="1" dirty="0">
                <a:solidFill>
                  <a:schemeClr val="bg1"/>
                </a:solidFill>
                <a:latin typeface="Arial" panose="020B0604020202020204" pitchFamily="34" charset="0"/>
                <a:cs typeface="Arial" panose="020B0604020202020204" pitchFamily="34" charset="0"/>
              </a:rPr>
              <a:t>KJØNN</a:t>
            </a:r>
          </a:p>
        </p:txBody>
      </p:sp>
      <p:sp>
        <p:nvSpPr>
          <p:cNvPr id="15" name="TekstSylinder 14"/>
          <p:cNvSpPr txBox="1"/>
          <p:nvPr userDrawn="1"/>
        </p:nvSpPr>
        <p:spPr>
          <a:xfrm>
            <a:off x="1597291" y="858034"/>
            <a:ext cx="9025001" cy="707886"/>
          </a:xfrm>
          <a:prstGeom prst="rect">
            <a:avLst/>
          </a:prstGeom>
          <a:noFill/>
        </p:spPr>
        <p:txBody>
          <a:bodyPr wrap="square" rtlCol="0">
            <a:spAutoFit/>
          </a:bodyPr>
          <a:lstStyle/>
          <a:p>
            <a:pPr algn="ctr"/>
            <a:r>
              <a:rPr lang="nb-NO" sz="4000" b="1" dirty="0">
                <a:solidFill>
                  <a:schemeClr val="tx1">
                    <a:lumMod val="75000"/>
                    <a:lumOff val="25000"/>
                  </a:schemeClr>
                </a:solidFill>
                <a:latin typeface="Arial" panose="020B0604020202020204" pitchFamily="34" charset="0"/>
                <a:cs typeface="Arial" panose="020B0604020202020204" pitchFamily="34" charset="0"/>
              </a:rPr>
              <a:t>Diskriminerings</a:t>
            </a:r>
            <a:r>
              <a:rPr lang="nb-NO" sz="4000" b="1" baseline="0" dirty="0">
                <a:solidFill>
                  <a:schemeClr val="tx1">
                    <a:lumMod val="75000"/>
                    <a:lumOff val="25000"/>
                  </a:schemeClr>
                </a:solidFill>
                <a:latin typeface="Arial" panose="020B0604020202020204" pitchFamily="34" charset="0"/>
                <a:cs typeface="Arial" panose="020B0604020202020204" pitchFamily="34" charset="0"/>
              </a:rPr>
              <a:t>grunnlag:</a:t>
            </a:r>
            <a:endParaRPr lang="nb-NO" sz="4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8" name="TekstSylinder 17"/>
          <p:cNvSpPr txBox="1"/>
          <p:nvPr userDrawn="1"/>
        </p:nvSpPr>
        <p:spPr>
          <a:xfrm>
            <a:off x="5401599" y="3765764"/>
            <a:ext cx="1824203" cy="400110"/>
          </a:xfrm>
          <a:prstGeom prst="rect">
            <a:avLst/>
          </a:prstGeom>
          <a:noFill/>
        </p:spPr>
        <p:txBody>
          <a:bodyPr wrap="square" rtlCol="0">
            <a:spAutoFit/>
          </a:bodyPr>
          <a:lstStyle/>
          <a:p>
            <a:r>
              <a:rPr lang="nb-NO" sz="2000" b="1" dirty="0">
                <a:solidFill>
                  <a:schemeClr val="bg1"/>
                </a:solidFill>
                <a:latin typeface="Arial" panose="020B0604020202020204" pitchFamily="34" charset="0"/>
                <a:cs typeface="Arial" panose="020B0604020202020204" pitchFamily="34" charset="0"/>
              </a:rPr>
              <a:t>ALDER</a:t>
            </a:r>
          </a:p>
        </p:txBody>
      </p:sp>
      <p:sp>
        <p:nvSpPr>
          <p:cNvPr id="20" name="TekstSylinder 19"/>
          <p:cNvSpPr txBox="1"/>
          <p:nvPr userDrawn="1"/>
        </p:nvSpPr>
        <p:spPr>
          <a:xfrm>
            <a:off x="4911831" y="2410526"/>
            <a:ext cx="2520244" cy="584775"/>
          </a:xfrm>
          <a:prstGeom prst="rect">
            <a:avLst/>
          </a:prstGeom>
          <a:noFill/>
        </p:spPr>
        <p:txBody>
          <a:bodyPr wrap="square" rtlCol="0">
            <a:spAutoFit/>
          </a:bodyPr>
          <a:lstStyle/>
          <a:p>
            <a:pPr algn="ctr"/>
            <a:r>
              <a:rPr lang="nb-NO" sz="1600" b="1" dirty="0">
                <a:solidFill>
                  <a:schemeClr val="bg1"/>
                </a:solidFill>
                <a:latin typeface="Arial" panose="020B0604020202020204" pitchFamily="34" charset="0"/>
                <a:cs typeface="Arial" panose="020B0604020202020204" pitchFamily="34" charset="0"/>
              </a:rPr>
              <a:t>RELIGION</a:t>
            </a:r>
          </a:p>
          <a:p>
            <a:pPr algn="ctr"/>
            <a:r>
              <a:rPr lang="nb-NO" sz="1600" b="1" dirty="0">
                <a:solidFill>
                  <a:schemeClr val="bg1"/>
                </a:solidFill>
                <a:latin typeface="Arial" panose="020B0604020202020204" pitchFamily="34" charset="0"/>
                <a:cs typeface="Arial" panose="020B0604020202020204" pitchFamily="34" charset="0"/>
              </a:rPr>
              <a:t>LIVSSYN</a:t>
            </a:r>
          </a:p>
        </p:txBody>
      </p:sp>
      <p:sp>
        <p:nvSpPr>
          <p:cNvPr id="22" name="TekstSylinder 21"/>
          <p:cNvSpPr txBox="1"/>
          <p:nvPr userDrawn="1"/>
        </p:nvSpPr>
        <p:spPr>
          <a:xfrm>
            <a:off x="2402597" y="3753155"/>
            <a:ext cx="2520244" cy="400110"/>
          </a:xfrm>
          <a:prstGeom prst="rect">
            <a:avLst/>
          </a:prstGeom>
          <a:noFill/>
        </p:spPr>
        <p:txBody>
          <a:bodyPr wrap="square" rtlCol="0">
            <a:spAutoFit/>
          </a:bodyPr>
          <a:lstStyle/>
          <a:p>
            <a:r>
              <a:rPr lang="nb-NO" sz="2000" b="1" dirty="0">
                <a:solidFill>
                  <a:schemeClr val="bg1"/>
                </a:solidFill>
                <a:latin typeface="Arial" panose="020B0604020202020204" pitchFamily="34" charset="0"/>
                <a:cs typeface="Arial" panose="020B0604020202020204" pitchFamily="34" charset="0"/>
              </a:rPr>
              <a:t>ETNISITET</a:t>
            </a:r>
          </a:p>
        </p:txBody>
      </p:sp>
      <p:sp>
        <p:nvSpPr>
          <p:cNvPr id="23" name="TekstSylinder 22"/>
          <p:cNvSpPr txBox="1"/>
          <p:nvPr userDrawn="1"/>
        </p:nvSpPr>
        <p:spPr>
          <a:xfrm>
            <a:off x="7632171" y="2419451"/>
            <a:ext cx="2520244" cy="338554"/>
          </a:xfrm>
          <a:prstGeom prst="rect">
            <a:avLst/>
          </a:prstGeom>
          <a:noFill/>
        </p:spPr>
        <p:txBody>
          <a:bodyPr wrap="square" rtlCol="0">
            <a:spAutoFit/>
          </a:bodyPr>
          <a:lstStyle/>
          <a:p>
            <a:pPr algn="ctr"/>
            <a:r>
              <a:rPr lang="nb-NO" sz="1600" b="1" dirty="0">
                <a:solidFill>
                  <a:schemeClr val="bg1"/>
                </a:solidFill>
                <a:latin typeface="Arial" panose="020B0604020202020204" pitchFamily="34" charset="0"/>
                <a:cs typeface="Arial" panose="020B0604020202020204" pitchFamily="34" charset="0"/>
              </a:rPr>
              <a:t>FUNKSJONS-EVNE</a:t>
            </a:r>
          </a:p>
        </p:txBody>
      </p:sp>
      <p:sp>
        <p:nvSpPr>
          <p:cNvPr id="24" name="TekstSylinder 23"/>
          <p:cNvSpPr txBox="1"/>
          <p:nvPr userDrawn="1"/>
        </p:nvSpPr>
        <p:spPr>
          <a:xfrm>
            <a:off x="7575471" y="3483006"/>
            <a:ext cx="2520244" cy="954107"/>
          </a:xfrm>
          <a:prstGeom prst="rect">
            <a:avLst/>
          </a:prstGeom>
          <a:noFill/>
        </p:spPr>
        <p:txBody>
          <a:bodyPr wrap="square" rtlCol="0">
            <a:spAutoFit/>
          </a:bodyPr>
          <a:lstStyle/>
          <a:p>
            <a:pPr algn="ctr"/>
            <a:r>
              <a:rPr lang="nb-NO" sz="1400" b="1" dirty="0">
                <a:solidFill>
                  <a:schemeClr val="bg1"/>
                </a:solidFill>
                <a:latin typeface="Arial" panose="020B0604020202020204" pitchFamily="34" charset="0"/>
                <a:cs typeface="Arial" panose="020B0604020202020204" pitchFamily="34" charset="0"/>
              </a:rPr>
              <a:t>KJØNNSUTRYKK</a:t>
            </a:r>
          </a:p>
          <a:p>
            <a:pPr algn="ctr"/>
            <a:r>
              <a:rPr lang="nb-NO" sz="1400" b="1" dirty="0">
                <a:solidFill>
                  <a:schemeClr val="bg1"/>
                </a:solidFill>
                <a:latin typeface="Arial" panose="020B0604020202020204" pitchFamily="34" charset="0"/>
                <a:cs typeface="Arial" panose="020B0604020202020204" pitchFamily="34" charset="0"/>
              </a:rPr>
              <a:t>KJØNNSIDENTITET</a:t>
            </a:r>
          </a:p>
          <a:p>
            <a:pPr algn="ctr"/>
            <a:r>
              <a:rPr lang="nb-NO" sz="1400" b="1" dirty="0">
                <a:solidFill>
                  <a:schemeClr val="bg1"/>
                </a:solidFill>
                <a:latin typeface="Arial" panose="020B0604020202020204" pitchFamily="34" charset="0"/>
                <a:cs typeface="Arial" panose="020B0604020202020204" pitchFamily="34" charset="0"/>
              </a:rPr>
              <a:t>SEKSUELL</a:t>
            </a:r>
          </a:p>
          <a:p>
            <a:pPr algn="ctr"/>
            <a:r>
              <a:rPr lang="nb-NO" sz="1400" b="1" dirty="0">
                <a:solidFill>
                  <a:schemeClr val="bg1"/>
                </a:solidFill>
                <a:latin typeface="Arial" panose="020B0604020202020204" pitchFamily="34" charset="0"/>
                <a:cs typeface="Arial" panose="020B0604020202020204" pitchFamily="34" charset="0"/>
              </a:rPr>
              <a:t>ORIENTERING</a:t>
            </a:r>
          </a:p>
        </p:txBody>
      </p:sp>
      <p:sp>
        <p:nvSpPr>
          <p:cNvPr id="25" name="TekstSylinder 24"/>
          <p:cNvSpPr txBox="1"/>
          <p:nvPr userDrawn="1"/>
        </p:nvSpPr>
        <p:spPr>
          <a:xfrm>
            <a:off x="4911831" y="4858102"/>
            <a:ext cx="2520244" cy="738664"/>
          </a:xfrm>
          <a:prstGeom prst="rect">
            <a:avLst/>
          </a:prstGeom>
          <a:noFill/>
        </p:spPr>
        <p:txBody>
          <a:bodyPr wrap="square" rtlCol="0">
            <a:spAutoFit/>
          </a:bodyPr>
          <a:lstStyle/>
          <a:p>
            <a:pPr algn="ctr"/>
            <a:r>
              <a:rPr lang="nb-NO" sz="1400" b="1" dirty="0">
                <a:solidFill>
                  <a:schemeClr val="bg1"/>
                </a:solidFill>
                <a:latin typeface="Arial" panose="020B0604020202020204" pitchFamily="34" charset="0"/>
                <a:cs typeface="Arial" panose="020B0604020202020204" pitchFamily="34" charset="0"/>
              </a:rPr>
              <a:t>FAGFORENINGS-</a:t>
            </a:r>
          </a:p>
          <a:p>
            <a:pPr algn="ctr"/>
            <a:r>
              <a:rPr lang="nb-NO" sz="1400" b="1" dirty="0">
                <a:solidFill>
                  <a:schemeClr val="bg1"/>
                </a:solidFill>
                <a:latin typeface="Arial" panose="020B0604020202020204" pitchFamily="34" charset="0"/>
                <a:cs typeface="Arial" panose="020B0604020202020204" pitchFamily="34" charset="0"/>
              </a:rPr>
              <a:t>MEDLEMSKAP</a:t>
            </a:r>
            <a:r>
              <a:rPr lang="nb-NO" sz="1400" b="1" baseline="0" dirty="0">
                <a:solidFill>
                  <a:schemeClr val="bg1"/>
                </a:solidFill>
                <a:latin typeface="Arial" panose="020B0604020202020204" pitchFamily="34" charset="0"/>
                <a:cs typeface="Arial" panose="020B0604020202020204" pitchFamily="34" charset="0"/>
              </a:rPr>
              <a:t> / </a:t>
            </a:r>
          </a:p>
          <a:p>
            <a:pPr algn="ctr"/>
            <a:r>
              <a:rPr lang="nb-NO" sz="1400" b="1" baseline="0" dirty="0">
                <a:solidFill>
                  <a:schemeClr val="bg1"/>
                </a:solidFill>
                <a:latin typeface="Arial" panose="020B0604020202020204" pitchFamily="34" charset="0"/>
                <a:cs typeface="Arial" panose="020B0604020202020204" pitchFamily="34" charset="0"/>
              </a:rPr>
              <a:t>POLITISK SYN</a:t>
            </a:r>
            <a:endParaRPr lang="nb-NO"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29454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ktangel 1"/>
          <p:cNvSpPr/>
          <p:nvPr userDrawn="1"/>
        </p:nvSpPr>
        <p:spPr>
          <a:xfrm>
            <a:off x="0" y="6165304"/>
            <a:ext cx="1219200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Tree>
    <p:extLst>
      <p:ext uri="{BB962C8B-B14F-4D97-AF65-F5344CB8AC3E}">
        <p14:creationId xmlns:p14="http://schemas.microsoft.com/office/powerpoint/2010/main" val="349496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 hjelper deg">
    <p:spTree>
      <p:nvGrpSpPr>
        <p:cNvPr id="1" name=""/>
        <p:cNvGrpSpPr/>
        <p:nvPr/>
      </p:nvGrpSpPr>
      <p:grpSpPr>
        <a:xfrm>
          <a:off x="0" y="0"/>
          <a:ext cx="0" cy="0"/>
          <a:chOff x="0" y="0"/>
          <a:chExt cx="0" cy="0"/>
        </a:xfrm>
      </p:grpSpPr>
      <p:sp>
        <p:nvSpPr>
          <p:cNvPr id="6" name="Rektangel 5"/>
          <p:cNvSpPr/>
          <p:nvPr userDrawn="1"/>
        </p:nvSpPr>
        <p:spPr>
          <a:xfrm>
            <a:off x="623392" y="548680"/>
            <a:ext cx="10945216" cy="1440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7" name="Rektangel 6"/>
          <p:cNvSpPr/>
          <p:nvPr userDrawn="1"/>
        </p:nvSpPr>
        <p:spPr>
          <a:xfrm>
            <a:off x="1295467" y="806916"/>
            <a:ext cx="288032" cy="893892"/>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title" hasCustomPrompt="1"/>
          </p:nvPr>
        </p:nvSpPr>
        <p:spPr>
          <a:xfrm>
            <a:off x="2351585" y="701824"/>
            <a:ext cx="9025003" cy="1143000"/>
          </a:xfrm>
        </p:spPr>
        <p:txBody>
          <a:bodyPr>
            <a:normAutofit/>
          </a:bodyPr>
          <a:lstStyle>
            <a:lvl1pPr>
              <a:defRPr sz="4800"/>
            </a:lvl1pPr>
          </a:lstStyle>
          <a:p>
            <a:r>
              <a:rPr lang="nb-NO" dirty="0"/>
              <a:t>LDO hjelper deg</a:t>
            </a:r>
          </a:p>
        </p:txBody>
      </p:sp>
      <p:sp>
        <p:nvSpPr>
          <p:cNvPr id="9" name="Plassholder for tekst 8"/>
          <p:cNvSpPr>
            <a:spLocks noGrp="1"/>
          </p:cNvSpPr>
          <p:nvPr>
            <p:ph type="body" sz="quarter" idx="10" hasCustomPrompt="1"/>
          </p:nvPr>
        </p:nvSpPr>
        <p:spPr>
          <a:xfrm>
            <a:off x="1871532" y="2133600"/>
            <a:ext cx="9696053" cy="575320"/>
          </a:xfrm>
        </p:spPr>
        <p:txBody>
          <a:bodyPr/>
          <a:lstStyle>
            <a:lvl1pPr>
              <a:defRPr b="1" baseline="0"/>
            </a:lvl1pPr>
          </a:lstStyle>
          <a:p>
            <a:pPr lvl="0"/>
            <a:r>
              <a:rPr lang="nb-NO" dirty="0"/>
              <a:t>Gratis juridisk veiledning</a:t>
            </a:r>
          </a:p>
          <a:p>
            <a:pPr lvl="0"/>
            <a:endParaRPr lang="nb-NO" dirty="0"/>
          </a:p>
        </p:txBody>
      </p:sp>
      <p:sp>
        <p:nvSpPr>
          <p:cNvPr id="11" name="Plassholder for tekst 8"/>
          <p:cNvSpPr>
            <a:spLocks noGrp="1"/>
          </p:cNvSpPr>
          <p:nvPr>
            <p:ph type="body" sz="quarter" idx="12" hasCustomPrompt="1"/>
          </p:nvPr>
        </p:nvSpPr>
        <p:spPr>
          <a:xfrm>
            <a:off x="1871532" y="2743200"/>
            <a:ext cx="9696053" cy="575320"/>
          </a:xfrm>
        </p:spPr>
        <p:txBody>
          <a:bodyPr/>
          <a:lstStyle>
            <a:lvl1pPr>
              <a:defRPr b="1" baseline="0"/>
            </a:lvl1pPr>
          </a:lstStyle>
          <a:p>
            <a:pPr lvl="0"/>
            <a:r>
              <a:rPr lang="nb-NO" dirty="0"/>
              <a:t>Finn oss på nett: www.ldo.no</a:t>
            </a:r>
          </a:p>
          <a:p>
            <a:pPr lvl="0"/>
            <a:endParaRPr lang="nb-NO" dirty="0"/>
          </a:p>
        </p:txBody>
      </p:sp>
      <p:sp>
        <p:nvSpPr>
          <p:cNvPr id="12" name="Plassholder for tekst 8"/>
          <p:cNvSpPr>
            <a:spLocks noGrp="1"/>
          </p:cNvSpPr>
          <p:nvPr>
            <p:ph type="body" sz="quarter" idx="13" hasCustomPrompt="1"/>
          </p:nvPr>
        </p:nvSpPr>
        <p:spPr>
          <a:xfrm>
            <a:off x="1871532" y="3356992"/>
            <a:ext cx="9696053" cy="575320"/>
          </a:xfrm>
        </p:spPr>
        <p:txBody>
          <a:bodyPr/>
          <a:lstStyle>
            <a:lvl1pPr>
              <a:defRPr b="1" baseline="0"/>
            </a:lvl1pPr>
          </a:lstStyle>
          <a:p>
            <a:pPr lvl="0"/>
            <a:r>
              <a:rPr lang="nb-NO" dirty="0"/>
              <a:t>Ring oss: 23 15 73 00</a:t>
            </a:r>
          </a:p>
          <a:p>
            <a:pPr lvl="0"/>
            <a:endParaRPr lang="nb-NO" dirty="0"/>
          </a:p>
        </p:txBody>
      </p:sp>
      <p:sp>
        <p:nvSpPr>
          <p:cNvPr id="13" name="Plassholder for tekst 8"/>
          <p:cNvSpPr>
            <a:spLocks noGrp="1"/>
          </p:cNvSpPr>
          <p:nvPr>
            <p:ph type="body" sz="quarter" idx="14" hasCustomPrompt="1"/>
          </p:nvPr>
        </p:nvSpPr>
        <p:spPr>
          <a:xfrm>
            <a:off x="1871532" y="3966592"/>
            <a:ext cx="9696053" cy="575320"/>
          </a:xfrm>
        </p:spPr>
        <p:txBody>
          <a:bodyPr/>
          <a:lstStyle>
            <a:lvl1pPr>
              <a:defRPr b="1" baseline="0"/>
            </a:lvl1pPr>
          </a:lstStyle>
          <a:p>
            <a:pPr lvl="0"/>
            <a:r>
              <a:rPr lang="nb-NO" dirty="0"/>
              <a:t>E-post: mail@ldo.no</a:t>
            </a:r>
          </a:p>
          <a:p>
            <a:pPr lvl="0"/>
            <a:endParaRPr lang="nb-NO" dirty="0"/>
          </a:p>
        </p:txBody>
      </p:sp>
      <p:sp>
        <p:nvSpPr>
          <p:cNvPr id="14" name="Plassholder for tekst 8"/>
          <p:cNvSpPr>
            <a:spLocks noGrp="1"/>
          </p:cNvSpPr>
          <p:nvPr>
            <p:ph type="body" sz="quarter" idx="15" hasCustomPrompt="1"/>
          </p:nvPr>
        </p:nvSpPr>
        <p:spPr>
          <a:xfrm>
            <a:off x="1872556" y="4581872"/>
            <a:ext cx="9696053" cy="575320"/>
          </a:xfrm>
        </p:spPr>
        <p:txBody>
          <a:bodyPr/>
          <a:lstStyle>
            <a:lvl1pPr>
              <a:defRPr b="1" baseline="0"/>
            </a:lvl1pPr>
          </a:lstStyle>
          <a:p>
            <a:pPr lvl="0"/>
            <a:r>
              <a:rPr lang="nb-NO" dirty="0" err="1"/>
              <a:t>Facebook</a:t>
            </a:r>
            <a:r>
              <a:rPr lang="nb-NO" dirty="0"/>
              <a:t> &amp; </a:t>
            </a:r>
            <a:r>
              <a:rPr lang="nb-NO" dirty="0" err="1"/>
              <a:t>Twitter</a:t>
            </a:r>
            <a:endParaRPr lang="nb-NO" dirty="0"/>
          </a:p>
          <a:p>
            <a:pPr lvl="0"/>
            <a:endParaRPr lang="nb-NO" dirty="0"/>
          </a:p>
        </p:txBody>
      </p:sp>
    </p:spTree>
    <p:extLst>
      <p:ext uri="{BB962C8B-B14F-4D97-AF65-F5344CB8AC3E}">
        <p14:creationId xmlns:p14="http://schemas.microsoft.com/office/powerpoint/2010/main" val="97234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va gjør LDO">
    <p:spTree>
      <p:nvGrpSpPr>
        <p:cNvPr id="1" name=""/>
        <p:cNvGrpSpPr/>
        <p:nvPr/>
      </p:nvGrpSpPr>
      <p:grpSpPr>
        <a:xfrm>
          <a:off x="0" y="0"/>
          <a:ext cx="0" cy="0"/>
          <a:chOff x="0" y="0"/>
          <a:chExt cx="0" cy="0"/>
        </a:xfrm>
      </p:grpSpPr>
      <p:sp>
        <p:nvSpPr>
          <p:cNvPr id="8" name="Rektangel 7"/>
          <p:cNvSpPr/>
          <p:nvPr userDrawn="1"/>
        </p:nvSpPr>
        <p:spPr>
          <a:xfrm>
            <a:off x="623392" y="3212976"/>
            <a:ext cx="10945216"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ctrTitle" hasCustomPrompt="1"/>
          </p:nvPr>
        </p:nvSpPr>
        <p:spPr>
          <a:xfrm>
            <a:off x="2258549" y="3543154"/>
            <a:ext cx="9310059" cy="1470025"/>
          </a:xfrm>
        </p:spPr>
        <p:txBody>
          <a:bodyPr/>
          <a:lstStyle>
            <a:lvl1pPr algn="l">
              <a:defRPr baseline="0"/>
            </a:lvl1pPr>
          </a:lstStyle>
          <a:p>
            <a:r>
              <a:rPr lang="nb-NO" dirty="0"/>
              <a:t>Hva gjør LDO?</a:t>
            </a:r>
          </a:p>
        </p:txBody>
      </p:sp>
      <p:sp>
        <p:nvSpPr>
          <p:cNvPr id="7" name="Rektangel 6"/>
          <p:cNvSpPr/>
          <p:nvPr userDrawn="1"/>
        </p:nvSpPr>
        <p:spPr>
          <a:xfrm>
            <a:off x="1199457" y="3573016"/>
            <a:ext cx="384043" cy="1440160"/>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4" name="Bilde 3"/>
          <p:cNvPicPr>
            <a:picLocks noChangeAspect="1"/>
          </p:cNvPicPr>
          <p:nvPr userDrawn="1"/>
        </p:nvPicPr>
        <p:blipFill rotWithShape="1">
          <a:blip r:embed="rId2">
            <a:extLst>
              <a:ext uri="{28A0092B-C50C-407E-A947-70E740481C1C}">
                <a14:useLocalDpi xmlns:a14="http://schemas.microsoft.com/office/drawing/2010/main" val="0"/>
              </a:ext>
            </a:extLst>
          </a:blip>
          <a:srcRect t="9900" b="13158"/>
          <a:stretch/>
        </p:blipFill>
        <p:spPr>
          <a:xfrm>
            <a:off x="624817" y="569321"/>
            <a:ext cx="10943793" cy="2450329"/>
          </a:xfrm>
          <a:prstGeom prst="rect">
            <a:avLst/>
          </a:prstGeom>
        </p:spPr>
      </p:pic>
    </p:spTree>
    <p:extLst>
      <p:ext uri="{BB962C8B-B14F-4D97-AF65-F5344CB8AC3E}">
        <p14:creationId xmlns:p14="http://schemas.microsoft.com/office/powerpoint/2010/main" val="2663147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image" Target="../media/image1.png"/><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image" Target="../media/image1.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theme" Target="../theme/theme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92696"/>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2071390"/>
            <a:ext cx="10972800" cy="3877891"/>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260651"/>
            <a:ext cx="2844800" cy="365125"/>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fld id="{76EB076A-6D91-4311-99BE-33E6BE3032F0}" type="datetime1">
              <a:rPr lang="nb-NO" smtClean="0"/>
              <a:t>28.01.2022</a:t>
            </a:fld>
            <a:endParaRPr lang="nb-NO" dirty="0"/>
          </a:p>
        </p:txBody>
      </p:sp>
      <p:sp>
        <p:nvSpPr>
          <p:cNvPr id="5" name="Plassholder for bunntekst 4"/>
          <p:cNvSpPr>
            <a:spLocks noGrp="1"/>
          </p:cNvSpPr>
          <p:nvPr>
            <p:ph type="ftr" sz="quarter" idx="3"/>
          </p:nvPr>
        </p:nvSpPr>
        <p:spPr>
          <a:xfrm>
            <a:off x="4165600" y="260651"/>
            <a:ext cx="3860800" cy="365125"/>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nb-NO"/>
              <a:t>Eli Knøsen 27-6-2021</a:t>
            </a:r>
            <a:endParaRPr lang="nb-NO" dirty="0"/>
          </a:p>
        </p:txBody>
      </p:sp>
      <p:sp>
        <p:nvSpPr>
          <p:cNvPr id="6" name="Plassholder for lysbildenummer 5"/>
          <p:cNvSpPr>
            <a:spLocks noGrp="1"/>
          </p:cNvSpPr>
          <p:nvPr>
            <p:ph type="sldNum" sz="quarter" idx="4"/>
          </p:nvPr>
        </p:nvSpPr>
        <p:spPr>
          <a:xfrm>
            <a:off x="8737600" y="260651"/>
            <a:ext cx="2844800" cy="365125"/>
          </a:xfrm>
          <a:prstGeom prst="rect">
            <a:avLst/>
          </a:prstGeom>
        </p:spPr>
        <p:txBody>
          <a:bodyPr vert="horz" lIns="91440" tIns="45720" rIns="91440" bIns="45720" rtlCol="0" anchor="ctr"/>
          <a:lstStyle>
            <a:lvl1pPr algn="r">
              <a:defRPr sz="1000">
                <a:solidFill>
                  <a:schemeClr val="tx1">
                    <a:tint val="75000"/>
                  </a:schemeClr>
                </a:solidFill>
                <a:latin typeface="Arial" pitchFamily="34" charset="0"/>
                <a:cs typeface="Arial" pitchFamily="34" charset="0"/>
              </a:defRPr>
            </a:lvl1pPr>
          </a:lstStyle>
          <a:p>
            <a:fld id="{E2D15C3C-3FAA-47DB-94AD-901E3ECBD495}" type="slidenum">
              <a:rPr lang="nb-NO" smtClean="0"/>
              <a:pPr/>
              <a:t>‹#›</a:t>
            </a:fld>
            <a:endParaRPr lang="nb-NO" dirty="0"/>
          </a:p>
        </p:txBody>
      </p:sp>
      <p:sp>
        <p:nvSpPr>
          <p:cNvPr id="10" name="Rektangel 9"/>
          <p:cNvSpPr/>
          <p:nvPr userDrawn="1"/>
        </p:nvSpPr>
        <p:spPr>
          <a:xfrm>
            <a:off x="0" y="6165304"/>
            <a:ext cx="12192000" cy="720080"/>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800"/>
          </a:p>
        </p:txBody>
      </p:sp>
      <p:sp>
        <p:nvSpPr>
          <p:cNvPr id="11" name="TekstSylinder 10"/>
          <p:cNvSpPr txBox="1"/>
          <p:nvPr userDrawn="1"/>
        </p:nvSpPr>
        <p:spPr>
          <a:xfrm>
            <a:off x="1295468" y="6331386"/>
            <a:ext cx="10177131" cy="338554"/>
          </a:xfrm>
          <a:prstGeom prst="rect">
            <a:avLst/>
          </a:prstGeom>
          <a:noFill/>
        </p:spPr>
        <p:txBody>
          <a:bodyPr wrap="square" rtlCol="0">
            <a:spAutoFit/>
          </a:bodyPr>
          <a:lstStyle/>
          <a:p>
            <a:r>
              <a:rPr lang="nb-NO" sz="1600" b="1" dirty="0">
                <a:solidFill>
                  <a:schemeClr val="bg1"/>
                </a:solidFill>
                <a:latin typeface="Arial" pitchFamily="34" charset="0"/>
                <a:cs typeface="Arial" pitchFamily="34" charset="0"/>
              </a:rPr>
              <a:t>Likestillings- og diskrimineringsombudet</a:t>
            </a:r>
            <a:r>
              <a:rPr lang="nb-NO" sz="1400" b="1" dirty="0">
                <a:solidFill>
                  <a:schemeClr val="bg1"/>
                </a:solidFill>
                <a:latin typeface="Arial" pitchFamily="34" charset="0"/>
                <a:cs typeface="Arial" pitchFamily="34" charset="0"/>
              </a:rPr>
              <a:t>	</a:t>
            </a:r>
            <a:r>
              <a:rPr lang="nb-NO" sz="1400" b="1" baseline="0" dirty="0">
                <a:solidFill>
                  <a:schemeClr val="bg1"/>
                </a:solidFill>
                <a:latin typeface="Arial" pitchFamily="34" charset="0"/>
                <a:cs typeface="Arial" pitchFamily="34" charset="0"/>
              </a:rPr>
              <a:t>   	                  </a:t>
            </a:r>
            <a:r>
              <a:rPr lang="nb-NO" sz="1400" b="1" dirty="0">
                <a:solidFill>
                  <a:schemeClr val="bg1"/>
                </a:solidFill>
                <a:latin typeface="Arial" pitchFamily="34" charset="0"/>
                <a:cs typeface="Arial" pitchFamily="34" charset="0"/>
              </a:rPr>
              <a:t>www.ldo.no</a:t>
            </a:r>
          </a:p>
        </p:txBody>
      </p:sp>
      <p:pic>
        <p:nvPicPr>
          <p:cNvPr id="12" name="Bilde 1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19404" y="6287178"/>
            <a:ext cx="605587" cy="454190"/>
          </a:xfrm>
          <a:prstGeom prst="rect">
            <a:avLst/>
          </a:prstGeom>
        </p:spPr>
      </p:pic>
    </p:spTree>
    <p:extLst>
      <p:ext uri="{BB962C8B-B14F-4D97-AF65-F5344CB8AC3E}">
        <p14:creationId xmlns:p14="http://schemas.microsoft.com/office/powerpoint/2010/main" val="999371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dt="0"/>
  <p:txStyles>
    <p:titleStyle>
      <a:lvl1pPr algn="l" defTabSz="914400" rtl="0" eaLnBrk="1" latinLnBrk="0" hangingPunct="1">
        <a:spcBef>
          <a:spcPct val="0"/>
        </a:spcBef>
        <a:buNone/>
        <a:defRPr sz="4400" b="1" kern="1200">
          <a:solidFill>
            <a:schemeClr val="tx1">
              <a:lumMod val="75000"/>
              <a:lumOff val="2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9A4DAD"/>
        </a:buClr>
        <a:buFont typeface="Wingdings" pitchFamily="2" charset="2"/>
        <a:buChar char="§"/>
        <a:defRPr sz="3200" b="1"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rgbClr val="9A4DAD"/>
        </a:buClr>
        <a:buFont typeface="Arial" pitchFamily="34" charset="0"/>
        <a:buChar char="•"/>
        <a:defRPr sz="2800" kern="1200">
          <a:solidFill>
            <a:schemeClr val="tx1">
              <a:lumMod val="85000"/>
              <a:lumOff val="1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rgbClr val="9A4DAD"/>
        </a:buClr>
        <a:buFont typeface="Wingdings" pitchFamily="2" charset="2"/>
        <a:buChar char="§"/>
        <a:defRPr sz="2400" kern="1200">
          <a:solidFill>
            <a:schemeClr val="tx1">
              <a:lumMod val="85000"/>
              <a:lumOff val="1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rgbClr val="9A4DAD"/>
        </a:buClr>
        <a:buFont typeface="Wingdings" pitchFamily="2" charset="2"/>
        <a:buChar char="§"/>
        <a:defRPr sz="2000" kern="1200">
          <a:solidFill>
            <a:schemeClr val="tx1">
              <a:lumMod val="85000"/>
              <a:lumOff val="1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rgbClr val="9A4DAD"/>
        </a:buClr>
        <a:buFont typeface="Wingdings" pitchFamily="2" charset="2"/>
        <a:buChar char="§"/>
        <a:defRPr sz="2000" kern="1200">
          <a:solidFill>
            <a:schemeClr val="tx1">
              <a:lumMod val="85000"/>
              <a:lumOff val="1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92696"/>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2071390"/>
            <a:ext cx="10972800" cy="3877891"/>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260651"/>
            <a:ext cx="2844800" cy="365125"/>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fld id="{4979CCA3-69B7-41DB-BA95-A56D140A5E51}" type="datetime1">
              <a:rPr lang="nb-NO" smtClean="0"/>
              <a:t>28.01.2022</a:t>
            </a:fld>
            <a:endParaRPr lang="nb-NO" dirty="0"/>
          </a:p>
        </p:txBody>
      </p:sp>
      <p:sp>
        <p:nvSpPr>
          <p:cNvPr id="5" name="Plassholder for bunntekst 4"/>
          <p:cNvSpPr>
            <a:spLocks noGrp="1"/>
          </p:cNvSpPr>
          <p:nvPr>
            <p:ph type="ftr" sz="quarter" idx="3"/>
          </p:nvPr>
        </p:nvSpPr>
        <p:spPr>
          <a:xfrm>
            <a:off x="4165600" y="260651"/>
            <a:ext cx="3860800" cy="365125"/>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nb-NO"/>
              <a:t>Eli Knøsen 27-6-2021</a:t>
            </a:r>
            <a:endParaRPr lang="nb-NO" dirty="0"/>
          </a:p>
        </p:txBody>
      </p:sp>
      <p:sp>
        <p:nvSpPr>
          <p:cNvPr id="6" name="Plassholder for lysbildenummer 5"/>
          <p:cNvSpPr>
            <a:spLocks noGrp="1"/>
          </p:cNvSpPr>
          <p:nvPr>
            <p:ph type="sldNum" sz="quarter" idx="4"/>
          </p:nvPr>
        </p:nvSpPr>
        <p:spPr>
          <a:xfrm>
            <a:off x="8737600" y="260651"/>
            <a:ext cx="2844800" cy="365125"/>
          </a:xfrm>
          <a:prstGeom prst="rect">
            <a:avLst/>
          </a:prstGeom>
        </p:spPr>
        <p:txBody>
          <a:bodyPr vert="horz" lIns="91440" tIns="45720" rIns="91440" bIns="45720" rtlCol="0" anchor="ctr"/>
          <a:lstStyle>
            <a:lvl1pPr algn="r">
              <a:defRPr sz="1000">
                <a:solidFill>
                  <a:schemeClr val="tx1">
                    <a:tint val="75000"/>
                  </a:schemeClr>
                </a:solidFill>
                <a:latin typeface="Arial" pitchFamily="34" charset="0"/>
                <a:cs typeface="Arial" pitchFamily="34" charset="0"/>
              </a:defRPr>
            </a:lvl1pPr>
          </a:lstStyle>
          <a:p>
            <a:fld id="{E2D15C3C-3FAA-47DB-94AD-901E3ECBD495}" type="slidenum">
              <a:rPr lang="nb-NO" smtClean="0"/>
              <a:pPr/>
              <a:t>‹#›</a:t>
            </a:fld>
            <a:endParaRPr lang="nb-NO" dirty="0"/>
          </a:p>
        </p:txBody>
      </p:sp>
      <p:sp>
        <p:nvSpPr>
          <p:cNvPr id="10" name="Rektangel 9"/>
          <p:cNvSpPr/>
          <p:nvPr userDrawn="1"/>
        </p:nvSpPr>
        <p:spPr>
          <a:xfrm>
            <a:off x="0" y="6165304"/>
            <a:ext cx="12192000" cy="720080"/>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800"/>
          </a:p>
        </p:txBody>
      </p:sp>
      <p:sp>
        <p:nvSpPr>
          <p:cNvPr id="11" name="TekstSylinder 10"/>
          <p:cNvSpPr txBox="1"/>
          <p:nvPr userDrawn="1"/>
        </p:nvSpPr>
        <p:spPr>
          <a:xfrm>
            <a:off x="1295468" y="6331386"/>
            <a:ext cx="10177131" cy="338554"/>
          </a:xfrm>
          <a:prstGeom prst="rect">
            <a:avLst/>
          </a:prstGeom>
          <a:noFill/>
        </p:spPr>
        <p:txBody>
          <a:bodyPr wrap="square" rtlCol="0">
            <a:spAutoFit/>
          </a:bodyPr>
          <a:lstStyle/>
          <a:p>
            <a:r>
              <a:rPr lang="nb-NO" sz="1600" b="1" dirty="0">
                <a:solidFill>
                  <a:schemeClr val="bg1"/>
                </a:solidFill>
                <a:latin typeface="Arial" pitchFamily="34" charset="0"/>
                <a:cs typeface="Arial" pitchFamily="34" charset="0"/>
              </a:rPr>
              <a:t>Likestillings- og diskrimineringsombudet</a:t>
            </a:r>
            <a:r>
              <a:rPr lang="nb-NO" sz="1400" b="1" dirty="0">
                <a:solidFill>
                  <a:schemeClr val="bg1"/>
                </a:solidFill>
                <a:latin typeface="Arial" pitchFamily="34" charset="0"/>
                <a:cs typeface="Arial" pitchFamily="34" charset="0"/>
              </a:rPr>
              <a:t>	</a:t>
            </a:r>
            <a:r>
              <a:rPr lang="nb-NO" sz="1400" b="1" baseline="0" dirty="0">
                <a:solidFill>
                  <a:schemeClr val="bg1"/>
                </a:solidFill>
                <a:latin typeface="Arial" pitchFamily="34" charset="0"/>
                <a:cs typeface="Arial" pitchFamily="34" charset="0"/>
              </a:rPr>
              <a:t>   	                  </a:t>
            </a:r>
            <a:r>
              <a:rPr lang="nb-NO" sz="1400" b="1" dirty="0">
                <a:solidFill>
                  <a:schemeClr val="bg1"/>
                </a:solidFill>
                <a:latin typeface="Arial" pitchFamily="34" charset="0"/>
                <a:cs typeface="Arial" pitchFamily="34" charset="0"/>
              </a:rPr>
              <a:t>www.ldo.no</a:t>
            </a:r>
          </a:p>
        </p:txBody>
      </p:sp>
      <p:pic>
        <p:nvPicPr>
          <p:cNvPr id="12" name="Bilde 11"/>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719404" y="6287178"/>
            <a:ext cx="605587" cy="454190"/>
          </a:xfrm>
          <a:prstGeom prst="rect">
            <a:avLst/>
          </a:prstGeom>
        </p:spPr>
      </p:pic>
    </p:spTree>
    <p:extLst>
      <p:ext uri="{BB962C8B-B14F-4D97-AF65-F5344CB8AC3E}">
        <p14:creationId xmlns:p14="http://schemas.microsoft.com/office/powerpoint/2010/main" val="247630824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Lst>
  <p:hf sldNum="0" hdr="0" dt="0"/>
  <p:txStyles>
    <p:titleStyle>
      <a:lvl1pPr algn="l" defTabSz="914400" rtl="0" eaLnBrk="1" latinLnBrk="0" hangingPunct="1">
        <a:spcBef>
          <a:spcPct val="0"/>
        </a:spcBef>
        <a:buNone/>
        <a:defRPr sz="4000" b="1" kern="1200">
          <a:solidFill>
            <a:schemeClr val="tx1">
              <a:lumMod val="75000"/>
              <a:lumOff val="2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9A4DAD"/>
        </a:buClr>
        <a:buFont typeface="Wingdings" pitchFamily="2" charset="2"/>
        <a:buChar char="§"/>
        <a:defRPr sz="3200" b="1"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rgbClr val="9A4DAD"/>
        </a:buClr>
        <a:buFont typeface="Arial" pitchFamily="34" charset="0"/>
        <a:buChar char="•"/>
        <a:defRPr sz="2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rgbClr val="9A4DAD"/>
        </a:buClr>
        <a:buFont typeface="Wingdings" pitchFamily="2" charset="2"/>
        <a:buChar char="§"/>
        <a:defRPr sz="2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92696"/>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2071390"/>
            <a:ext cx="10972800" cy="3877891"/>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260649"/>
            <a:ext cx="2844800" cy="365125"/>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fld id="{C070E326-18C9-4EEE-BD54-8152D9293493}" type="datetime1">
              <a:rPr lang="nb-NO" smtClean="0"/>
              <a:t>28.01.2022</a:t>
            </a:fld>
            <a:endParaRPr lang="nb-NO" dirty="0"/>
          </a:p>
        </p:txBody>
      </p:sp>
      <p:sp>
        <p:nvSpPr>
          <p:cNvPr id="5" name="Plassholder for bunntekst 4"/>
          <p:cNvSpPr>
            <a:spLocks noGrp="1"/>
          </p:cNvSpPr>
          <p:nvPr>
            <p:ph type="ftr" sz="quarter" idx="3"/>
          </p:nvPr>
        </p:nvSpPr>
        <p:spPr>
          <a:xfrm>
            <a:off x="4165600" y="260649"/>
            <a:ext cx="3860800" cy="365125"/>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nb-NO"/>
              <a:t>Eli Knøsen 27-6-2021</a:t>
            </a:r>
            <a:endParaRPr lang="nb-NO" dirty="0"/>
          </a:p>
        </p:txBody>
      </p:sp>
      <p:sp>
        <p:nvSpPr>
          <p:cNvPr id="6" name="Plassholder for lysbildenummer 5"/>
          <p:cNvSpPr>
            <a:spLocks noGrp="1"/>
          </p:cNvSpPr>
          <p:nvPr>
            <p:ph type="sldNum" sz="quarter" idx="4"/>
          </p:nvPr>
        </p:nvSpPr>
        <p:spPr>
          <a:xfrm>
            <a:off x="8737600" y="260649"/>
            <a:ext cx="2844800" cy="365125"/>
          </a:xfrm>
          <a:prstGeom prst="rect">
            <a:avLst/>
          </a:prstGeom>
        </p:spPr>
        <p:txBody>
          <a:bodyPr vert="horz" lIns="91440" tIns="45720" rIns="91440" bIns="45720" rtlCol="0" anchor="ctr"/>
          <a:lstStyle>
            <a:lvl1pPr algn="r">
              <a:defRPr sz="1000">
                <a:solidFill>
                  <a:schemeClr val="tx1">
                    <a:tint val="75000"/>
                  </a:schemeClr>
                </a:solidFill>
                <a:latin typeface="Arial" pitchFamily="34" charset="0"/>
                <a:cs typeface="Arial" pitchFamily="34" charset="0"/>
              </a:defRPr>
            </a:lvl1pPr>
          </a:lstStyle>
          <a:p>
            <a:fld id="{E2D15C3C-3FAA-47DB-94AD-901E3ECBD495}" type="slidenum">
              <a:rPr lang="nb-NO" smtClean="0"/>
              <a:pPr/>
              <a:t>‹#›</a:t>
            </a:fld>
            <a:endParaRPr lang="nb-NO" dirty="0"/>
          </a:p>
        </p:txBody>
      </p:sp>
      <p:sp>
        <p:nvSpPr>
          <p:cNvPr id="10" name="Rektangel 9"/>
          <p:cNvSpPr/>
          <p:nvPr userDrawn="1"/>
        </p:nvSpPr>
        <p:spPr>
          <a:xfrm>
            <a:off x="0" y="6165304"/>
            <a:ext cx="12192000" cy="720080"/>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800"/>
          </a:p>
        </p:txBody>
      </p:sp>
      <p:sp>
        <p:nvSpPr>
          <p:cNvPr id="11" name="TekstSylinder 10"/>
          <p:cNvSpPr txBox="1"/>
          <p:nvPr userDrawn="1"/>
        </p:nvSpPr>
        <p:spPr>
          <a:xfrm>
            <a:off x="1295467" y="6331386"/>
            <a:ext cx="10177131" cy="338554"/>
          </a:xfrm>
          <a:prstGeom prst="rect">
            <a:avLst/>
          </a:prstGeom>
          <a:noFill/>
        </p:spPr>
        <p:txBody>
          <a:bodyPr wrap="square" rtlCol="0">
            <a:spAutoFit/>
          </a:bodyPr>
          <a:lstStyle/>
          <a:p>
            <a:r>
              <a:rPr lang="nb-NO" sz="1600" b="1" dirty="0">
                <a:solidFill>
                  <a:schemeClr val="bg1"/>
                </a:solidFill>
                <a:latin typeface="Arial" pitchFamily="34" charset="0"/>
                <a:cs typeface="Arial" pitchFamily="34" charset="0"/>
              </a:rPr>
              <a:t>Likestillings- og diskrimineringsombudet</a:t>
            </a:r>
            <a:r>
              <a:rPr lang="nb-NO" sz="1400" b="1" dirty="0">
                <a:solidFill>
                  <a:schemeClr val="bg1"/>
                </a:solidFill>
                <a:latin typeface="Arial" pitchFamily="34" charset="0"/>
                <a:cs typeface="Arial" pitchFamily="34" charset="0"/>
              </a:rPr>
              <a:t>	</a:t>
            </a:r>
            <a:r>
              <a:rPr lang="nb-NO" sz="1400" b="1" baseline="0" dirty="0">
                <a:solidFill>
                  <a:schemeClr val="bg1"/>
                </a:solidFill>
                <a:latin typeface="Arial" pitchFamily="34" charset="0"/>
                <a:cs typeface="Arial" pitchFamily="34" charset="0"/>
              </a:rPr>
              <a:t>   	                  </a:t>
            </a:r>
            <a:r>
              <a:rPr lang="nb-NO" sz="1400" b="1" dirty="0">
                <a:solidFill>
                  <a:schemeClr val="bg1"/>
                </a:solidFill>
                <a:latin typeface="Arial" pitchFamily="34" charset="0"/>
                <a:cs typeface="Arial" pitchFamily="34" charset="0"/>
              </a:rPr>
              <a:t>www.ldo.no</a:t>
            </a:r>
          </a:p>
        </p:txBody>
      </p:sp>
      <p:pic>
        <p:nvPicPr>
          <p:cNvPr id="12" name="Bilde 11"/>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719403" y="6287178"/>
            <a:ext cx="605587" cy="454190"/>
          </a:xfrm>
          <a:prstGeom prst="rect">
            <a:avLst/>
          </a:prstGeom>
        </p:spPr>
      </p:pic>
    </p:spTree>
    <p:extLst>
      <p:ext uri="{BB962C8B-B14F-4D97-AF65-F5344CB8AC3E}">
        <p14:creationId xmlns:p14="http://schemas.microsoft.com/office/powerpoint/2010/main" val="373404915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Lst>
  <p:hf sldNum="0" hdr="0" dt="0"/>
  <p:txStyles>
    <p:titleStyle>
      <a:lvl1pPr algn="l" defTabSz="914400" rtl="0" eaLnBrk="1" latinLnBrk="0" hangingPunct="1">
        <a:spcBef>
          <a:spcPct val="0"/>
        </a:spcBef>
        <a:buNone/>
        <a:defRPr sz="4400" b="1" kern="1200">
          <a:solidFill>
            <a:schemeClr val="tx1">
              <a:lumMod val="75000"/>
              <a:lumOff val="2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9A4DAD"/>
        </a:buClr>
        <a:buFont typeface="Wingdings" pitchFamily="2" charset="2"/>
        <a:buChar char="§"/>
        <a:defRPr sz="3200" b="1"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rgbClr val="9A4DAD"/>
        </a:buClr>
        <a:buFont typeface="Arial" pitchFamily="34" charset="0"/>
        <a:buChar char="•"/>
        <a:defRPr sz="2800" kern="1200">
          <a:solidFill>
            <a:schemeClr val="tx1">
              <a:lumMod val="85000"/>
              <a:lumOff val="1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rgbClr val="9A4DAD"/>
        </a:buClr>
        <a:buFont typeface="Wingdings" pitchFamily="2" charset="2"/>
        <a:buChar char="§"/>
        <a:defRPr sz="2400" kern="1200">
          <a:solidFill>
            <a:schemeClr val="tx1">
              <a:lumMod val="85000"/>
              <a:lumOff val="1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rgbClr val="9A4DAD"/>
        </a:buClr>
        <a:buFont typeface="Wingdings" pitchFamily="2" charset="2"/>
        <a:buChar char="§"/>
        <a:defRPr sz="2000" kern="1200">
          <a:solidFill>
            <a:schemeClr val="tx1">
              <a:lumMod val="85000"/>
              <a:lumOff val="1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rgbClr val="9A4DAD"/>
        </a:buClr>
        <a:buFont typeface="Wingdings" pitchFamily="2" charset="2"/>
        <a:buChar char="§"/>
        <a:defRPr sz="2000" kern="1200">
          <a:solidFill>
            <a:schemeClr val="tx1">
              <a:lumMod val="85000"/>
              <a:lumOff val="1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pPr algn="ctr"/>
            <a:r>
              <a:rPr lang="nb-NO" dirty="0"/>
              <a:t>Eli Knøsen</a:t>
            </a:r>
            <a:br>
              <a:rPr lang="nb-NO" dirty="0"/>
            </a:br>
            <a:r>
              <a:rPr lang="nb-NO" dirty="0"/>
              <a:t>Om LDO og NEMNDA</a:t>
            </a:r>
            <a:endParaRPr lang="nb-NO" sz="3200" dirty="0"/>
          </a:p>
        </p:txBody>
      </p:sp>
      <p:sp>
        <p:nvSpPr>
          <p:cNvPr id="4" name="Plassholder for bunntekst 3"/>
          <p:cNvSpPr>
            <a:spLocks noGrp="1"/>
          </p:cNvSpPr>
          <p:nvPr>
            <p:ph type="ftr" sz="quarter" idx="11"/>
          </p:nvPr>
        </p:nvSpPr>
        <p:spPr/>
        <p:txBody>
          <a:bodyPr/>
          <a:lstStyle/>
          <a:p>
            <a:r>
              <a:rPr lang="nb-NO" dirty="0">
                <a:solidFill>
                  <a:prstClr val="black">
                    <a:tint val="75000"/>
                  </a:prstClr>
                </a:solidFill>
              </a:rPr>
              <a:t>Eli Knøsen 1.12.-2021</a:t>
            </a:r>
          </a:p>
        </p:txBody>
      </p:sp>
    </p:spTree>
    <p:extLst>
      <p:ext uri="{BB962C8B-B14F-4D97-AF65-F5344CB8AC3E}">
        <p14:creationId xmlns:p14="http://schemas.microsoft.com/office/powerpoint/2010/main" val="383754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1A0035-7E41-41F3-A6D0-3A1CF4217D39}"/>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6B822BEC-7B90-4785-A061-3CA6E71F46EF}"/>
              </a:ext>
            </a:extLst>
          </p:cNvPr>
          <p:cNvSpPr>
            <a:spLocks noGrp="1"/>
          </p:cNvSpPr>
          <p:nvPr>
            <p:ph idx="1"/>
          </p:nvPr>
        </p:nvSpPr>
        <p:spPr/>
        <p:txBody>
          <a:bodyPr/>
          <a:lstStyle/>
          <a:p>
            <a:r>
              <a:rPr lang="nb-NO" dirty="0"/>
              <a:t>Bank ID (</a:t>
            </a:r>
            <a:r>
              <a:rPr lang="nb-NO" dirty="0" err="1"/>
              <a:t>utviklngshemmede</a:t>
            </a:r>
            <a:r>
              <a:rPr lang="nb-NO" dirty="0"/>
              <a:t>)</a:t>
            </a:r>
          </a:p>
          <a:p>
            <a:r>
              <a:rPr lang="nb-NO" dirty="0"/>
              <a:t>Transportsektoren – </a:t>
            </a:r>
            <a:r>
              <a:rPr lang="nb-NO" dirty="0" err="1"/>
              <a:t>uu</a:t>
            </a:r>
            <a:r>
              <a:rPr lang="nb-NO" dirty="0"/>
              <a:t>  - forvirrende</a:t>
            </a:r>
          </a:p>
          <a:p>
            <a:r>
              <a:rPr lang="nb-NO" dirty="0"/>
              <a:t>Trakassering – hatprat / hatkriminalitet</a:t>
            </a:r>
          </a:p>
        </p:txBody>
      </p:sp>
      <p:sp>
        <p:nvSpPr>
          <p:cNvPr id="4" name="Plassholder for bunntekst 3">
            <a:extLst>
              <a:ext uri="{FF2B5EF4-FFF2-40B4-BE49-F238E27FC236}">
                <a16:creationId xmlns:a16="http://schemas.microsoft.com/office/drawing/2014/main" id="{63355FCB-F7D0-45EB-810F-75076DB45907}"/>
              </a:ext>
            </a:extLst>
          </p:cNvPr>
          <p:cNvSpPr>
            <a:spLocks noGrp="1"/>
          </p:cNvSpPr>
          <p:nvPr>
            <p:ph type="ftr" sz="quarter" idx="11"/>
          </p:nvPr>
        </p:nvSpPr>
        <p:spPr/>
        <p:txBody>
          <a:bodyPr/>
          <a:lstStyle/>
          <a:p>
            <a:r>
              <a:rPr lang="nb-NO">
                <a:solidFill>
                  <a:prstClr val="black">
                    <a:tint val="75000"/>
                  </a:prstClr>
                </a:solidFill>
              </a:rPr>
              <a:t>Eli Knøsen 27-6-2021</a:t>
            </a:r>
            <a:endParaRPr lang="nb-NO" dirty="0">
              <a:solidFill>
                <a:prstClr val="black">
                  <a:tint val="75000"/>
                </a:prstClr>
              </a:solidFill>
            </a:endParaRPr>
          </a:p>
        </p:txBody>
      </p:sp>
    </p:spTree>
    <p:extLst>
      <p:ext uri="{BB962C8B-B14F-4D97-AF65-F5344CB8AC3E}">
        <p14:creationId xmlns:p14="http://schemas.microsoft.com/office/powerpoint/2010/main" val="2096129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523E07-6B9A-4E4D-80A9-CF1E9C88029B}"/>
              </a:ext>
            </a:extLst>
          </p:cNvPr>
          <p:cNvSpPr>
            <a:spLocks noGrp="1"/>
          </p:cNvSpPr>
          <p:nvPr>
            <p:ph type="title"/>
          </p:nvPr>
        </p:nvSpPr>
        <p:spPr/>
        <p:txBody>
          <a:bodyPr/>
          <a:lstStyle/>
          <a:p>
            <a:r>
              <a:rPr lang="nb-NO" dirty="0"/>
              <a:t>Funk- gruppe</a:t>
            </a:r>
          </a:p>
        </p:txBody>
      </p:sp>
      <p:sp>
        <p:nvSpPr>
          <p:cNvPr id="3" name="Plassholder for innhold 2">
            <a:extLst>
              <a:ext uri="{FF2B5EF4-FFF2-40B4-BE49-F238E27FC236}">
                <a16:creationId xmlns:a16="http://schemas.microsoft.com/office/drawing/2014/main" id="{EC62C247-1244-43B8-9677-79D41C66BC47}"/>
              </a:ext>
            </a:extLst>
          </p:cNvPr>
          <p:cNvSpPr>
            <a:spLocks noGrp="1"/>
          </p:cNvSpPr>
          <p:nvPr>
            <p:ph idx="1"/>
          </p:nvPr>
        </p:nvSpPr>
        <p:spPr>
          <a:xfrm>
            <a:off x="1981200" y="1628801"/>
            <a:ext cx="8229600" cy="4320480"/>
          </a:xfrm>
        </p:spPr>
        <p:txBody>
          <a:bodyPr>
            <a:normAutofit fontScale="40000" lnSpcReduction="20000"/>
          </a:bodyPr>
          <a:lstStyle/>
          <a:p>
            <a:r>
              <a:rPr lang="nb-NO" dirty="0"/>
              <a:t>Prinsipielle saker</a:t>
            </a:r>
          </a:p>
          <a:p>
            <a:pPr marL="0" indent="0">
              <a:buNone/>
            </a:pPr>
            <a:r>
              <a:rPr lang="nb-NO" dirty="0" err="1"/>
              <a:t>Paradigmeskfte</a:t>
            </a:r>
            <a:endParaRPr lang="nb-NO" dirty="0"/>
          </a:p>
          <a:p>
            <a:pPr marL="0" indent="0">
              <a:buNone/>
            </a:pPr>
            <a:r>
              <a:rPr lang="nb-NO" dirty="0"/>
              <a:t>Diagnosekrav (Transport-tjeneste Basseng, fysioterapi,  hjelpemidler.…) </a:t>
            </a:r>
          </a:p>
          <a:p>
            <a:pPr marL="0" indent="0">
              <a:buNone/>
            </a:pPr>
            <a:r>
              <a:rPr lang="nb-NO" dirty="0"/>
              <a:t>UU-saker (Trondhjem torg)  fly – tilgjengelighet</a:t>
            </a:r>
          </a:p>
          <a:p>
            <a:pPr marL="0" indent="0">
              <a:buNone/>
            </a:pPr>
            <a:r>
              <a:rPr lang="nb-NO" dirty="0"/>
              <a:t>SFO – assistanse</a:t>
            </a:r>
          </a:p>
          <a:p>
            <a:pPr marL="0" indent="0">
              <a:buNone/>
            </a:pPr>
            <a:r>
              <a:rPr lang="nb-NO" dirty="0"/>
              <a:t>Bank – ID</a:t>
            </a:r>
          </a:p>
          <a:p>
            <a:pPr marL="0" indent="0">
              <a:buNone/>
            </a:pPr>
            <a:r>
              <a:rPr lang="nb-NO" dirty="0"/>
              <a:t>Læremidler (digitale)</a:t>
            </a:r>
          </a:p>
          <a:p>
            <a:pPr marL="0" indent="0">
              <a:buNone/>
            </a:pPr>
            <a:r>
              <a:rPr lang="nb-NO" dirty="0"/>
              <a:t>BPA ( Likestillingsverktøy)</a:t>
            </a:r>
          </a:p>
          <a:p>
            <a:pPr marL="0" indent="0">
              <a:buNone/>
            </a:pPr>
            <a:endParaRPr lang="nb-NO" dirty="0"/>
          </a:p>
          <a:p>
            <a:pPr marL="0" indent="0">
              <a:buNone/>
            </a:pPr>
            <a:r>
              <a:rPr lang="nb-NO" dirty="0"/>
              <a:t>Prosjekter (helse- og omsorgstjenester – årskonferanse 2021)</a:t>
            </a:r>
          </a:p>
          <a:p>
            <a:pPr marL="0" indent="0">
              <a:buNone/>
            </a:pPr>
            <a:r>
              <a:rPr lang="nb-NO" dirty="0"/>
              <a:t>Ny- institusjonalisering</a:t>
            </a:r>
          </a:p>
          <a:p>
            <a:pPr marL="0" indent="0">
              <a:buNone/>
            </a:pPr>
            <a:endParaRPr lang="nb-NO" dirty="0"/>
          </a:p>
          <a:p>
            <a:pPr marL="0" indent="0">
              <a:buNone/>
            </a:pPr>
            <a:endParaRPr lang="nb-NO" dirty="0"/>
          </a:p>
          <a:p>
            <a:r>
              <a:rPr lang="nb-NO" dirty="0"/>
              <a:t>Høringer</a:t>
            </a:r>
          </a:p>
          <a:p>
            <a:r>
              <a:rPr lang="nb-NO" dirty="0"/>
              <a:t>Brev til departement, offentlige organer</a:t>
            </a:r>
          </a:p>
          <a:p>
            <a:r>
              <a:rPr lang="nb-NO" dirty="0"/>
              <a:t>(Samarbeid med NIM, Barneombudet)</a:t>
            </a:r>
          </a:p>
          <a:p>
            <a:r>
              <a:rPr lang="nb-NO" dirty="0"/>
              <a:t>Media</a:t>
            </a:r>
          </a:p>
          <a:p>
            <a:pPr marL="0" indent="0">
              <a:buNone/>
            </a:pPr>
            <a:r>
              <a:rPr lang="nb-NO" dirty="0"/>
              <a:t>Opplæring av CRPD (</a:t>
            </a:r>
            <a:r>
              <a:rPr lang="nb-NO" dirty="0" err="1"/>
              <a:t>Buf</a:t>
            </a:r>
            <a:r>
              <a:rPr lang="nb-NO" dirty="0"/>
              <a:t> </a:t>
            </a:r>
            <a:r>
              <a:rPr lang="nb-NO" dirty="0" err="1"/>
              <a:t>Dir</a:t>
            </a:r>
            <a:r>
              <a:rPr lang="nb-NO" dirty="0"/>
              <a:t>)</a:t>
            </a:r>
          </a:p>
          <a:p>
            <a:pPr marL="0" indent="0">
              <a:buNone/>
            </a:pPr>
            <a:r>
              <a:rPr lang="nb-NO" dirty="0"/>
              <a:t>Lovverk og praksis som  ikke er i samsvar med CRPD</a:t>
            </a:r>
          </a:p>
          <a:p>
            <a:pPr marL="0" indent="0">
              <a:buNone/>
            </a:pPr>
            <a:endParaRPr lang="nb-NO" dirty="0"/>
          </a:p>
          <a:p>
            <a:pPr marL="0" indent="0">
              <a:buNone/>
            </a:pPr>
            <a:r>
              <a:rPr lang="nb-NO" dirty="0"/>
              <a:t>Kontakt med sivilt samfunn</a:t>
            </a:r>
          </a:p>
        </p:txBody>
      </p:sp>
      <p:sp>
        <p:nvSpPr>
          <p:cNvPr id="4" name="Plassholder for bunntekst 3">
            <a:extLst>
              <a:ext uri="{FF2B5EF4-FFF2-40B4-BE49-F238E27FC236}">
                <a16:creationId xmlns:a16="http://schemas.microsoft.com/office/drawing/2014/main" id="{D8DC4FDF-0F8A-4A34-AC50-392A2EB7B85F}"/>
              </a:ext>
            </a:extLst>
          </p:cNvPr>
          <p:cNvSpPr>
            <a:spLocks noGrp="1"/>
          </p:cNvSpPr>
          <p:nvPr>
            <p:ph type="ftr" sz="quarter" idx="11"/>
          </p:nvPr>
        </p:nvSpPr>
        <p:spPr/>
        <p:txBody>
          <a:bodyPr/>
          <a:lstStyle/>
          <a:p>
            <a:r>
              <a:rPr lang="nb-NO">
                <a:solidFill>
                  <a:prstClr val="black">
                    <a:tint val="75000"/>
                  </a:prstClr>
                </a:solidFill>
              </a:rPr>
              <a:t>Eli Knøsen 27-6-2021</a:t>
            </a:r>
            <a:endParaRPr lang="nb-NO" dirty="0">
              <a:solidFill>
                <a:prstClr val="black">
                  <a:tint val="75000"/>
                </a:prstClr>
              </a:solidFill>
            </a:endParaRPr>
          </a:p>
        </p:txBody>
      </p:sp>
    </p:spTree>
    <p:extLst>
      <p:ext uri="{BB962C8B-B14F-4D97-AF65-F5344CB8AC3E}">
        <p14:creationId xmlns:p14="http://schemas.microsoft.com/office/powerpoint/2010/main" val="703341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Likestillings- og diskrimineringsombudet</a:t>
            </a:r>
          </a:p>
        </p:txBody>
      </p:sp>
      <p:sp>
        <p:nvSpPr>
          <p:cNvPr id="3" name="Plassholder for innhold 2"/>
          <p:cNvSpPr>
            <a:spLocks noGrp="1"/>
          </p:cNvSpPr>
          <p:nvPr>
            <p:ph sz="half" idx="1"/>
          </p:nvPr>
        </p:nvSpPr>
        <p:spPr>
          <a:xfrm>
            <a:off x="1981200" y="1835697"/>
            <a:ext cx="8147248" cy="4113584"/>
          </a:xfrm>
        </p:spPr>
        <p:txBody>
          <a:bodyPr>
            <a:normAutofit fontScale="25000" lnSpcReduction="20000"/>
          </a:bodyPr>
          <a:lstStyle/>
          <a:p>
            <a:pPr marL="457200" lvl="1" indent="0">
              <a:buNone/>
            </a:pPr>
            <a:r>
              <a:rPr lang="nb-NO" sz="8000" dirty="0"/>
              <a:t>40 ansatte </a:t>
            </a:r>
          </a:p>
          <a:p>
            <a:pPr marL="457200" lvl="1" indent="0">
              <a:buNone/>
            </a:pPr>
            <a:r>
              <a:rPr lang="nb-NO" sz="8000" dirty="0"/>
              <a:t>Mariboesgate 13 </a:t>
            </a:r>
          </a:p>
          <a:p>
            <a:pPr marL="457200" lvl="1" indent="0">
              <a:buNone/>
            </a:pPr>
            <a:endParaRPr lang="nb-NO" sz="8000" dirty="0"/>
          </a:p>
          <a:p>
            <a:pPr marL="457200" lvl="1" indent="0">
              <a:buNone/>
            </a:pPr>
            <a:r>
              <a:rPr lang="nb-NO" sz="8000" dirty="0"/>
              <a:t>3 avdelinger: </a:t>
            </a:r>
          </a:p>
          <a:p>
            <a:pPr marL="457200" lvl="1" indent="0">
              <a:buNone/>
            </a:pPr>
            <a:r>
              <a:rPr lang="nb-NO" sz="8000" dirty="0"/>
              <a:t>Veiledningsavdeling, tilsynsavdeling,  stab og administrasjon </a:t>
            </a:r>
          </a:p>
          <a:p>
            <a:pPr marL="457200" lvl="1" indent="0">
              <a:buNone/>
            </a:pPr>
            <a:endParaRPr lang="nb-NO" sz="8000" dirty="0"/>
          </a:p>
          <a:p>
            <a:pPr marL="457200" lvl="1" indent="0">
              <a:buNone/>
            </a:pPr>
            <a:r>
              <a:rPr lang="nb-NO" sz="8000" dirty="0"/>
              <a:t>Mandat:</a:t>
            </a:r>
          </a:p>
          <a:p>
            <a:pPr lvl="1"/>
            <a:r>
              <a:rPr lang="nb-NO" sz="8000" dirty="0"/>
              <a:t>Veiledning (diskrimineringslovverket )</a:t>
            </a:r>
          </a:p>
          <a:p>
            <a:pPr lvl="1"/>
            <a:r>
              <a:rPr lang="nb-NO" sz="8000" dirty="0"/>
              <a:t>Pådriver for likestilling /vaktbikkje</a:t>
            </a:r>
          </a:p>
          <a:p>
            <a:pPr lvl="1"/>
            <a:r>
              <a:rPr lang="nb-NO" sz="8000" dirty="0"/>
              <a:t>Konvensjonstilsyn</a:t>
            </a:r>
          </a:p>
          <a:p>
            <a:pPr lvl="2"/>
            <a:r>
              <a:rPr lang="nb-NO" sz="5600" dirty="0"/>
              <a:t>CEDAW, CERD, CRPD (nasjonal og internasjonal rapportering)</a:t>
            </a:r>
          </a:p>
          <a:p>
            <a:pPr marL="457200" lvl="1" indent="0">
              <a:buNone/>
            </a:pPr>
            <a:endParaRPr lang="nb-NO" sz="3600" dirty="0"/>
          </a:p>
          <a:p>
            <a:pPr marL="457200" lvl="1" indent="0">
              <a:buNone/>
            </a:pPr>
            <a:r>
              <a:rPr lang="nb-NO" sz="8000" dirty="0"/>
              <a:t>Viktig med kontakt med sivilt samfunn </a:t>
            </a:r>
          </a:p>
          <a:p>
            <a:pPr marL="457200" lvl="1" indent="0">
              <a:buNone/>
            </a:pPr>
            <a:r>
              <a:rPr lang="nb-NO" sz="8000" dirty="0"/>
              <a:t>Brukerutvalg</a:t>
            </a:r>
          </a:p>
        </p:txBody>
      </p:sp>
      <p:sp>
        <p:nvSpPr>
          <p:cNvPr id="4" name="Plassholder for bunntekst 3"/>
          <p:cNvSpPr>
            <a:spLocks noGrp="1"/>
          </p:cNvSpPr>
          <p:nvPr>
            <p:ph type="ftr" sz="quarter" idx="11"/>
          </p:nvPr>
        </p:nvSpPr>
        <p:spPr>
          <a:xfrm>
            <a:off x="4439816" y="320768"/>
            <a:ext cx="2895600" cy="365125"/>
          </a:xfrm>
        </p:spPr>
        <p:txBody>
          <a:bodyPr/>
          <a:lstStyle/>
          <a:p>
            <a:pPr>
              <a:defRPr/>
            </a:pPr>
            <a:r>
              <a:rPr lang="nb-NO" dirty="0">
                <a:solidFill>
                  <a:prstClr val="black">
                    <a:tint val="75000"/>
                  </a:prstClr>
                </a:solidFill>
              </a:rPr>
              <a:t>Eli Knøsen 27-6-2021</a:t>
            </a:r>
          </a:p>
        </p:txBody>
      </p:sp>
      <p:sp>
        <p:nvSpPr>
          <p:cNvPr id="7" name="Plassholder for innhold 6">
            <a:extLst>
              <a:ext uri="{FF2B5EF4-FFF2-40B4-BE49-F238E27FC236}">
                <a16:creationId xmlns:a16="http://schemas.microsoft.com/office/drawing/2014/main" id="{FF30910C-B2F3-4194-8526-894295224F8B}"/>
              </a:ext>
            </a:extLst>
          </p:cNvPr>
          <p:cNvSpPr>
            <a:spLocks noGrp="1"/>
          </p:cNvSpPr>
          <p:nvPr>
            <p:ph sz="half" idx="2"/>
          </p:nvPr>
        </p:nvSpPr>
        <p:spPr>
          <a:xfrm flipV="1">
            <a:off x="6172200" y="5949281"/>
            <a:ext cx="4038600" cy="45719"/>
          </a:xfrm>
        </p:spPr>
        <p:txBody>
          <a:bodyPr>
            <a:normAutofit fontScale="25000" lnSpcReduction="20000"/>
          </a:bodyPr>
          <a:lstStyle/>
          <a:p>
            <a:endParaRPr lang="nb-NO" dirty="0"/>
          </a:p>
        </p:txBody>
      </p:sp>
    </p:spTree>
    <p:extLst>
      <p:ext uri="{BB962C8B-B14F-4D97-AF65-F5344CB8AC3E}">
        <p14:creationId xmlns:p14="http://schemas.microsoft.com/office/powerpoint/2010/main" val="95634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828623-82FC-48F0-AEEE-F0BE3A896C3A}"/>
              </a:ext>
            </a:extLst>
          </p:cNvPr>
          <p:cNvSpPr>
            <a:spLocks noGrp="1"/>
          </p:cNvSpPr>
          <p:nvPr>
            <p:ph type="title"/>
          </p:nvPr>
        </p:nvSpPr>
        <p:spPr/>
        <p:txBody>
          <a:bodyPr>
            <a:normAutofit fontScale="90000"/>
          </a:bodyPr>
          <a:lstStyle/>
          <a:p>
            <a:r>
              <a:rPr lang="nb-NO" dirty="0"/>
              <a:t>Nytt ombud Hanne Bjurstrøm – Bjørn Erik Thon</a:t>
            </a:r>
          </a:p>
        </p:txBody>
      </p:sp>
      <p:pic>
        <p:nvPicPr>
          <p:cNvPr id="6" name="Plassholder for innhold 5">
            <a:extLst>
              <a:ext uri="{FF2B5EF4-FFF2-40B4-BE49-F238E27FC236}">
                <a16:creationId xmlns:a16="http://schemas.microsoft.com/office/drawing/2014/main" id="{8794459A-8FD7-4309-87E8-414EF21280C9}"/>
              </a:ext>
            </a:extLst>
          </p:cNvPr>
          <p:cNvPicPr>
            <a:picLocks noGrp="1" noChangeAspect="1"/>
          </p:cNvPicPr>
          <p:nvPr>
            <p:ph sz="half" idx="1"/>
          </p:nvPr>
        </p:nvPicPr>
        <p:blipFill>
          <a:blip r:embed="rId3"/>
          <a:stretch>
            <a:fillRect/>
          </a:stretch>
        </p:blipFill>
        <p:spPr>
          <a:xfrm>
            <a:off x="2471680" y="2143126"/>
            <a:ext cx="3057641" cy="3806825"/>
          </a:xfrm>
          <a:prstGeom prst="rect">
            <a:avLst/>
          </a:prstGeom>
        </p:spPr>
      </p:pic>
      <p:pic>
        <p:nvPicPr>
          <p:cNvPr id="7" name="Plassholder for innhold 6">
            <a:extLst>
              <a:ext uri="{FF2B5EF4-FFF2-40B4-BE49-F238E27FC236}">
                <a16:creationId xmlns:a16="http://schemas.microsoft.com/office/drawing/2014/main" id="{0A77072C-B2D3-477B-BEDB-8ED4329EE097}"/>
              </a:ext>
            </a:extLst>
          </p:cNvPr>
          <p:cNvPicPr>
            <a:picLocks noGrp="1" noChangeAspect="1"/>
          </p:cNvPicPr>
          <p:nvPr>
            <p:ph sz="half" idx="2"/>
          </p:nvPr>
        </p:nvPicPr>
        <p:blipFill>
          <a:blip r:embed="rId4"/>
          <a:stretch>
            <a:fillRect/>
          </a:stretch>
        </p:blipFill>
        <p:spPr>
          <a:xfrm>
            <a:off x="6816081" y="2143126"/>
            <a:ext cx="3312368" cy="3590131"/>
          </a:xfrm>
          <a:prstGeom prst="rect">
            <a:avLst/>
          </a:prstGeom>
        </p:spPr>
      </p:pic>
      <p:sp>
        <p:nvSpPr>
          <p:cNvPr id="5" name="Plassholder for bunntekst 4">
            <a:extLst>
              <a:ext uri="{FF2B5EF4-FFF2-40B4-BE49-F238E27FC236}">
                <a16:creationId xmlns:a16="http://schemas.microsoft.com/office/drawing/2014/main" id="{512E0554-2FB3-4A68-BA49-1521B7791919}"/>
              </a:ext>
            </a:extLst>
          </p:cNvPr>
          <p:cNvSpPr>
            <a:spLocks noGrp="1"/>
          </p:cNvSpPr>
          <p:nvPr>
            <p:ph type="ftr" sz="quarter" idx="11"/>
          </p:nvPr>
        </p:nvSpPr>
        <p:spPr/>
        <p:txBody>
          <a:bodyPr/>
          <a:lstStyle/>
          <a:p>
            <a:r>
              <a:rPr lang="nb-NO">
                <a:solidFill>
                  <a:prstClr val="black">
                    <a:tint val="75000"/>
                  </a:prstClr>
                </a:solidFill>
              </a:rPr>
              <a:t>Eli Knøsen 1.12.21</a:t>
            </a:r>
          </a:p>
        </p:txBody>
      </p:sp>
    </p:spTree>
    <p:extLst>
      <p:ext uri="{BB962C8B-B14F-4D97-AF65-F5344CB8AC3E}">
        <p14:creationId xmlns:p14="http://schemas.microsoft.com/office/powerpoint/2010/main" val="63829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03512" y="764704"/>
            <a:ext cx="8229600" cy="1143000"/>
          </a:xfrm>
        </p:spPr>
        <p:txBody>
          <a:bodyPr>
            <a:normAutofit fontScale="90000"/>
          </a:bodyPr>
          <a:lstStyle/>
          <a:p>
            <a:r>
              <a:rPr lang="nb-NO" sz="3200" dirty="0"/>
              <a:t>Likestillings- og diskrimineringsloven (2018)</a:t>
            </a:r>
            <a:br>
              <a:rPr lang="nb-NO" sz="3200" dirty="0"/>
            </a:br>
            <a:r>
              <a:rPr lang="nb-NO" sz="3200" dirty="0"/>
              <a:t>Diskrimineringsgrunnlag</a:t>
            </a:r>
          </a:p>
        </p:txBody>
      </p:sp>
      <p:sp>
        <p:nvSpPr>
          <p:cNvPr id="3" name="Plassholder for innhold 2"/>
          <p:cNvSpPr>
            <a:spLocks noGrp="1"/>
          </p:cNvSpPr>
          <p:nvPr>
            <p:ph idx="1"/>
          </p:nvPr>
        </p:nvSpPr>
        <p:spPr/>
        <p:txBody>
          <a:bodyPr>
            <a:normAutofit lnSpcReduction="10000"/>
          </a:bodyPr>
          <a:lstStyle/>
          <a:p>
            <a:pPr marL="0" indent="0">
              <a:buNone/>
            </a:pPr>
            <a:r>
              <a:rPr lang="nb-NO" dirty="0"/>
              <a:t>Kjønn, graviditet, permisjon ved fødsel eller adopsjon, omsorgsoppgaver </a:t>
            </a:r>
          </a:p>
          <a:p>
            <a:pPr marL="0" indent="0">
              <a:buNone/>
            </a:pPr>
            <a:r>
              <a:rPr lang="nb-NO" dirty="0"/>
              <a:t>Etnisitet, religion, livssyn </a:t>
            </a:r>
          </a:p>
          <a:p>
            <a:pPr marL="0" indent="0">
              <a:buNone/>
            </a:pPr>
            <a:r>
              <a:rPr lang="nb-NO" dirty="0"/>
              <a:t>Funksjonsnedsettelse </a:t>
            </a:r>
          </a:p>
          <a:p>
            <a:pPr marL="0" indent="0">
              <a:buNone/>
            </a:pPr>
            <a:r>
              <a:rPr lang="nb-NO" dirty="0"/>
              <a:t>Seksuell orientering, kjønnsidentitet, kjønnsuttrykk </a:t>
            </a:r>
          </a:p>
          <a:p>
            <a:pPr marL="0" indent="0">
              <a:buNone/>
            </a:pPr>
            <a:r>
              <a:rPr lang="nb-NO" dirty="0"/>
              <a:t>alder og </a:t>
            </a:r>
          </a:p>
          <a:p>
            <a:pPr marL="0" indent="0">
              <a:buNone/>
            </a:pPr>
            <a:r>
              <a:rPr lang="nb-NO" dirty="0"/>
              <a:t>Andre vesentlige forhold ved en person.</a:t>
            </a:r>
          </a:p>
        </p:txBody>
      </p:sp>
      <p:sp>
        <p:nvSpPr>
          <p:cNvPr id="4" name="Plassholder for bunntekst 3"/>
          <p:cNvSpPr>
            <a:spLocks noGrp="1"/>
          </p:cNvSpPr>
          <p:nvPr>
            <p:ph type="ftr" sz="quarter" idx="11"/>
          </p:nvPr>
        </p:nvSpPr>
        <p:spPr/>
        <p:txBody>
          <a:bodyPr/>
          <a:lstStyle/>
          <a:p>
            <a:pPr>
              <a:defRPr/>
            </a:pPr>
            <a:r>
              <a:rPr lang="nb-NO">
                <a:solidFill>
                  <a:prstClr val="black">
                    <a:tint val="75000"/>
                  </a:prstClr>
                </a:solidFill>
              </a:rPr>
              <a:t>Eli Knøsen 27-6-2021</a:t>
            </a:r>
            <a:endParaRPr lang="nb-NO" dirty="0">
              <a:solidFill>
                <a:prstClr val="black">
                  <a:tint val="75000"/>
                </a:prstClr>
              </a:solidFill>
            </a:endParaRPr>
          </a:p>
        </p:txBody>
      </p:sp>
    </p:spTree>
    <p:extLst>
      <p:ext uri="{BB962C8B-B14F-4D97-AF65-F5344CB8AC3E}">
        <p14:creationId xmlns:p14="http://schemas.microsoft.com/office/powerpoint/2010/main" val="1946684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TILSYN</a:t>
            </a:r>
          </a:p>
        </p:txBody>
      </p:sp>
      <p:sp>
        <p:nvSpPr>
          <p:cNvPr id="3" name="Plassholder for innhold 2"/>
          <p:cNvSpPr>
            <a:spLocks noGrp="1"/>
          </p:cNvSpPr>
          <p:nvPr>
            <p:ph idx="1"/>
          </p:nvPr>
        </p:nvSpPr>
        <p:spPr/>
        <p:txBody>
          <a:bodyPr/>
          <a:lstStyle/>
          <a:p>
            <a:r>
              <a:rPr lang="nb-NO" dirty="0"/>
              <a:t>CEDAW  - Kvinnekonvensjon</a:t>
            </a:r>
          </a:p>
          <a:p>
            <a:r>
              <a:rPr lang="nb-NO" dirty="0"/>
              <a:t>CERD – Rasismekonvensjonen</a:t>
            </a:r>
          </a:p>
          <a:p>
            <a:r>
              <a:rPr lang="nb-NO" dirty="0"/>
              <a:t>CRPD –Funksjonshemmede konvensjonen (Konvensjonen om rettigheter til personer med nedsatt funksjonsevne)</a:t>
            </a:r>
          </a:p>
        </p:txBody>
      </p:sp>
      <p:sp>
        <p:nvSpPr>
          <p:cNvPr id="4" name="Plassholder for bunntekst 3"/>
          <p:cNvSpPr>
            <a:spLocks noGrp="1"/>
          </p:cNvSpPr>
          <p:nvPr>
            <p:ph type="ftr" sz="quarter" idx="11"/>
          </p:nvPr>
        </p:nvSpPr>
        <p:spPr/>
        <p:txBody>
          <a:bodyPr/>
          <a:lstStyle/>
          <a:p>
            <a:pPr>
              <a:defRPr/>
            </a:pPr>
            <a:r>
              <a:rPr lang="nb-NO">
                <a:solidFill>
                  <a:prstClr val="black">
                    <a:tint val="75000"/>
                  </a:prstClr>
                </a:solidFill>
              </a:rPr>
              <a:t>Eli Knøsen 27-6-2021</a:t>
            </a:r>
            <a:endParaRPr lang="nb-NO" dirty="0">
              <a:solidFill>
                <a:prstClr val="black">
                  <a:tint val="75000"/>
                </a:prstClr>
              </a:solidFill>
            </a:endParaRPr>
          </a:p>
        </p:txBody>
      </p:sp>
    </p:spTree>
    <p:extLst>
      <p:ext uri="{BB962C8B-B14F-4D97-AF65-F5344CB8AC3E}">
        <p14:creationId xmlns:p14="http://schemas.microsoft.com/office/powerpoint/2010/main" val="43131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Tilsyn og rapportering</a:t>
            </a:r>
          </a:p>
        </p:txBody>
      </p:sp>
      <p:sp>
        <p:nvSpPr>
          <p:cNvPr id="3" name="Plassholder for innhold 2"/>
          <p:cNvSpPr>
            <a:spLocks noGrp="1"/>
          </p:cNvSpPr>
          <p:nvPr>
            <p:ph idx="1"/>
          </p:nvPr>
        </p:nvSpPr>
        <p:spPr/>
        <p:txBody>
          <a:bodyPr>
            <a:normAutofit/>
          </a:bodyPr>
          <a:lstStyle/>
          <a:p>
            <a:r>
              <a:rPr lang="nb-NO" sz="3600" dirty="0"/>
              <a:t>2 år etter ratifisering: Regjeringens rapport ( - hvert 4. år) </a:t>
            </a:r>
          </a:p>
          <a:p>
            <a:r>
              <a:rPr lang="nb-NO" sz="3600" dirty="0"/>
              <a:t>Parallell-rapport fra LDO</a:t>
            </a:r>
          </a:p>
          <a:p>
            <a:r>
              <a:rPr lang="nb-NO" sz="3600" dirty="0"/>
              <a:t>Skyggerapport (sivilt samfunn) </a:t>
            </a:r>
          </a:p>
          <a:p>
            <a:r>
              <a:rPr lang="nb-NO" sz="3600" dirty="0"/>
              <a:t>Eksaminering </a:t>
            </a:r>
          </a:p>
        </p:txBody>
      </p:sp>
      <p:sp>
        <p:nvSpPr>
          <p:cNvPr id="5" name="Plassholder for bunntekst 4"/>
          <p:cNvSpPr>
            <a:spLocks noGrp="1"/>
          </p:cNvSpPr>
          <p:nvPr>
            <p:ph type="ftr" sz="quarter" idx="11"/>
          </p:nvPr>
        </p:nvSpPr>
        <p:spPr/>
        <p:txBody>
          <a:bodyPr/>
          <a:lstStyle/>
          <a:p>
            <a:pPr>
              <a:defRPr/>
            </a:pPr>
            <a:r>
              <a:rPr lang="en-US">
                <a:solidFill>
                  <a:prstClr val="black">
                    <a:tint val="75000"/>
                  </a:prstClr>
                </a:solidFill>
              </a:rPr>
              <a:t>Eli Knøsen 27-6-2021</a:t>
            </a:r>
          </a:p>
        </p:txBody>
      </p:sp>
    </p:spTree>
    <p:extLst>
      <p:ext uri="{BB962C8B-B14F-4D97-AF65-F5344CB8AC3E}">
        <p14:creationId xmlns:p14="http://schemas.microsoft.com/office/powerpoint/2010/main" val="1520886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Nemnda</a:t>
            </a:r>
          </a:p>
        </p:txBody>
      </p:sp>
      <p:sp>
        <p:nvSpPr>
          <p:cNvPr id="3" name="Plassholder for innhold 2"/>
          <p:cNvSpPr>
            <a:spLocks noGrp="1"/>
          </p:cNvSpPr>
          <p:nvPr>
            <p:ph idx="1"/>
          </p:nvPr>
        </p:nvSpPr>
        <p:spPr/>
        <p:txBody>
          <a:bodyPr>
            <a:normAutofit fontScale="92500"/>
          </a:bodyPr>
          <a:lstStyle/>
          <a:p>
            <a:r>
              <a:rPr lang="nb-NO" sz="2400" dirty="0"/>
              <a:t>Klageorgan i Bergen </a:t>
            </a:r>
          </a:p>
          <a:p>
            <a:pPr marL="0" indent="0">
              <a:buNone/>
            </a:pPr>
            <a:r>
              <a:rPr lang="nb-NO" sz="1500" dirty="0"/>
              <a:t>(4 ledere + 8 faste medlemmer – advokater og dommere)</a:t>
            </a:r>
          </a:p>
          <a:p>
            <a:pPr marL="0" indent="0">
              <a:buNone/>
            </a:pPr>
            <a:r>
              <a:rPr lang="nb-NO" sz="2400" dirty="0"/>
              <a:t>Sekretariat som forbereder sakene</a:t>
            </a:r>
          </a:p>
          <a:p>
            <a:pPr marL="0" indent="0">
              <a:buNone/>
            </a:pPr>
            <a:r>
              <a:rPr lang="nb-NO" sz="1700" dirty="0"/>
              <a:t>(leder Ashan </a:t>
            </a:r>
            <a:r>
              <a:rPr lang="nb-NO" sz="1700" dirty="0" err="1"/>
              <a:t>Nishantha</a:t>
            </a:r>
            <a:r>
              <a:rPr lang="nb-NO" sz="1700" dirty="0"/>
              <a:t>)</a:t>
            </a:r>
          </a:p>
          <a:p>
            <a:pPr marL="0" indent="0">
              <a:buNone/>
            </a:pPr>
            <a:r>
              <a:rPr lang="nb-NO" sz="2400" dirty="0"/>
              <a:t>Nemda kommer sammen 1 - 2 ganger i måneden for avgjørelser  </a:t>
            </a:r>
            <a:r>
              <a:rPr lang="nb-NO" sz="1700" dirty="0"/>
              <a:t>(3 – 4 medlemmer pr sak)  </a:t>
            </a:r>
          </a:p>
          <a:p>
            <a:pPr marL="0" indent="0">
              <a:buNone/>
            </a:pPr>
            <a:endParaRPr lang="nb-NO" sz="2800" dirty="0"/>
          </a:p>
          <a:p>
            <a:pPr marL="0" indent="0">
              <a:buNone/>
            </a:pPr>
            <a:r>
              <a:rPr lang="nb-NO" sz="2800" dirty="0"/>
              <a:t>Saksbehandling  6 – 18 måneder</a:t>
            </a:r>
          </a:p>
          <a:p>
            <a:pPr marL="0" indent="0">
              <a:buNone/>
            </a:pPr>
            <a:endParaRPr lang="nb-NO" sz="2200" dirty="0"/>
          </a:p>
          <a:p>
            <a:pPr marL="0" indent="0">
              <a:buNone/>
            </a:pPr>
            <a:r>
              <a:rPr lang="nb-NO" sz="2200" dirty="0"/>
              <a:t>Sakene kan ikke påklages videre i forvaltningen, men kan bringes inn for domstolene.</a:t>
            </a:r>
          </a:p>
        </p:txBody>
      </p:sp>
    </p:spTree>
    <p:extLst>
      <p:ext uri="{BB962C8B-B14F-4D97-AF65-F5344CB8AC3E}">
        <p14:creationId xmlns:p14="http://schemas.microsoft.com/office/powerpoint/2010/main" val="823019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B2AACD-09B0-40B6-9699-40918C235C30}"/>
              </a:ext>
            </a:extLst>
          </p:cNvPr>
          <p:cNvSpPr>
            <a:spLocks noGrp="1"/>
          </p:cNvSpPr>
          <p:nvPr>
            <p:ph type="title"/>
          </p:nvPr>
        </p:nvSpPr>
        <p:spPr/>
        <p:txBody>
          <a:bodyPr/>
          <a:lstStyle/>
          <a:p>
            <a:r>
              <a:rPr lang="nb-NO" dirty="0"/>
              <a:t>Nemnda kan: </a:t>
            </a:r>
          </a:p>
        </p:txBody>
      </p:sp>
      <p:sp>
        <p:nvSpPr>
          <p:cNvPr id="3" name="Plassholder for innhold 2">
            <a:extLst>
              <a:ext uri="{FF2B5EF4-FFF2-40B4-BE49-F238E27FC236}">
                <a16:creationId xmlns:a16="http://schemas.microsoft.com/office/drawing/2014/main" id="{A3ABEB77-F9D5-4A88-82C7-0E245225B338}"/>
              </a:ext>
            </a:extLst>
          </p:cNvPr>
          <p:cNvSpPr>
            <a:spLocks noGrp="1"/>
          </p:cNvSpPr>
          <p:nvPr>
            <p:ph idx="1"/>
          </p:nvPr>
        </p:nvSpPr>
        <p:spPr/>
        <p:txBody>
          <a:bodyPr>
            <a:normAutofit/>
          </a:bodyPr>
          <a:lstStyle/>
          <a:p>
            <a:r>
              <a:rPr lang="nn-NO" dirty="0"/>
              <a:t>pålegge stans, at forhold rettes eller andre tiltak som er nødvendig for å sikre  eller trakassering </a:t>
            </a:r>
            <a:r>
              <a:rPr lang="nn-NO" dirty="0" err="1"/>
              <a:t>opphører</a:t>
            </a:r>
            <a:r>
              <a:rPr lang="nn-NO" dirty="0"/>
              <a:t>. </a:t>
            </a:r>
          </a:p>
          <a:p>
            <a:r>
              <a:rPr lang="nb-NO" dirty="0"/>
              <a:t>ilegge tvangsmulkt </a:t>
            </a:r>
          </a:p>
          <a:p>
            <a:r>
              <a:rPr lang="nb-NO" dirty="0"/>
              <a:t>kreve oppreisning (for tort å svie)  og erstatning for økonomisk tap (arbeidsforhold) </a:t>
            </a:r>
          </a:p>
        </p:txBody>
      </p:sp>
      <p:sp>
        <p:nvSpPr>
          <p:cNvPr id="4" name="Plassholder for bunntekst 3">
            <a:extLst>
              <a:ext uri="{FF2B5EF4-FFF2-40B4-BE49-F238E27FC236}">
                <a16:creationId xmlns:a16="http://schemas.microsoft.com/office/drawing/2014/main" id="{0D9172B1-E7DD-4337-91CC-92877AB0A149}"/>
              </a:ext>
            </a:extLst>
          </p:cNvPr>
          <p:cNvSpPr>
            <a:spLocks noGrp="1"/>
          </p:cNvSpPr>
          <p:nvPr>
            <p:ph type="ftr" sz="quarter" idx="11"/>
          </p:nvPr>
        </p:nvSpPr>
        <p:spPr/>
        <p:txBody>
          <a:bodyPr/>
          <a:lstStyle/>
          <a:p>
            <a:r>
              <a:rPr lang="nb-NO">
                <a:solidFill>
                  <a:prstClr val="black">
                    <a:tint val="75000"/>
                  </a:prstClr>
                </a:solidFill>
              </a:rPr>
              <a:t>Eli Knøsen 27-6-2021</a:t>
            </a:r>
            <a:endParaRPr lang="nb-NO" dirty="0">
              <a:solidFill>
                <a:prstClr val="black">
                  <a:tint val="75000"/>
                </a:prstClr>
              </a:solidFill>
            </a:endParaRPr>
          </a:p>
        </p:txBody>
      </p:sp>
    </p:spTree>
    <p:extLst>
      <p:ext uri="{BB962C8B-B14F-4D97-AF65-F5344CB8AC3E}">
        <p14:creationId xmlns:p14="http://schemas.microsoft.com/office/powerpoint/2010/main" val="3888451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F1EDC5-8856-4B28-B55B-ADF239CBDCE4}"/>
              </a:ext>
            </a:extLst>
          </p:cNvPr>
          <p:cNvSpPr>
            <a:spLocks noGrp="1"/>
          </p:cNvSpPr>
          <p:nvPr>
            <p:ph type="title"/>
          </p:nvPr>
        </p:nvSpPr>
        <p:spPr/>
        <p:txBody>
          <a:bodyPr>
            <a:normAutofit/>
          </a:bodyPr>
          <a:lstStyle/>
          <a:p>
            <a:r>
              <a:rPr lang="nb-NO" dirty="0"/>
              <a:t>Saker på funksjonsevneområde</a:t>
            </a:r>
          </a:p>
        </p:txBody>
      </p:sp>
      <p:sp>
        <p:nvSpPr>
          <p:cNvPr id="3" name="Plassholder for innhold 2">
            <a:extLst>
              <a:ext uri="{FF2B5EF4-FFF2-40B4-BE49-F238E27FC236}">
                <a16:creationId xmlns:a16="http://schemas.microsoft.com/office/drawing/2014/main" id="{0FBD0437-4919-471B-88E9-88C028907226}"/>
              </a:ext>
            </a:extLst>
          </p:cNvPr>
          <p:cNvSpPr>
            <a:spLocks noGrp="1"/>
          </p:cNvSpPr>
          <p:nvPr>
            <p:ph idx="1"/>
          </p:nvPr>
        </p:nvSpPr>
        <p:spPr/>
        <p:txBody>
          <a:bodyPr>
            <a:normAutofit lnSpcReduction="10000"/>
          </a:bodyPr>
          <a:lstStyle/>
          <a:p>
            <a:r>
              <a:rPr lang="nb-NO" dirty="0"/>
              <a:t>LDO får inn </a:t>
            </a:r>
            <a:r>
              <a:rPr lang="nb-NO" dirty="0" err="1"/>
              <a:t>ca</a:t>
            </a:r>
            <a:r>
              <a:rPr lang="nb-NO" dirty="0"/>
              <a:t> 3-4 veiledningsaker daglig som handler om funksjonsevne</a:t>
            </a:r>
          </a:p>
          <a:p>
            <a:r>
              <a:rPr lang="nb-NO" dirty="0" err="1"/>
              <a:t>Uu</a:t>
            </a:r>
            <a:endParaRPr lang="nb-NO" dirty="0"/>
          </a:p>
          <a:p>
            <a:r>
              <a:rPr lang="nb-NO" dirty="0"/>
              <a:t>Arbeidsliv (individuell tilrettelegging)</a:t>
            </a:r>
          </a:p>
          <a:p>
            <a:r>
              <a:rPr lang="nb-NO" dirty="0"/>
              <a:t>Skole /utdanning (individuell tilrettelegging) (læremidler)</a:t>
            </a:r>
          </a:p>
          <a:p>
            <a:r>
              <a:rPr lang="nb-NO" dirty="0"/>
              <a:t>Kommunale tjenester BPA</a:t>
            </a:r>
          </a:p>
        </p:txBody>
      </p:sp>
      <p:sp>
        <p:nvSpPr>
          <p:cNvPr id="4" name="Plassholder for bunntekst 3">
            <a:extLst>
              <a:ext uri="{FF2B5EF4-FFF2-40B4-BE49-F238E27FC236}">
                <a16:creationId xmlns:a16="http://schemas.microsoft.com/office/drawing/2014/main" id="{8FC4E964-91C2-4484-A707-F320C72B8FBE}"/>
              </a:ext>
            </a:extLst>
          </p:cNvPr>
          <p:cNvSpPr>
            <a:spLocks noGrp="1"/>
          </p:cNvSpPr>
          <p:nvPr>
            <p:ph type="ftr" sz="quarter" idx="11"/>
          </p:nvPr>
        </p:nvSpPr>
        <p:spPr/>
        <p:txBody>
          <a:bodyPr/>
          <a:lstStyle/>
          <a:p>
            <a:r>
              <a:rPr lang="nb-NO">
                <a:solidFill>
                  <a:prstClr val="black">
                    <a:tint val="75000"/>
                  </a:prstClr>
                </a:solidFill>
              </a:rPr>
              <a:t>Eli Knøsen 27-6-2021</a:t>
            </a:r>
            <a:endParaRPr lang="nb-NO" dirty="0">
              <a:solidFill>
                <a:prstClr val="black">
                  <a:tint val="75000"/>
                </a:prstClr>
              </a:solidFill>
            </a:endParaRPr>
          </a:p>
        </p:txBody>
      </p:sp>
    </p:spTree>
    <p:extLst>
      <p:ext uri="{BB962C8B-B14F-4D97-AF65-F5344CB8AC3E}">
        <p14:creationId xmlns:p14="http://schemas.microsoft.com/office/powerpoint/2010/main" val="1585771337"/>
      </p:ext>
    </p:extLst>
  </p:cSld>
  <p:clrMapOvr>
    <a:masterClrMapping/>
  </p:clrMapOvr>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tema">
  <a:themeElements>
    <a:clrScheme name="Fiolet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tema">
  <a:themeElements>
    <a:clrScheme name="Fiolet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997</Words>
  <Application>Microsoft Office PowerPoint</Application>
  <PresentationFormat>Widescreen</PresentationFormat>
  <Paragraphs>152</Paragraphs>
  <Slides>11</Slides>
  <Notes>11</Notes>
  <HiddenSlides>1</HiddenSlides>
  <MMClips>0</MMClips>
  <ScaleCrop>false</ScaleCrop>
  <HeadingPairs>
    <vt:vector size="6" baseType="variant">
      <vt:variant>
        <vt:lpstr>Brukte skrifter</vt:lpstr>
      </vt:variant>
      <vt:variant>
        <vt:i4>3</vt:i4>
      </vt:variant>
      <vt:variant>
        <vt:lpstr>Tema</vt:lpstr>
      </vt:variant>
      <vt:variant>
        <vt:i4>3</vt:i4>
      </vt:variant>
      <vt:variant>
        <vt:lpstr>Lysbildetitler</vt:lpstr>
      </vt:variant>
      <vt:variant>
        <vt:i4>11</vt:i4>
      </vt:variant>
    </vt:vector>
  </HeadingPairs>
  <TitlesOfParts>
    <vt:vector size="17" baseType="lpstr">
      <vt:lpstr>Arial</vt:lpstr>
      <vt:lpstr>Calibri</vt:lpstr>
      <vt:lpstr>Wingdings</vt:lpstr>
      <vt:lpstr>1_Office-tema</vt:lpstr>
      <vt:lpstr>8_Office-tema</vt:lpstr>
      <vt:lpstr>9_Office-tema</vt:lpstr>
      <vt:lpstr>Eli Knøsen Om LDO og NEMNDA</vt:lpstr>
      <vt:lpstr>Likestillings- og diskrimineringsombudet</vt:lpstr>
      <vt:lpstr>Nytt ombud Hanne Bjurstrøm – Bjørn Erik Thon</vt:lpstr>
      <vt:lpstr>Likestillings- og diskrimineringsloven (2018) Diskrimineringsgrunnlag</vt:lpstr>
      <vt:lpstr>TILSYN</vt:lpstr>
      <vt:lpstr>Tilsyn og rapportering</vt:lpstr>
      <vt:lpstr>Nemnda</vt:lpstr>
      <vt:lpstr>Nemnda kan: </vt:lpstr>
      <vt:lpstr>Saker på funksjonsevneområde</vt:lpstr>
      <vt:lpstr>PowerPoint-presentasjon</vt:lpstr>
      <vt:lpstr>Funk- gruppe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 Knøsen Om LDO og NEMNDA</dc:title>
  <dc:creator>Eli Knøsen</dc:creator>
  <cp:lastModifiedBy>Vigdis Endal</cp:lastModifiedBy>
  <cp:revision>1</cp:revision>
  <dcterms:created xsi:type="dcterms:W3CDTF">2022-01-20T15:47:35Z</dcterms:created>
  <dcterms:modified xsi:type="dcterms:W3CDTF">2022-01-28T15:05:40Z</dcterms:modified>
</cp:coreProperties>
</file>