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821" r:id="rId1"/>
  </p:sldMasterIdLst>
  <p:notesMasterIdLst>
    <p:notesMasterId r:id="rId18"/>
  </p:notesMasterIdLst>
  <p:handoutMasterIdLst>
    <p:handoutMasterId r:id="rId19"/>
  </p:handoutMasterIdLst>
  <p:sldIdLst>
    <p:sldId id="256" r:id="rId2"/>
    <p:sldId id="315" r:id="rId3"/>
    <p:sldId id="295" r:id="rId4"/>
    <p:sldId id="313" r:id="rId5"/>
    <p:sldId id="305" r:id="rId6"/>
    <p:sldId id="306" r:id="rId7"/>
    <p:sldId id="318" r:id="rId8"/>
    <p:sldId id="307" r:id="rId9"/>
    <p:sldId id="309" r:id="rId10"/>
    <p:sldId id="312" r:id="rId11"/>
    <p:sldId id="296" r:id="rId12"/>
    <p:sldId id="299" r:id="rId13"/>
    <p:sldId id="302" r:id="rId14"/>
    <p:sldId id="314" r:id="rId15"/>
    <p:sldId id="310" r:id="rId16"/>
    <p:sldId id="316" r:id="rId17"/>
  </p:sldIdLst>
  <p:sldSz cx="12192000" cy="6858000"/>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69"/>
    <p:restoredTop sz="86405"/>
  </p:normalViewPr>
  <p:slideViewPr>
    <p:cSldViewPr snapToGrid="0" snapToObjects="1">
      <p:cViewPr varScale="1">
        <p:scale>
          <a:sx n="61" d="100"/>
          <a:sy n="61" d="100"/>
        </p:scale>
        <p:origin x="480" y="48"/>
      </p:cViewPr>
      <p:guideLst/>
    </p:cSldViewPr>
  </p:slideViewPr>
  <p:outlineViewPr>
    <p:cViewPr>
      <p:scale>
        <a:sx n="33" d="100"/>
        <a:sy n="33" d="100"/>
      </p:scale>
      <p:origin x="0" y="-5512"/>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8BA93E9-53B9-40AD-AD11-A4BDF00512F3}" type="datetimeFigureOut">
              <a:rPr lang="nb-NO" smtClean="0"/>
              <a:t>26.11.2016</a:t>
            </a:fld>
            <a:endParaRPr lang="nb-NO"/>
          </a:p>
        </p:txBody>
      </p:sp>
      <p:sp>
        <p:nvSpPr>
          <p:cNvPr id="4" name="Plassholder for bunnteks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27184ED9-E332-470A-8586-A9DE99F8884C}" type="slidenum">
              <a:rPr lang="nb-NO" smtClean="0"/>
              <a:t>‹#›</a:t>
            </a:fld>
            <a:endParaRPr lang="nb-NO"/>
          </a:p>
        </p:txBody>
      </p:sp>
    </p:spTree>
    <p:extLst>
      <p:ext uri="{BB962C8B-B14F-4D97-AF65-F5344CB8AC3E}">
        <p14:creationId xmlns:p14="http://schemas.microsoft.com/office/powerpoint/2010/main" val="1515262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F1DB55AF-13EA-44B8-AFD7-2FB901214496}" type="datetimeFigureOut">
              <a:rPr lang="nb-NO" smtClean="0"/>
              <a:t>26.11.2016</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C642F2C-1E79-47FD-9E52-D3A62D5F9EA4}" type="slidenum">
              <a:rPr lang="nb-NO" smtClean="0"/>
              <a:t>‹#›</a:t>
            </a:fld>
            <a:endParaRPr lang="nb-NO"/>
          </a:p>
        </p:txBody>
      </p:sp>
    </p:spTree>
    <p:extLst>
      <p:ext uri="{BB962C8B-B14F-4D97-AF65-F5344CB8AC3E}">
        <p14:creationId xmlns:p14="http://schemas.microsoft.com/office/powerpoint/2010/main" val="284108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642F2C-1E79-47FD-9E52-D3A62D5F9EA4}" type="slidenum">
              <a:rPr lang="nb-NO" smtClean="0"/>
              <a:t>1</a:t>
            </a:fld>
            <a:endParaRPr lang="nb-NO"/>
          </a:p>
        </p:txBody>
      </p:sp>
    </p:spTree>
    <p:extLst>
      <p:ext uri="{BB962C8B-B14F-4D97-AF65-F5344CB8AC3E}">
        <p14:creationId xmlns:p14="http://schemas.microsoft.com/office/powerpoint/2010/main" val="394430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sz="1200" i="1" dirty="0" smtClean="0">
                <a:latin typeface="Calibri" charset="0"/>
                <a:ea typeface="Calibri" charset="0"/>
                <a:cs typeface="Calibri" charset="0"/>
              </a:rPr>
              <a:t>NOU </a:t>
            </a:r>
            <a:r>
              <a:rPr lang="nb-NO" sz="1200" i="1" dirty="0">
                <a:latin typeface="Calibri" charset="0"/>
                <a:ea typeface="Calibri" charset="0"/>
                <a:cs typeface="Calibri" charset="0"/>
              </a:rPr>
              <a:t>2010:5 sa at fremtidens eldre, med et annet forbruk, livsstil og andre ressurser til å møte alderdommen enn tidligere generasjoner, vil gi økende etterspørsel etter tjenester og forbruksprodukter på det åpne markedet som skal som skal gjøre dagliglivet lettere å mestre. </a:t>
            </a:r>
          </a:p>
          <a:p>
            <a:endParaRPr lang="nb-NO" dirty="0"/>
          </a:p>
        </p:txBody>
      </p:sp>
      <p:sp>
        <p:nvSpPr>
          <p:cNvPr id="4" name="Plassholder for lysbildenummer 3"/>
          <p:cNvSpPr>
            <a:spLocks noGrp="1"/>
          </p:cNvSpPr>
          <p:nvPr>
            <p:ph type="sldNum" sz="quarter" idx="10"/>
          </p:nvPr>
        </p:nvSpPr>
        <p:spPr/>
        <p:txBody>
          <a:bodyPr/>
          <a:lstStyle/>
          <a:p>
            <a:fld id="{4C642F2C-1E79-47FD-9E52-D3A62D5F9EA4}" type="slidenum">
              <a:rPr lang="nb-NO" smtClean="0"/>
              <a:t>4</a:t>
            </a:fld>
            <a:endParaRPr lang="nb-NO"/>
          </a:p>
        </p:txBody>
      </p:sp>
    </p:spTree>
    <p:extLst>
      <p:ext uri="{BB962C8B-B14F-4D97-AF65-F5344CB8AC3E}">
        <p14:creationId xmlns:p14="http://schemas.microsoft.com/office/powerpoint/2010/main" val="1373192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Nedgang </a:t>
            </a:r>
            <a:r>
              <a:rPr lang="nb-NO" dirty="0" err="1"/>
              <a:t>bestillerordningen</a:t>
            </a:r>
            <a:r>
              <a:rPr lang="nb-NO" baseline="0" dirty="0"/>
              <a:t> skyldes bl.a. at enklere hjelpemidler falt ut av ordningen i 2012, men innført som tilskuddsordning </a:t>
            </a:r>
            <a:r>
              <a:rPr lang="nb-NO" baseline="0" dirty="0" smtClean="0"/>
              <a:t>(kr. 2000,- </a:t>
            </a:r>
            <a:r>
              <a:rPr lang="nb-NO" baseline="0" dirty="0"/>
              <a:t>pr 4 år) fra og med 2014</a:t>
            </a:r>
          </a:p>
          <a:p>
            <a:endParaRPr lang="nb-NO" dirty="0"/>
          </a:p>
        </p:txBody>
      </p:sp>
      <p:sp>
        <p:nvSpPr>
          <p:cNvPr id="4" name="Plassholder for lysbildenummer 3"/>
          <p:cNvSpPr>
            <a:spLocks noGrp="1"/>
          </p:cNvSpPr>
          <p:nvPr>
            <p:ph type="sldNum" sz="quarter" idx="10"/>
          </p:nvPr>
        </p:nvSpPr>
        <p:spPr/>
        <p:txBody>
          <a:bodyPr/>
          <a:lstStyle/>
          <a:p>
            <a:fld id="{4C642F2C-1E79-47FD-9E52-D3A62D5F9EA4}" type="slidenum">
              <a:rPr lang="nb-NO" smtClean="0"/>
              <a:t>5</a:t>
            </a:fld>
            <a:endParaRPr lang="nb-NO"/>
          </a:p>
        </p:txBody>
      </p:sp>
    </p:spTree>
    <p:extLst>
      <p:ext uri="{BB962C8B-B14F-4D97-AF65-F5344CB8AC3E}">
        <p14:creationId xmlns:p14="http://schemas.microsoft.com/office/powerpoint/2010/main" val="1889683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Kun om lag 10 pst. av boligene i landet er tilgjengelige for rullestolbrukere</a:t>
            </a:r>
            <a:r>
              <a:rPr lang="nb-NO" sz="1200" kern="1200" dirty="0" smtClean="0">
                <a:solidFill>
                  <a:schemeClr val="tx1"/>
                </a:solidFill>
                <a:effectLst/>
                <a:latin typeface="+mn-lt"/>
                <a:ea typeface="+mn-ea"/>
                <a:cs typeface="+mn-cs"/>
              </a:rPr>
              <a:t>. I </a:t>
            </a:r>
            <a:r>
              <a:rPr lang="nb-NO" sz="1200" kern="1200" dirty="0">
                <a:solidFill>
                  <a:schemeClr val="tx1"/>
                </a:solidFill>
                <a:effectLst/>
                <a:latin typeface="+mn-lt"/>
                <a:ea typeface="+mn-ea"/>
                <a:cs typeface="+mn-cs"/>
              </a:rPr>
              <a:t>overkant av 500 000 boliger ligger i 2. etasje eller høyere. Av disse ligger om lag 350 000 i bygninger uten heis. </a:t>
            </a:r>
          </a:p>
          <a:p>
            <a:r>
              <a:rPr lang="nb-NO" sz="1200" kern="1200" dirty="0">
                <a:solidFill>
                  <a:schemeClr val="tx1"/>
                </a:solidFill>
                <a:effectLst/>
                <a:latin typeface="+mn-lt"/>
                <a:ea typeface="+mn-ea"/>
                <a:cs typeface="+mn-cs"/>
              </a:rPr>
              <a:t>Det betyr at 600 000 personer – 12 pst. av befolkningen – bor i 2. etasje eller høyere uten heis. Av disse er 25 000 personer over 80 år, og ytterligere 25 000 er mellom 70 og 79 år. </a:t>
            </a:r>
          </a:p>
          <a:p>
            <a:r>
              <a:rPr lang="nb-NO" sz="1200" kern="1200" dirty="0">
                <a:solidFill>
                  <a:schemeClr val="tx1"/>
                </a:solidFill>
                <a:effectLst/>
                <a:latin typeface="+mn-lt"/>
                <a:ea typeface="+mn-ea"/>
                <a:cs typeface="+mn-cs"/>
              </a:rPr>
              <a:t>En mer tilgjengelig boligmasse er en forutsetning for å kunne møte utfordringene med flere eldre. </a:t>
            </a: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Likevel svekkes HB rolle som sosial-boligaktør, de personrettede</a:t>
            </a:r>
            <a:r>
              <a:rPr lang="nb-NO" sz="1200" kern="1200" baseline="0" dirty="0" smtClean="0">
                <a:solidFill>
                  <a:schemeClr val="tx1"/>
                </a:solidFill>
                <a:effectLst/>
                <a:latin typeface="+mn-lt"/>
                <a:ea typeface="+mn-ea"/>
                <a:cs typeface="+mn-cs"/>
              </a:rPr>
              <a:t> tiltakene avvikles og midlene overføres til kommunene uten øremerking.</a:t>
            </a:r>
          </a:p>
          <a:p>
            <a:r>
              <a:rPr lang="nb-NO" sz="1200" kern="1200" baseline="0" dirty="0" smtClean="0">
                <a:solidFill>
                  <a:schemeClr val="tx1"/>
                </a:solidFill>
                <a:effectLst/>
                <a:latin typeface="+mn-lt"/>
                <a:ea typeface="+mn-ea"/>
                <a:cs typeface="+mn-cs"/>
              </a:rPr>
              <a:t>TEK og </a:t>
            </a:r>
            <a:r>
              <a:rPr lang="nb-NO" sz="1200" kern="1200" baseline="0" dirty="0" err="1" smtClean="0">
                <a:solidFill>
                  <a:schemeClr val="tx1"/>
                </a:solidFill>
                <a:effectLst/>
                <a:latin typeface="+mn-lt"/>
                <a:ea typeface="+mn-ea"/>
                <a:cs typeface="+mn-cs"/>
              </a:rPr>
              <a:t>byggforskriftes</a:t>
            </a:r>
            <a:r>
              <a:rPr lang="nb-NO" sz="1200" kern="1200" baseline="0" dirty="0" smtClean="0">
                <a:solidFill>
                  <a:schemeClr val="tx1"/>
                </a:solidFill>
                <a:effectLst/>
                <a:latin typeface="+mn-lt"/>
                <a:ea typeface="+mn-ea"/>
                <a:cs typeface="+mn-cs"/>
              </a:rPr>
              <a:t> er kontinuerlig under press.</a:t>
            </a:r>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4C642F2C-1E79-47FD-9E52-D3A62D5F9EA4}" type="slidenum">
              <a:rPr lang="nb-NO" smtClean="0"/>
              <a:t>9</a:t>
            </a:fld>
            <a:endParaRPr lang="nb-NO"/>
          </a:p>
        </p:txBody>
      </p:sp>
    </p:spTree>
    <p:extLst>
      <p:ext uri="{BB962C8B-B14F-4D97-AF65-F5344CB8AC3E}">
        <p14:creationId xmlns:p14="http://schemas.microsoft.com/office/powerpoint/2010/main" val="346698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4C642F2C-1E79-47FD-9E52-D3A62D5F9EA4}" type="slidenum">
              <a:rPr lang="nb-NO" smtClean="0"/>
              <a:t>11</a:t>
            </a:fld>
            <a:endParaRPr lang="nb-NO"/>
          </a:p>
        </p:txBody>
      </p:sp>
    </p:spTree>
    <p:extLst>
      <p:ext uri="{BB962C8B-B14F-4D97-AF65-F5344CB8AC3E}">
        <p14:creationId xmlns:p14="http://schemas.microsoft.com/office/powerpoint/2010/main" val="48276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642F2C-1E79-47FD-9E52-D3A62D5F9EA4}" type="slidenum">
              <a:rPr lang="nb-NO" smtClean="0"/>
              <a:t>14</a:t>
            </a:fld>
            <a:endParaRPr lang="nb-NO"/>
          </a:p>
        </p:txBody>
      </p:sp>
    </p:spTree>
    <p:extLst>
      <p:ext uri="{BB962C8B-B14F-4D97-AF65-F5344CB8AC3E}">
        <p14:creationId xmlns:p14="http://schemas.microsoft.com/office/powerpoint/2010/main" val="311523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4C642F2C-1E79-47FD-9E52-D3A62D5F9EA4}" type="slidenum">
              <a:rPr lang="nb-NO" smtClean="0"/>
              <a:t>15</a:t>
            </a:fld>
            <a:endParaRPr lang="nb-NO"/>
          </a:p>
        </p:txBody>
      </p:sp>
    </p:spTree>
    <p:extLst>
      <p:ext uri="{BB962C8B-B14F-4D97-AF65-F5344CB8AC3E}">
        <p14:creationId xmlns:p14="http://schemas.microsoft.com/office/powerpoint/2010/main" val="183357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smtClean="0"/>
              <a:t/>
            </a:r>
            <a:br>
              <a:rPr lang="nb-NO" sz="1200" dirty="0" smtClean="0"/>
            </a:br>
            <a:endParaRPr lang="nb-NO" dirty="0"/>
          </a:p>
        </p:txBody>
      </p:sp>
      <p:sp>
        <p:nvSpPr>
          <p:cNvPr id="4" name="Plassholder for lysbildenummer 3"/>
          <p:cNvSpPr>
            <a:spLocks noGrp="1"/>
          </p:cNvSpPr>
          <p:nvPr>
            <p:ph type="sldNum" sz="quarter" idx="10"/>
          </p:nvPr>
        </p:nvSpPr>
        <p:spPr/>
        <p:txBody>
          <a:bodyPr/>
          <a:lstStyle/>
          <a:p>
            <a:fld id="{4C642F2C-1E79-47FD-9E52-D3A62D5F9EA4}" type="slidenum">
              <a:rPr lang="nb-NO" smtClean="0"/>
              <a:t>16</a:t>
            </a:fld>
            <a:endParaRPr lang="nb-NO"/>
          </a:p>
        </p:txBody>
      </p:sp>
    </p:spTree>
    <p:extLst>
      <p:ext uri="{BB962C8B-B14F-4D97-AF65-F5344CB8AC3E}">
        <p14:creationId xmlns:p14="http://schemas.microsoft.com/office/powerpoint/2010/main" val="289455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b-NO"/>
              <a:t>Klikk for å redigere tittelstil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7545BE38-4B96-2B4E-BCCF-BCEECE61A7C1}" type="datetimeFigureOut">
              <a:rPr lang="nb-NO" smtClean="0"/>
              <a:t>26.11.2016</a:t>
            </a:fld>
            <a:endParaRPr lang="nb-NO"/>
          </a:p>
        </p:txBody>
      </p:sp>
      <p:sp>
        <p:nvSpPr>
          <p:cNvPr id="5" name="Footer Placeholder 4"/>
          <p:cNvSpPr>
            <a:spLocks noGrp="1"/>
          </p:cNvSpPr>
          <p:nvPr>
            <p:ph type="ftr" sz="quarter" idx="11"/>
          </p:nvPr>
        </p:nvSpPr>
        <p:spPr/>
        <p:txBody>
          <a:bodyPr/>
          <a:lstStyle/>
          <a:p>
            <a:endParaRPr lang="nb-NO"/>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52647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bilde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7545BE38-4B96-2B4E-BCCF-BCEECE61A7C1}" type="datetimeFigureOut">
              <a:rPr lang="nb-NO" smtClean="0"/>
              <a:t>26.11.2016</a:t>
            </a:fld>
            <a:endParaRPr lang="nb-NO"/>
          </a:p>
        </p:txBody>
      </p:sp>
      <p:sp>
        <p:nvSpPr>
          <p:cNvPr id="5" name="Footer Placeholder 4"/>
          <p:cNvSpPr>
            <a:spLocks noGrp="1"/>
          </p:cNvSpPr>
          <p:nvPr>
            <p:ph type="ftr" sz="quarter" idx="11"/>
          </p:nvPr>
        </p:nvSpPr>
        <p:spPr/>
        <p:txBody>
          <a:bodyPr/>
          <a:lstStyle/>
          <a:p>
            <a:endParaRPr lang="nb-N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761408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bilde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a:t>Klikk for å redigere tittelstil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7545BE38-4B96-2B4E-BCCF-BCEECE61A7C1}" type="datetimeFigureOut">
              <a:rPr lang="nb-NO" smtClean="0"/>
              <a:t>26.11.2016</a:t>
            </a:fld>
            <a:endParaRPr lang="nb-NO"/>
          </a:p>
        </p:txBody>
      </p:sp>
      <p:sp>
        <p:nvSpPr>
          <p:cNvPr id="5" name="Footer Placeholder 4"/>
          <p:cNvSpPr>
            <a:spLocks noGrp="1"/>
          </p:cNvSpPr>
          <p:nvPr>
            <p:ph type="ftr" sz="quarter" idx="11"/>
          </p:nvPr>
        </p:nvSpPr>
        <p:spPr/>
        <p:txBody>
          <a:bodyPr/>
          <a:lstStyle/>
          <a:p>
            <a:endParaRPr lang="nb-NO"/>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F1F662-F8CB-E04D-80C9-3239BC40D03D}" type="slidenum">
              <a:rPr lang="nb-NO" smtClean="0"/>
              <a:t>‹#›</a:t>
            </a:fld>
            <a:endParaRPr lang="nb-NO"/>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71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b-NO"/>
              <a:t>Klikk for å redigere tittelstil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fld id="{7545BE38-4B96-2B4E-BCCF-BCEECE61A7C1}" type="datetimeFigureOut">
              <a:rPr lang="nb-NO" smtClean="0"/>
              <a:t>26.11.2016</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1384912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itatnavnekor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fld id="{7545BE38-4B96-2B4E-BCCF-BCEECE61A7C1}" type="datetimeFigureOut">
              <a:rPr lang="nb-NO" smtClean="0"/>
              <a:t>26.11.2016</a:t>
            </a:fld>
            <a:endParaRPr lang="nb-NO"/>
          </a:p>
        </p:txBody>
      </p:sp>
      <p:sp>
        <p:nvSpPr>
          <p:cNvPr id="6" name="Footer Placeholder 5"/>
          <p:cNvSpPr>
            <a:spLocks noGrp="1"/>
          </p:cNvSpPr>
          <p:nvPr>
            <p:ph type="ftr" sz="quarter" idx="11"/>
          </p:nvPr>
        </p:nvSpPr>
        <p:spPr/>
        <p:txBody>
          <a:bodyPr/>
          <a:lstStyle/>
          <a:p>
            <a:endParaRPr lang="nb-NO"/>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F1F662-F8CB-E04D-80C9-3239BC40D03D}" type="slidenum">
              <a:rPr lang="nb-NO" smtClean="0"/>
              <a:t>‹#›</a:t>
            </a:fld>
            <a:endParaRPr lang="nb-NO"/>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2049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b-NO"/>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a:t>Klikk for å redigere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a:t>Klikk for å redigere tekststiler i malen</a:t>
            </a:r>
          </a:p>
        </p:txBody>
      </p:sp>
      <p:sp>
        <p:nvSpPr>
          <p:cNvPr id="5" name="Date Placeholder 4"/>
          <p:cNvSpPr>
            <a:spLocks noGrp="1"/>
          </p:cNvSpPr>
          <p:nvPr>
            <p:ph type="dt" sz="half" idx="10"/>
          </p:nvPr>
        </p:nvSpPr>
        <p:spPr/>
        <p:txBody>
          <a:bodyPr/>
          <a:lstStyle/>
          <a:p>
            <a:fld id="{7545BE38-4B96-2B4E-BCCF-BCEECE61A7C1}" type="datetimeFigureOut">
              <a:rPr lang="nb-NO" smtClean="0"/>
              <a:t>26.11.2016</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52300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545BE38-4B96-2B4E-BCCF-BCEECE61A7C1}" type="datetimeFigureOut">
              <a:rPr lang="nb-NO" smtClean="0"/>
              <a:t>26.11.2016</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536401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b-NO"/>
              <a:t>Klikk for å redigere tittelstil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545BE38-4B96-2B4E-BCCF-BCEECE61A7C1}" type="datetimeFigureOut">
              <a:rPr lang="nb-NO" smtClean="0"/>
              <a:t>26.11.2016</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16019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b-NO"/>
              <a:t>Klikk for å redigere tittelstil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7545BE38-4B96-2B4E-BCCF-BCEECE61A7C1}" type="datetimeFigureOut">
              <a:rPr lang="nb-NO" smtClean="0"/>
              <a:t>26.11.2016</a:t>
            </a:fld>
            <a:endParaRPr lang="nb-NO"/>
          </a:p>
        </p:txBody>
      </p:sp>
      <p:sp>
        <p:nvSpPr>
          <p:cNvPr id="5" name="Footer Placeholder 4"/>
          <p:cNvSpPr>
            <a:spLocks noGrp="1"/>
          </p:cNvSpPr>
          <p:nvPr>
            <p:ph type="ftr" sz="quarter" idx="11"/>
          </p:nvPr>
        </p:nvSpPr>
        <p:spPr/>
        <p:txBody>
          <a:bodyPr/>
          <a:lstStyle/>
          <a:p>
            <a:endParaRPr lang="nb-NO"/>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751202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b-NO"/>
              <a:t>Klikk for å redigere tittelstil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7545BE38-4B96-2B4E-BCCF-BCEECE61A7C1}" type="datetimeFigureOut">
              <a:rPr lang="nb-NO" smtClean="0"/>
              <a:t>26.11.2016</a:t>
            </a:fld>
            <a:endParaRPr lang="nb-NO"/>
          </a:p>
        </p:txBody>
      </p:sp>
      <p:sp>
        <p:nvSpPr>
          <p:cNvPr id="5" name="Footer Placeholder 4"/>
          <p:cNvSpPr>
            <a:spLocks noGrp="1"/>
          </p:cNvSpPr>
          <p:nvPr>
            <p:ph type="ftr" sz="quarter" idx="11"/>
          </p:nvPr>
        </p:nvSpPr>
        <p:spPr/>
        <p:txBody>
          <a:bodyPr/>
          <a:lstStyle/>
          <a:p>
            <a:endParaRPr lang="nb-NO"/>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399300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7545BE38-4B96-2B4E-BCCF-BCEECE61A7C1}" type="datetimeFigureOut">
              <a:rPr lang="nb-NO" smtClean="0"/>
              <a:t>26.11.2016</a:t>
            </a:fld>
            <a:endParaRPr lang="nb-NO"/>
          </a:p>
        </p:txBody>
      </p:sp>
      <p:sp>
        <p:nvSpPr>
          <p:cNvPr id="6" name="Footer Placeholder 5"/>
          <p:cNvSpPr>
            <a:spLocks noGrp="1"/>
          </p:cNvSpPr>
          <p:nvPr>
            <p:ph type="ftr" sz="quarter" idx="11"/>
          </p:nvPr>
        </p:nvSpPr>
        <p:spPr/>
        <p:txBody>
          <a:bodyPr/>
          <a:lstStyle/>
          <a:p>
            <a:endParaRPr lang="nb-NO"/>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155526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a:t>Klikk for å redigere tittelstil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545BE38-4B96-2B4E-BCCF-BCEECE61A7C1}" type="datetimeFigureOut">
              <a:rPr lang="nb-NO" smtClean="0"/>
              <a:t>26.11.2016</a:t>
            </a:fld>
            <a:endParaRPr lang="nb-NO"/>
          </a:p>
        </p:txBody>
      </p:sp>
      <p:sp>
        <p:nvSpPr>
          <p:cNvPr id="8" name="Footer Placeholder 7"/>
          <p:cNvSpPr>
            <a:spLocks noGrp="1"/>
          </p:cNvSpPr>
          <p:nvPr>
            <p:ph type="ftr" sz="quarter" idx="11"/>
          </p:nvPr>
        </p:nvSpPr>
        <p:spPr/>
        <p:txBody>
          <a:bodyPr/>
          <a:lstStyle/>
          <a:p>
            <a:endParaRPr lang="nb-NO"/>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45077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7545BE38-4B96-2B4E-BCCF-BCEECE61A7C1}" type="datetimeFigureOut">
              <a:rPr lang="nb-NO" smtClean="0"/>
              <a:t>26.11.2016</a:t>
            </a:fld>
            <a:endParaRPr lang="nb-NO"/>
          </a:p>
        </p:txBody>
      </p:sp>
      <p:sp>
        <p:nvSpPr>
          <p:cNvPr id="4" name="Footer Placeholder 3"/>
          <p:cNvSpPr>
            <a:spLocks noGrp="1"/>
          </p:cNvSpPr>
          <p:nvPr>
            <p:ph type="ftr" sz="quarter" idx="11"/>
          </p:nvPr>
        </p:nvSpPr>
        <p:spPr/>
        <p:txBody>
          <a:bodyPr/>
          <a:lstStyle/>
          <a:p>
            <a:endParaRPr lang="nb-NO"/>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1993375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5BE38-4B96-2B4E-BCCF-BCEECE61A7C1}" type="datetimeFigureOut">
              <a:rPr lang="nb-NO" smtClean="0"/>
              <a:t>26.11.2016</a:t>
            </a:fld>
            <a:endParaRPr lang="nb-NO"/>
          </a:p>
        </p:txBody>
      </p:sp>
      <p:sp>
        <p:nvSpPr>
          <p:cNvPr id="3" name="Footer Placeholder 2"/>
          <p:cNvSpPr>
            <a:spLocks noGrp="1"/>
          </p:cNvSpPr>
          <p:nvPr>
            <p:ph type="ftr" sz="quarter" idx="11"/>
          </p:nvPr>
        </p:nvSpPr>
        <p:spPr/>
        <p:txBody>
          <a:bodyPr/>
          <a:lstStyle/>
          <a:p>
            <a:endParaRPr lang="nb-NO"/>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190908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b-NO"/>
              <a:t>Klikk for å redigere tittelstil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7545BE38-4B96-2B4E-BCCF-BCEECE61A7C1}" type="datetimeFigureOut">
              <a:rPr lang="nb-NO" smtClean="0"/>
              <a:t>26.11.2016</a:t>
            </a:fld>
            <a:endParaRPr lang="nb-NO"/>
          </a:p>
        </p:txBody>
      </p:sp>
      <p:sp>
        <p:nvSpPr>
          <p:cNvPr id="6" name="Footer Placeholder 5"/>
          <p:cNvSpPr>
            <a:spLocks noGrp="1"/>
          </p:cNvSpPr>
          <p:nvPr>
            <p:ph type="ftr" sz="quarter" idx="11"/>
          </p:nvPr>
        </p:nvSpPr>
        <p:spPr/>
        <p:txBody>
          <a:bodyPr/>
          <a:lstStyle/>
          <a:p>
            <a:endParaRPr lang="nb-NO"/>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43417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b-NO"/>
              <a:t>Klikk for å redigere tittelstil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Dra bildet til plassholderen eller klikk ikonet for å legge til</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7545BE38-4B96-2B4E-BCCF-BCEECE61A7C1}" type="datetimeFigureOut">
              <a:rPr lang="nb-NO" smtClean="0"/>
              <a:t>26.11.2016</a:t>
            </a:fld>
            <a:endParaRPr lang="nb-NO"/>
          </a:p>
        </p:txBody>
      </p:sp>
      <p:sp>
        <p:nvSpPr>
          <p:cNvPr id="6" name="Footer Placeholder 5"/>
          <p:cNvSpPr>
            <a:spLocks noGrp="1"/>
          </p:cNvSpPr>
          <p:nvPr>
            <p:ph type="ftr" sz="quarter" idx="11"/>
          </p:nvPr>
        </p:nvSpPr>
        <p:spPr/>
        <p:txBody>
          <a:bodyPr/>
          <a:lstStyle/>
          <a:p>
            <a:r>
              <a:rPr lang="en-US"/>
              <a:t>
              </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FF1F662-F8CB-E04D-80C9-3239BC40D03D}" type="slidenum">
              <a:rPr lang="nb-NO" smtClean="0"/>
              <a:t>‹#›</a:t>
            </a:fld>
            <a:endParaRPr lang="nb-NO"/>
          </a:p>
        </p:txBody>
      </p:sp>
    </p:spTree>
    <p:extLst>
      <p:ext uri="{BB962C8B-B14F-4D97-AF65-F5344CB8AC3E}">
        <p14:creationId xmlns:p14="http://schemas.microsoft.com/office/powerpoint/2010/main" val="2143695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45BE38-4B96-2B4E-BCCF-BCEECE61A7C1}" type="datetimeFigureOut">
              <a:rPr lang="nb-NO" smtClean="0"/>
              <a:t>26.11.2016</a:t>
            </a:fld>
            <a:endParaRPr lang="nb-NO"/>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FF1F662-F8CB-E04D-80C9-3239BC40D03D}" type="slidenum">
              <a:rPr lang="nb-NO" smtClean="0"/>
              <a:t>‹#›</a:t>
            </a:fld>
            <a:endParaRPr lang="nb-NO"/>
          </a:p>
        </p:txBody>
      </p:sp>
    </p:spTree>
    <p:extLst>
      <p:ext uri="{BB962C8B-B14F-4D97-AF65-F5344CB8AC3E}">
        <p14:creationId xmlns:p14="http://schemas.microsoft.com/office/powerpoint/2010/main" val="45477603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696789" y="1940859"/>
            <a:ext cx="8915399" cy="2262781"/>
          </a:xfrm>
        </p:spPr>
        <p:txBody>
          <a:bodyPr>
            <a:normAutofit fontScale="90000"/>
          </a:bodyPr>
          <a:lstStyle/>
          <a:p>
            <a:pPr algn="r"/>
            <a:r>
              <a:rPr lang="nb-NO" sz="4000" b="1" dirty="0">
                <a:solidFill>
                  <a:schemeClr val="accent1"/>
                </a:solidFill>
                <a:latin typeface="Calibri" charset="0"/>
                <a:ea typeface="Calibri" charset="0"/>
                <a:cs typeface="Calibri" charset="0"/>
              </a:rPr>
              <a:t>Utfordringer og </a:t>
            </a:r>
            <a:r>
              <a:rPr lang="nb-NO" sz="4000" b="1" dirty="0" smtClean="0">
                <a:solidFill>
                  <a:schemeClr val="accent1"/>
                </a:solidFill>
                <a:latin typeface="Calibri" charset="0"/>
                <a:ea typeface="Calibri" charset="0"/>
                <a:cs typeface="Calibri" charset="0"/>
              </a:rPr>
              <a:t>muligheter for fremtidens</a:t>
            </a:r>
            <a:r>
              <a:rPr lang="nb-NO" sz="4000" b="1" dirty="0">
                <a:solidFill>
                  <a:schemeClr val="accent1"/>
                </a:solidFill>
                <a:latin typeface="Calibri" charset="0"/>
                <a:ea typeface="Calibri" charset="0"/>
                <a:cs typeface="Calibri" charset="0"/>
              </a:rPr>
              <a:t/>
            </a:r>
            <a:br>
              <a:rPr lang="nb-NO" sz="4000" b="1" dirty="0">
                <a:solidFill>
                  <a:schemeClr val="accent1"/>
                </a:solidFill>
                <a:latin typeface="Calibri" charset="0"/>
                <a:ea typeface="Calibri" charset="0"/>
                <a:cs typeface="Calibri" charset="0"/>
              </a:rPr>
            </a:br>
            <a:r>
              <a:rPr lang="nb-NO" sz="6600" b="1" dirty="0" smtClean="0">
                <a:solidFill>
                  <a:schemeClr val="accent1"/>
                </a:solidFill>
                <a:latin typeface="Calibri" charset="0"/>
                <a:ea typeface="Calibri" charset="0"/>
                <a:cs typeface="Calibri" charset="0"/>
              </a:rPr>
              <a:t>hjelpemiddelpolitikk</a:t>
            </a:r>
            <a:endParaRPr lang="nb-NO" sz="4000" b="1" dirty="0">
              <a:solidFill>
                <a:schemeClr val="accent1"/>
              </a:solidFill>
              <a:latin typeface="Calibri" charset="0"/>
              <a:ea typeface="Calibri" charset="0"/>
              <a:cs typeface="Calibri" charset="0"/>
            </a:endParaRPr>
          </a:p>
        </p:txBody>
      </p:sp>
      <p:sp>
        <p:nvSpPr>
          <p:cNvPr id="3" name="Undertittel 2"/>
          <p:cNvSpPr>
            <a:spLocks noGrp="1"/>
          </p:cNvSpPr>
          <p:nvPr>
            <p:ph type="subTitle" idx="1"/>
          </p:nvPr>
        </p:nvSpPr>
        <p:spPr>
          <a:xfrm>
            <a:off x="2589212" y="4777379"/>
            <a:ext cx="9264431" cy="1126283"/>
          </a:xfrm>
        </p:spPr>
        <p:txBody>
          <a:bodyPr>
            <a:normAutofit lnSpcReduction="10000"/>
          </a:bodyPr>
          <a:lstStyle/>
          <a:p>
            <a:endParaRPr lang="nb-NO" b="1" dirty="0"/>
          </a:p>
          <a:p>
            <a:r>
              <a:rPr lang="nb-NO" sz="2000" b="1" dirty="0">
                <a:latin typeface="Calibri" charset="0"/>
                <a:ea typeface="Calibri" charset="0"/>
                <a:cs typeface="Calibri" charset="0"/>
              </a:rPr>
              <a:t>Lars Ødegård</a:t>
            </a:r>
          </a:p>
          <a:p>
            <a:r>
              <a:rPr lang="nb-NO" i="1" dirty="0">
                <a:latin typeface="Calibri" charset="0"/>
                <a:ea typeface="Calibri" charset="0"/>
                <a:cs typeface="Calibri" charset="0"/>
              </a:rPr>
              <a:t>Medlem av Ekspertutvalget for helhetlig gjennomgang av hjelpemiddelpolitikken. </a:t>
            </a:r>
          </a:p>
        </p:txBody>
      </p:sp>
      <p:sp>
        <p:nvSpPr>
          <p:cNvPr id="4" name="TekstSylinder 3"/>
          <p:cNvSpPr txBox="1"/>
          <p:nvPr/>
        </p:nvSpPr>
        <p:spPr>
          <a:xfrm>
            <a:off x="7736620" y="270344"/>
            <a:ext cx="4117024" cy="646331"/>
          </a:xfrm>
          <a:prstGeom prst="rect">
            <a:avLst/>
          </a:prstGeom>
          <a:noFill/>
        </p:spPr>
        <p:txBody>
          <a:bodyPr wrap="square" rtlCol="0">
            <a:spAutoFit/>
          </a:bodyPr>
          <a:lstStyle/>
          <a:p>
            <a:pPr algn="r"/>
            <a:r>
              <a:rPr lang="nb-NO" sz="2000" b="1" dirty="0" smtClean="0">
                <a:latin typeface="Calibri" charset="0"/>
                <a:ea typeface="Calibri" charset="0"/>
                <a:cs typeface="Calibri" charset="0"/>
              </a:rPr>
              <a:t>FFO </a:t>
            </a:r>
            <a:r>
              <a:rPr lang="mr-IN" sz="2000" b="1" dirty="0" smtClean="0">
                <a:latin typeface="Calibri" charset="0"/>
                <a:ea typeface="Calibri" charset="0"/>
                <a:cs typeface="Calibri" charset="0"/>
              </a:rPr>
              <a:t>–</a:t>
            </a:r>
            <a:r>
              <a:rPr lang="nb-NO" sz="2000" b="1" dirty="0" smtClean="0">
                <a:latin typeface="Calibri" charset="0"/>
                <a:ea typeface="Calibri" charset="0"/>
                <a:cs typeface="Calibri" charset="0"/>
              </a:rPr>
              <a:t> Representantskapet</a:t>
            </a:r>
          </a:p>
          <a:p>
            <a:pPr algn="r"/>
            <a:r>
              <a:rPr lang="nb-NO" sz="1600" dirty="0" smtClean="0">
                <a:latin typeface="Calibri" charset="0"/>
                <a:ea typeface="Calibri" charset="0"/>
                <a:cs typeface="Calibri" charset="0"/>
              </a:rPr>
              <a:t>Gardermoen</a:t>
            </a:r>
            <a:r>
              <a:rPr lang="nb-NO" sz="1600" dirty="0">
                <a:latin typeface="Calibri" charset="0"/>
                <a:ea typeface="Calibri" charset="0"/>
                <a:cs typeface="Calibri" charset="0"/>
              </a:rPr>
              <a:t>, </a:t>
            </a:r>
            <a:r>
              <a:rPr lang="nb-NO" sz="1600" dirty="0" smtClean="0">
                <a:latin typeface="Calibri" charset="0"/>
                <a:ea typeface="Calibri" charset="0"/>
                <a:cs typeface="Calibri" charset="0"/>
              </a:rPr>
              <a:t>26. </a:t>
            </a:r>
            <a:r>
              <a:rPr lang="nb-NO" sz="1600" dirty="0">
                <a:latin typeface="Calibri" charset="0"/>
                <a:ea typeface="Calibri" charset="0"/>
                <a:cs typeface="Calibri" charset="0"/>
              </a:rPr>
              <a:t>november 2016</a:t>
            </a:r>
          </a:p>
        </p:txBody>
      </p:sp>
    </p:spTree>
    <p:extLst>
      <p:ext uri="{BB962C8B-B14F-4D97-AF65-F5344CB8AC3E}">
        <p14:creationId xmlns:p14="http://schemas.microsoft.com/office/powerpoint/2010/main" val="91168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b="1" dirty="0">
                <a:solidFill>
                  <a:schemeClr val="accent1"/>
                </a:solidFill>
                <a:latin typeface="Calibri" charset="0"/>
                <a:ea typeface="Calibri" charset="0"/>
                <a:cs typeface="Calibri" charset="0"/>
              </a:rPr>
              <a:t>Strategiske veivalg for hjelpemiddelpolitikken!</a:t>
            </a:r>
            <a:br>
              <a:rPr lang="nb-NO" sz="3200" b="1" dirty="0">
                <a:solidFill>
                  <a:schemeClr val="accent1"/>
                </a:solidFill>
                <a:latin typeface="Calibri" charset="0"/>
                <a:ea typeface="Calibri" charset="0"/>
                <a:cs typeface="Calibri" charset="0"/>
              </a:rPr>
            </a:br>
            <a:r>
              <a:rPr lang="nb-NO" sz="2800" dirty="0">
                <a:solidFill>
                  <a:schemeClr val="tx1"/>
                </a:solidFill>
                <a:latin typeface="Calibri" charset="0"/>
                <a:ea typeface="Calibri" charset="0"/>
                <a:cs typeface="Calibri" charset="0"/>
              </a:rPr>
              <a:t>Er hjelpemiddelformidling i Norge dyrt eller billig?</a:t>
            </a:r>
            <a:br>
              <a:rPr lang="nb-NO" sz="2800" dirty="0">
                <a:solidFill>
                  <a:schemeClr val="tx1"/>
                </a:solidFill>
                <a:latin typeface="Calibri" charset="0"/>
                <a:ea typeface="Calibri" charset="0"/>
                <a:cs typeface="Calibri" charset="0"/>
              </a:rPr>
            </a:br>
            <a:r>
              <a:rPr lang="nb-NO" sz="2800" dirty="0">
                <a:solidFill>
                  <a:schemeClr val="tx1"/>
                </a:solidFill>
                <a:latin typeface="Calibri" charset="0"/>
                <a:ea typeface="Calibri" charset="0"/>
                <a:cs typeface="Calibri" charset="0"/>
              </a:rPr>
              <a:t>Hva er smart å gjøre?</a:t>
            </a:r>
          </a:p>
        </p:txBody>
      </p:sp>
      <p:sp>
        <p:nvSpPr>
          <p:cNvPr id="3" name="Plassholder for innhold 2"/>
          <p:cNvSpPr>
            <a:spLocks noGrp="1"/>
          </p:cNvSpPr>
          <p:nvPr>
            <p:ph idx="1"/>
          </p:nvPr>
        </p:nvSpPr>
        <p:spPr>
          <a:xfrm>
            <a:off x="3363402" y="2133600"/>
            <a:ext cx="8141210" cy="377762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nb-NO" dirty="0"/>
          </a:p>
          <a:p>
            <a:pPr marL="0" marR="0" lvl="0" indent="0" defTabSz="914400" eaLnBrk="1" fontAlgn="auto" latinLnBrk="0" hangingPunct="1">
              <a:lnSpc>
                <a:spcPct val="100000"/>
              </a:lnSpc>
              <a:spcBef>
                <a:spcPts val="0"/>
              </a:spcBef>
              <a:spcAft>
                <a:spcPts val="0"/>
              </a:spcAft>
              <a:buClrTx/>
              <a:buSzTx/>
              <a:buFontTx/>
              <a:buNone/>
              <a:tabLst/>
              <a:defRPr/>
            </a:pPr>
            <a:endParaRPr lang="nb-NO" dirty="0"/>
          </a:p>
          <a:p>
            <a:pPr marL="0" marR="0" lvl="0" indent="0" defTabSz="914400" eaLnBrk="1" fontAlgn="auto" latinLnBrk="0" hangingPunct="1">
              <a:lnSpc>
                <a:spcPct val="100000"/>
              </a:lnSpc>
              <a:spcBef>
                <a:spcPts val="0"/>
              </a:spcBef>
              <a:spcAft>
                <a:spcPts val="0"/>
              </a:spcAft>
              <a:buClrTx/>
              <a:buSzTx/>
              <a:buFontTx/>
              <a:buNone/>
              <a:tabLst/>
              <a:defRPr/>
            </a:pPr>
            <a:endParaRPr lang="nb-NO" dirty="0"/>
          </a:p>
          <a:p>
            <a:pPr marL="0" marR="0" lvl="0" indent="0" defTabSz="914400" eaLnBrk="1" fontAlgn="auto" latinLnBrk="0" hangingPunct="1">
              <a:lnSpc>
                <a:spcPct val="100000"/>
              </a:lnSpc>
              <a:spcBef>
                <a:spcPts val="0"/>
              </a:spcBef>
              <a:spcAft>
                <a:spcPts val="0"/>
              </a:spcAft>
              <a:buClrTx/>
              <a:buSzTx/>
              <a:buFontTx/>
              <a:buNone/>
              <a:tabLst/>
              <a:defRPr/>
            </a:pPr>
            <a:endParaRPr lang="nb-NO" dirty="0"/>
          </a:p>
          <a:p>
            <a:pPr marL="0" marR="0" lvl="0" indent="0" algn="r" defTabSz="914400" eaLnBrk="1" fontAlgn="auto" latinLnBrk="0" hangingPunct="1">
              <a:lnSpc>
                <a:spcPct val="100000"/>
              </a:lnSpc>
              <a:spcBef>
                <a:spcPts val="0"/>
              </a:spcBef>
              <a:spcAft>
                <a:spcPts val="0"/>
              </a:spcAft>
              <a:buClrTx/>
              <a:buSzTx/>
              <a:buFontTx/>
              <a:buNone/>
              <a:tabLst/>
              <a:defRPr/>
            </a:pPr>
            <a:r>
              <a:rPr lang="nb-NO" sz="2400" b="1" i="1" dirty="0">
                <a:latin typeface="Calibri" charset="0"/>
                <a:ea typeface="Calibri" charset="0"/>
                <a:cs typeface="Calibri" charset="0"/>
              </a:rPr>
              <a:t>Hvilken nytte har du av å løpe i full fart fremover, </a:t>
            </a:r>
          </a:p>
          <a:p>
            <a:pPr marL="0" marR="0" lvl="0" indent="0" algn="r" defTabSz="914400" eaLnBrk="1" fontAlgn="auto" latinLnBrk="0" hangingPunct="1">
              <a:lnSpc>
                <a:spcPct val="100000"/>
              </a:lnSpc>
              <a:spcBef>
                <a:spcPts val="0"/>
              </a:spcBef>
              <a:spcAft>
                <a:spcPts val="0"/>
              </a:spcAft>
              <a:buClrTx/>
              <a:buSzTx/>
              <a:buFontTx/>
              <a:buNone/>
              <a:tabLst/>
              <a:defRPr/>
            </a:pPr>
            <a:r>
              <a:rPr lang="nb-NO" sz="2400" b="1" i="1" dirty="0">
                <a:latin typeface="Calibri" charset="0"/>
                <a:ea typeface="Calibri" charset="0"/>
                <a:cs typeface="Calibri" charset="0"/>
              </a:rPr>
              <a:t>dersom det viser seg at du er på feil vei</a:t>
            </a:r>
            <a:r>
              <a:rPr lang="nb-NO" sz="2400" i="1" dirty="0">
                <a:latin typeface="Calibri" charset="0"/>
                <a:ea typeface="Calibri" charset="0"/>
                <a:cs typeface="Calibri" charset="0"/>
              </a:rPr>
              <a:t>?</a:t>
            </a:r>
          </a:p>
          <a:p>
            <a:pPr marL="0" marR="0" lvl="0" indent="0" algn="r" defTabSz="914400" eaLnBrk="1" fontAlgn="auto" latinLnBrk="0" hangingPunct="1">
              <a:lnSpc>
                <a:spcPct val="100000"/>
              </a:lnSpc>
              <a:spcBef>
                <a:spcPts val="0"/>
              </a:spcBef>
              <a:spcAft>
                <a:spcPts val="0"/>
              </a:spcAft>
              <a:buClrTx/>
              <a:buSzTx/>
              <a:buFontTx/>
              <a:buNone/>
              <a:tabLst/>
              <a:defRPr/>
            </a:pPr>
            <a:r>
              <a:rPr lang="nb-NO" sz="2400" i="1" dirty="0">
                <a:latin typeface="Calibri" charset="0"/>
                <a:ea typeface="Calibri" charset="0"/>
                <a:cs typeface="Calibri" charset="0"/>
              </a:rPr>
              <a:t>(</a:t>
            </a:r>
            <a:r>
              <a:rPr lang="nb-NO" sz="2000" i="1" dirty="0">
                <a:latin typeface="Calibri" charset="0"/>
                <a:ea typeface="Calibri" charset="0"/>
                <a:cs typeface="Calibri" charset="0"/>
              </a:rPr>
              <a:t>Tysk ordtak</a:t>
            </a:r>
            <a:r>
              <a:rPr lang="nb-NO" sz="2400" i="1" dirty="0">
                <a:latin typeface="Calibri" charset="0"/>
                <a:ea typeface="Calibri" charset="0"/>
                <a:cs typeface="Calibri" charset="0"/>
              </a:rPr>
              <a:t>)</a:t>
            </a:r>
          </a:p>
        </p:txBody>
      </p:sp>
    </p:spTree>
    <p:extLst>
      <p:ext uri="{BB962C8B-B14F-4D97-AF65-F5344CB8AC3E}">
        <p14:creationId xmlns:p14="http://schemas.microsoft.com/office/powerpoint/2010/main" val="2149858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679173" y="530747"/>
            <a:ext cx="9778180" cy="870349"/>
          </a:xfrm>
        </p:spPr>
        <p:txBody>
          <a:bodyPr>
            <a:noAutofit/>
          </a:bodyPr>
          <a:lstStyle/>
          <a:p>
            <a:r>
              <a:rPr lang="nb-NO" sz="4000" b="1" dirty="0">
                <a:solidFill>
                  <a:schemeClr val="accent1"/>
                </a:solidFill>
                <a:latin typeface="Calibri" charset="0"/>
                <a:ea typeface="Calibri" charset="0"/>
                <a:cs typeface="Calibri" charset="0"/>
              </a:rPr>
              <a:t>FORMÅLET</a:t>
            </a:r>
            <a:r>
              <a:rPr lang="nb-NO" sz="4000" dirty="0">
                <a:solidFill>
                  <a:schemeClr val="accent1"/>
                </a:solidFill>
                <a:latin typeface="Calibri" charset="0"/>
                <a:ea typeface="Calibri" charset="0"/>
                <a:cs typeface="Calibri" charset="0"/>
              </a:rPr>
              <a:t> </a:t>
            </a:r>
            <a:r>
              <a:rPr lang="nb-NO" sz="2800" dirty="0">
                <a:latin typeface="Calibri" charset="0"/>
                <a:ea typeface="Calibri" charset="0"/>
                <a:cs typeface="Calibri" charset="0"/>
              </a:rPr>
              <a:t>(hensikten eller samfunnsoppdraget om en vil):</a:t>
            </a:r>
          </a:p>
        </p:txBody>
      </p:sp>
      <p:sp>
        <p:nvSpPr>
          <p:cNvPr id="3" name="Plassholder for innhold 2"/>
          <p:cNvSpPr>
            <a:spLocks noGrp="1"/>
          </p:cNvSpPr>
          <p:nvPr>
            <p:ph idx="1"/>
          </p:nvPr>
        </p:nvSpPr>
        <p:spPr>
          <a:xfrm>
            <a:off x="2442498" y="2728275"/>
            <a:ext cx="9500361" cy="3384376"/>
          </a:xfrm>
        </p:spPr>
        <p:txBody>
          <a:bodyPr>
            <a:normAutofit/>
          </a:bodyPr>
          <a:lstStyle/>
          <a:p>
            <a:pPr marL="0" indent="0">
              <a:buNone/>
            </a:pPr>
            <a:r>
              <a:rPr lang="nb-NO" sz="2000" b="1" dirty="0">
                <a:solidFill>
                  <a:schemeClr val="tx1"/>
                </a:solidFill>
                <a:latin typeface="Calibri" charset="0"/>
                <a:ea typeface="Calibri" charset="0"/>
                <a:cs typeface="Calibri" charset="0"/>
              </a:rPr>
              <a:t>Perspektivet på individnivå:</a:t>
            </a:r>
          </a:p>
          <a:p>
            <a:r>
              <a:rPr lang="nb-NO" sz="2800" b="1" dirty="0">
                <a:solidFill>
                  <a:schemeClr val="accent1"/>
                </a:solidFill>
                <a:latin typeface="Calibri" charset="0"/>
                <a:ea typeface="Calibri" charset="0"/>
                <a:cs typeface="Calibri" charset="0"/>
              </a:rPr>
              <a:t>Egenmestring, selvstendighet, uavhengighet og frihet.</a:t>
            </a:r>
            <a:r>
              <a:rPr lang="nb-NO" sz="2800" b="1" dirty="0">
                <a:solidFill>
                  <a:srgbClr val="C00000"/>
                </a:solidFill>
                <a:latin typeface="Calibri" charset="0"/>
                <a:ea typeface="Calibri" charset="0"/>
                <a:cs typeface="Calibri" charset="0"/>
              </a:rPr>
              <a:t> </a:t>
            </a:r>
            <a:endParaRPr lang="nb-NO" sz="2800" dirty="0">
              <a:latin typeface="Calibri" charset="0"/>
              <a:ea typeface="Calibri" charset="0"/>
              <a:cs typeface="Calibri" charset="0"/>
            </a:endParaRPr>
          </a:p>
          <a:p>
            <a:pPr marL="0" indent="0">
              <a:buNone/>
            </a:pPr>
            <a:endParaRPr lang="nb-NO" sz="2800" b="1" dirty="0">
              <a:solidFill>
                <a:schemeClr val="accent1"/>
              </a:solidFill>
              <a:latin typeface="Calibri" charset="0"/>
              <a:ea typeface="Calibri" charset="0"/>
              <a:cs typeface="Calibri" charset="0"/>
            </a:endParaRPr>
          </a:p>
          <a:p>
            <a:pPr marL="0" indent="0">
              <a:buNone/>
            </a:pPr>
            <a:r>
              <a:rPr lang="nb-NO" sz="2000" b="1" dirty="0">
                <a:solidFill>
                  <a:schemeClr val="tx1"/>
                </a:solidFill>
                <a:latin typeface="Calibri" charset="0"/>
                <a:ea typeface="Calibri" charset="0"/>
                <a:cs typeface="Calibri" charset="0"/>
              </a:rPr>
              <a:t>Perspektivet på samfunnsnivå:</a:t>
            </a:r>
          </a:p>
          <a:p>
            <a:r>
              <a:rPr lang="nb-NO" sz="2800" b="1" dirty="0">
                <a:solidFill>
                  <a:schemeClr val="accent1"/>
                </a:solidFill>
                <a:latin typeface="Calibri" charset="0"/>
                <a:ea typeface="Calibri" charset="0"/>
                <a:cs typeface="Calibri" charset="0"/>
              </a:rPr>
              <a:t>Inkludering, likeverdig deltakelse og likestilling. </a:t>
            </a:r>
            <a:endParaRPr lang="nb-NO" sz="2400" dirty="0">
              <a:latin typeface="Calibri" charset="0"/>
              <a:ea typeface="Calibri" charset="0"/>
              <a:cs typeface="Calibri" charset="0"/>
            </a:endParaRPr>
          </a:p>
          <a:p>
            <a:pPr marL="0" indent="0">
              <a:buNone/>
            </a:pPr>
            <a:endParaRPr lang="nb-NO" sz="2400" dirty="0">
              <a:latin typeface="Calibri" charset="0"/>
              <a:ea typeface="Calibri" charset="0"/>
              <a:cs typeface="Calibri" charset="0"/>
            </a:endParaRPr>
          </a:p>
        </p:txBody>
      </p:sp>
      <p:sp>
        <p:nvSpPr>
          <p:cNvPr id="4" name="TekstSylinder 3"/>
          <p:cNvSpPr txBox="1"/>
          <p:nvPr/>
        </p:nvSpPr>
        <p:spPr>
          <a:xfrm>
            <a:off x="1852654" y="1526650"/>
            <a:ext cx="9255318" cy="984885"/>
          </a:xfrm>
          <a:prstGeom prst="rect">
            <a:avLst/>
          </a:prstGeom>
          <a:noFill/>
        </p:spPr>
        <p:txBody>
          <a:bodyPr wrap="square" rtlCol="0">
            <a:spAutoFit/>
          </a:bodyPr>
          <a:lstStyle/>
          <a:p>
            <a:pPr algn="r"/>
            <a:r>
              <a:rPr lang="nb-NO" sz="2000" dirty="0">
                <a:latin typeface="Calibri" charset="0"/>
                <a:ea typeface="Calibri" charset="0"/>
                <a:cs typeface="Calibri" charset="0"/>
              </a:rPr>
              <a:t>Perspektivet i dag tar ofte utgangspunkt i begreper som sykdom, skade, lyte,</a:t>
            </a:r>
          </a:p>
          <a:p>
            <a:pPr algn="r"/>
            <a:r>
              <a:rPr lang="nb-NO" sz="2000" dirty="0">
                <a:latin typeface="Calibri" charset="0"/>
                <a:ea typeface="Calibri" charset="0"/>
                <a:cs typeface="Calibri" charset="0"/>
              </a:rPr>
              <a:t>m.a.o. en passiviserende, pleie- og omsorgsorientert tilnærming. </a:t>
            </a:r>
          </a:p>
          <a:p>
            <a:endParaRPr lang="nb-NO" dirty="0"/>
          </a:p>
        </p:txBody>
      </p:sp>
    </p:spTree>
    <p:extLst>
      <p:ext uri="{BB962C8B-B14F-4D97-AF65-F5344CB8AC3E}">
        <p14:creationId xmlns:p14="http://schemas.microsoft.com/office/powerpoint/2010/main" val="177234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9"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3"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b="1" dirty="0">
                <a:solidFill>
                  <a:schemeClr val="tx1"/>
                </a:solidFill>
                <a:latin typeface="Calibri" charset="0"/>
                <a:ea typeface="Calibri" charset="0"/>
                <a:cs typeface="Calibri" charset="0"/>
              </a:rPr>
              <a:t>Demografiske endringer utfordrer!</a:t>
            </a:r>
            <a:br>
              <a:rPr lang="nb-NO" sz="2800" b="1" dirty="0">
                <a:solidFill>
                  <a:schemeClr val="tx1"/>
                </a:solidFill>
                <a:latin typeface="Calibri" charset="0"/>
                <a:ea typeface="Calibri" charset="0"/>
                <a:cs typeface="Calibri" charset="0"/>
              </a:rPr>
            </a:br>
            <a:r>
              <a:rPr lang="nb-NO" b="1" dirty="0">
                <a:solidFill>
                  <a:schemeClr val="accent1"/>
                </a:solidFill>
                <a:latin typeface="Calibri" charset="0"/>
                <a:ea typeface="Calibri" charset="0"/>
                <a:cs typeface="Calibri" charset="0"/>
              </a:rPr>
              <a:t>Valg av passive eller (pro)aktive strategier?</a:t>
            </a:r>
            <a:endParaRPr lang="nb-NO" sz="4000" b="1" dirty="0">
              <a:solidFill>
                <a:schemeClr val="accent1"/>
              </a:solidFill>
              <a:latin typeface="Calibri" charset="0"/>
              <a:ea typeface="Calibri" charset="0"/>
              <a:cs typeface="Calibri" charset="0"/>
            </a:endParaRPr>
          </a:p>
        </p:txBody>
      </p:sp>
      <p:sp>
        <p:nvSpPr>
          <p:cNvPr id="3" name="Plassholder for innhold 2"/>
          <p:cNvSpPr>
            <a:spLocks noGrp="1"/>
          </p:cNvSpPr>
          <p:nvPr>
            <p:ph idx="1"/>
          </p:nvPr>
        </p:nvSpPr>
        <p:spPr>
          <a:xfrm>
            <a:off x="2589212" y="2298223"/>
            <a:ext cx="8915400" cy="3777622"/>
          </a:xfrm>
        </p:spPr>
        <p:txBody>
          <a:bodyPr>
            <a:normAutofit fontScale="92500" lnSpcReduction="10000"/>
          </a:bodyPr>
          <a:lstStyle/>
          <a:p>
            <a:r>
              <a:rPr lang="nb-NO" b="1" dirty="0">
                <a:latin typeface="Calibri" charset="0"/>
                <a:ea typeface="Calibri" charset="0"/>
                <a:cs typeface="Calibri" charset="0"/>
              </a:rPr>
              <a:t>Ressursdempende strategier:</a:t>
            </a:r>
          </a:p>
          <a:p>
            <a:pPr lvl="1"/>
            <a:r>
              <a:rPr lang="nb-NO" dirty="0">
                <a:latin typeface="Calibri" charset="0"/>
                <a:ea typeface="Calibri" charset="0"/>
                <a:cs typeface="Calibri" charset="0"/>
              </a:rPr>
              <a:t>Økt isolasjon, redusert helse og økte psykiske belastninger fører til</a:t>
            </a:r>
          </a:p>
          <a:p>
            <a:pPr lvl="1"/>
            <a:r>
              <a:rPr lang="nb-NO" dirty="0">
                <a:latin typeface="Calibri" charset="0"/>
                <a:ea typeface="Calibri" charset="0"/>
                <a:cs typeface="Calibri" charset="0"/>
              </a:rPr>
              <a:t>lavere yrkesdeltakelse og flere på trygd. </a:t>
            </a:r>
          </a:p>
          <a:p>
            <a:pPr lvl="1"/>
            <a:r>
              <a:rPr lang="nb-NO" dirty="0">
                <a:latin typeface="Calibri" charset="0"/>
                <a:ea typeface="Calibri" charset="0"/>
                <a:cs typeface="Calibri" charset="0"/>
              </a:rPr>
              <a:t>Økt institusjonalisering, økt pleie- og omsorgsfaktor,</a:t>
            </a:r>
          </a:p>
          <a:p>
            <a:pPr lvl="1"/>
            <a:r>
              <a:rPr lang="nb-NO" dirty="0">
                <a:latin typeface="Calibri" charset="0"/>
                <a:ea typeface="Calibri" charset="0"/>
                <a:cs typeface="Calibri" charset="0"/>
              </a:rPr>
              <a:t>vil legge unødvendig beslag på «varme hender».</a:t>
            </a:r>
          </a:p>
          <a:p>
            <a:pPr lvl="1"/>
            <a:r>
              <a:rPr lang="nb-NO" dirty="0">
                <a:latin typeface="Calibri" charset="0"/>
                <a:ea typeface="Calibri" charset="0"/>
                <a:cs typeface="Calibri" charset="0"/>
              </a:rPr>
              <a:t>Det blir VESENTLIG dyrere for samfunnet.</a:t>
            </a:r>
          </a:p>
          <a:p>
            <a:r>
              <a:rPr lang="nb-NO" b="1" dirty="0">
                <a:latin typeface="Calibri" charset="0"/>
                <a:ea typeface="Calibri" charset="0"/>
                <a:cs typeface="Calibri" charset="0"/>
              </a:rPr>
              <a:t>Ressursutløsende strategier:</a:t>
            </a:r>
          </a:p>
          <a:p>
            <a:pPr lvl="1"/>
            <a:r>
              <a:rPr lang="nb-NO" dirty="0">
                <a:latin typeface="Calibri" charset="0"/>
                <a:ea typeface="Calibri" charset="0"/>
                <a:cs typeface="Calibri" charset="0"/>
              </a:rPr>
              <a:t>Slik at folk kan bo hjemme lengst mulig,</a:t>
            </a:r>
          </a:p>
          <a:p>
            <a:pPr lvl="1"/>
            <a:r>
              <a:rPr lang="nb-NO" dirty="0">
                <a:latin typeface="Calibri" charset="0"/>
                <a:ea typeface="Calibri" charset="0"/>
                <a:cs typeface="Calibri" charset="0"/>
              </a:rPr>
              <a:t>og kan delta aktivt i samfunnet,</a:t>
            </a:r>
          </a:p>
          <a:p>
            <a:pPr lvl="1"/>
            <a:r>
              <a:rPr lang="nb-NO" dirty="0">
                <a:latin typeface="Calibri" charset="0"/>
                <a:ea typeface="Calibri" charset="0"/>
                <a:cs typeface="Calibri" charset="0"/>
              </a:rPr>
              <a:t>leve uavhengig, selvstendig og på egne premisser,</a:t>
            </a:r>
          </a:p>
          <a:p>
            <a:pPr lvl="1"/>
            <a:r>
              <a:rPr lang="nb-NO" dirty="0">
                <a:latin typeface="Calibri" charset="0"/>
                <a:ea typeface="Calibri" charset="0"/>
                <a:cs typeface="Calibri" charset="0"/>
              </a:rPr>
              <a:t>på en måte som tilstreber likeverd og likestilling!</a:t>
            </a:r>
          </a:p>
          <a:p>
            <a:pPr lvl="1"/>
            <a:endParaRPr lang="nb-NO" dirty="0"/>
          </a:p>
        </p:txBody>
      </p:sp>
      <p:sp>
        <p:nvSpPr>
          <p:cNvPr id="4" name="TekstSylinder 3"/>
          <p:cNvSpPr txBox="1"/>
          <p:nvPr/>
        </p:nvSpPr>
        <p:spPr>
          <a:xfrm rot="19604914">
            <a:off x="7840770" y="4772273"/>
            <a:ext cx="4446947" cy="830997"/>
          </a:xfrm>
          <a:prstGeom prst="rect">
            <a:avLst/>
          </a:prstGeom>
          <a:ln w="38100">
            <a:solidFill>
              <a:schemeClr val="accent1">
                <a:shade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b-NO" sz="2400" dirty="0">
                <a:latin typeface="Calibri" charset="0"/>
                <a:ea typeface="Calibri" charset="0"/>
                <a:cs typeface="Calibri" charset="0"/>
              </a:rPr>
              <a:t>Hjelpemiddelformidling er en</a:t>
            </a:r>
          </a:p>
          <a:p>
            <a:pPr algn="ctr"/>
            <a:r>
              <a:rPr lang="nb-NO" sz="2400" b="1" dirty="0">
                <a:latin typeface="Calibri" charset="0"/>
                <a:ea typeface="Calibri" charset="0"/>
                <a:cs typeface="Calibri" charset="0"/>
              </a:rPr>
              <a:t>INNSATSVINNER</a:t>
            </a:r>
            <a:r>
              <a:rPr lang="nb-NO" sz="2400" dirty="0">
                <a:latin typeface="Calibri" charset="0"/>
                <a:ea typeface="Calibri" charset="0"/>
                <a:cs typeface="Calibri" charset="0"/>
              </a:rPr>
              <a:t>. </a:t>
            </a:r>
          </a:p>
        </p:txBody>
      </p:sp>
    </p:spTree>
    <p:extLst>
      <p:ext uri="{BB962C8B-B14F-4D97-AF65-F5344CB8AC3E}">
        <p14:creationId xmlns:p14="http://schemas.microsoft.com/office/powerpoint/2010/main" val="15831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6"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6"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heckerboard(across)">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2454039" y="1036320"/>
            <a:ext cx="8915400" cy="3777622"/>
          </a:xfrm>
        </p:spPr>
        <p:txBody>
          <a:bodyPr>
            <a:noAutofit/>
          </a:bodyPr>
          <a:lstStyle/>
          <a:p>
            <a:pPr marL="0" indent="0" algn="ctr">
              <a:buNone/>
            </a:pPr>
            <a:r>
              <a:rPr lang="nb-NO" sz="3600" b="1" dirty="0">
                <a:solidFill>
                  <a:schemeClr val="accent1"/>
                </a:solidFill>
                <a:latin typeface="Calibri" charset="0"/>
                <a:ea typeface="Calibri" charset="0"/>
                <a:cs typeface="Calibri" charset="0"/>
              </a:rPr>
              <a:t>Tiden er inne for å sats mer, ikke mindre!</a:t>
            </a:r>
          </a:p>
          <a:p>
            <a:pPr marL="0" indent="0" algn="ctr">
              <a:buNone/>
            </a:pPr>
            <a:endParaRPr lang="nb-NO" sz="3600" dirty="0">
              <a:latin typeface="Calibri" charset="0"/>
              <a:ea typeface="Calibri" charset="0"/>
              <a:cs typeface="Calibri" charset="0"/>
            </a:endParaRPr>
          </a:p>
          <a:p>
            <a:pPr marL="0" indent="0" algn="ctr">
              <a:buNone/>
            </a:pPr>
            <a:r>
              <a:rPr lang="nb-NO" sz="3600" b="1" dirty="0">
                <a:latin typeface="Calibri" charset="0"/>
                <a:ea typeface="Calibri" charset="0"/>
                <a:cs typeface="Calibri" charset="0"/>
              </a:rPr>
              <a:t>Politikere må evne å se hjelpemiddelfeltet som en investering i egenmestring, deltakelse og inkludering, </a:t>
            </a:r>
          </a:p>
          <a:p>
            <a:pPr marL="0" indent="0" algn="ctr">
              <a:buNone/>
            </a:pPr>
            <a:r>
              <a:rPr lang="nb-NO" sz="3600" dirty="0">
                <a:latin typeface="Calibri" charset="0"/>
                <a:ea typeface="Calibri" charset="0"/>
                <a:cs typeface="Calibri" charset="0"/>
              </a:rPr>
              <a:t>- ikke som en medisinsk utgiftspost.</a:t>
            </a:r>
          </a:p>
          <a:p>
            <a:endParaRPr lang="nb-NO" sz="2000" dirty="0"/>
          </a:p>
        </p:txBody>
      </p:sp>
    </p:spTree>
    <p:extLst>
      <p:ext uri="{BB962C8B-B14F-4D97-AF65-F5344CB8AC3E}">
        <p14:creationId xmlns:p14="http://schemas.microsoft.com/office/powerpoint/2010/main" val="1164654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2800" b="1" dirty="0">
                <a:solidFill>
                  <a:schemeClr val="accent1"/>
                </a:solidFill>
                <a:latin typeface="Calibri" charset="0"/>
                <a:ea typeface="Calibri" charset="0"/>
                <a:cs typeface="Calibri" charset="0"/>
              </a:rPr>
              <a:t>Virkemiddelbruk</a:t>
            </a:r>
            <a:r>
              <a:rPr lang="nb-NO" sz="2800" dirty="0">
                <a:solidFill>
                  <a:schemeClr val="accent1"/>
                </a:solidFill>
                <a:latin typeface="Calibri" charset="0"/>
                <a:ea typeface="Calibri" charset="0"/>
                <a:cs typeface="Calibri" charset="0"/>
              </a:rPr>
              <a:t> i fremtidens hjelpemiddelformidling!</a:t>
            </a:r>
            <a:br>
              <a:rPr lang="nb-NO" sz="2800" dirty="0">
                <a:solidFill>
                  <a:schemeClr val="accent1"/>
                </a:solidFill>
                <a:latin typeface="Calibri" charset="0"/>
                <a:ea typeface="Calibri" charset="0"/>
                <a:cs typeface="Calibri" charset="0"/>
              </a:rPr>
            </a:br>
            <a:r>
              <a:rPr lang="nb-NO" sz="2800" dirty="0">
                <a:solidFill>
                  <a:schemeClr val="tx1"/>
                </a:solidFill>
                <a:latin typeface="Calibri" charset="0"/>
                <a:ea typeface="Calibri" charset="0"/>
                <a:cs typeface="Calibri" charset="0"/>
              </a:rPr>
              <a:t>Valg mellom ønskede og nødvendige tiltak.</a:t>
            </a:r>
          </a:p>
        </p:txBody>
      </p:sp>
      <p:sp>
        <p:nvSpPr>
          <p:cNvPr id="3" name="Plassholder for innhold 2"/>
          <p:cNvSpPr>
            <a:spLocks noGrp="1"/>
          </p:cNvSpPr>
          <p:nvPr>
            <p:ph idx="1"/>
          </p:nvPr>
        </p:nvSpPr>
        <p:spPr>
          <a:xfrm>
            <a:off x="3490624" y="2133600"/>
            <a:ext cx="8013988" cy="3777622"/>
          </a:xfrm>
        </p:spPr>
        <p:txBody>
          <a:bodyPr/>
          <a:lstStyle/>
          <a:p>
            <a:endParaRPr lang="nb-NO" dirty="0"/>
          </a:p>
          <a:p>
            <a:endParaRPr lang="nb-NO" dirty="0"/>
          </a:p>
          <a:p>
            <a:r>
              <a:rPr lang="nb-NO" sz="2400" b="1" dirty="0">
                <a:latin typeface="Calibri" panose="020F0502020204030204" pitchFamily="34" charset="0"/>
                <a:cs typeface="Calibri" panose="020F0502020204030204" pitchFamily="34" charset="0"/>
              </a:rPr>
              <a:t>Du vet at du holder på å bli gammel når lysene koster mer enn kaken</a:t>
            </a:r>
            <a:r>
              <a:rPr lang="nb-NO" sz="2000" b="1" dirty="0">
                <a:latin typeface="Calibri" panose="020F0502020204030204" pitchFamily="34" charset="0"/>
                <a:cs typeface="Calibri" panose="020F0502020204030204" pitchFamily="34" charset="0"/>
              </a:rPr>
              <a:t>.</a:t>
            </a:r>
          </a:p>
          <a:p>
            <a:pPr marL="0" indent="0" algn="r">
              <a:buNone/>
            </a:pPr>
            <a:r>
              <a:rPr lang="nb-NO" dirty="0">
                <a:latin typeface="Calibri" panose="020F0502020204030204" pitchFamily="34" charset="0"/>
                <a:cs typeface="Calibri" panose="020F0502020204030204" pitchFamily="34" charset="0"/>
              </a:rPr>
              <a:t> (Bob Hope)</a:t>
            </a:r>
          </a:p>
          <a:p>
            <a:endParaRPr lang="nb-NO" dirty="0"/>
          </a:p>
          <a:p>
            <a:endParaRPr lang="nb-NO" dirty="0"/>
          </a:p>
        </p:txBody>
      </p:sp>
    </p:spTree>
    <p:extLst>
      <p:ext uri="{BB962C8B-B14F-4D97-AF65-F5344CB8AC3E}">
        <p14:creationId xmlns:p14="http://schemas.microsoft.com/office/powerpoint/2010/main" val="65224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11132" y="428167"/>
            <a:ext cx="8911687" cy="1280890"/>
          </a:xfrm>
        </p:spPr>
        <p:txBody>
          <a:bodyPr>
            <a:normAutofit/>
          </a:bodyPr>
          <a:lstStyle/>
          <a:p>
            <a:r>
              <a:rPr lang="nb-NO" sz="4800" b="1" dirty="0" smtClean="0">
                <a:solidFill>
                  <a:schemeClr val="accent1"/>
                </a:solidFill>
                <a:latin typeface="Calibri" charset="0"/>
                <a:ea typeface="Calibri" charset="0"/>
                <a:cs typeface="Calibri" charset="0"/>
              </a:rPr>
              <a:t>Virkemiddelbruk, </a:t>
            </a:r>
            <a:br>
              <a:rPr lang="nb-NO" sz="4800" b="1" dirty="0" smtClean="0">
                <a:solidFill>
                  <a:schemeClr val="accent1"/>
                </a:solidFill>
                <a:latin typeface="Calibri" charset="0"/>
                <a:ea typeface="Calibri" charset="0"/>
                <a:cs typeface="Calibri" charset="0"/>
              </a:rPr>
            </a:br>
            <a:r>
              <a:rPr lang="nb-NO" sz="2700" b="1" dirty="0" smtClean="0">
                <a:solidFill>
                  <a:schemeClr val="tx1"/>
                </a:solidFill>
                <a:latin typeface="Calibri" charset="0"/>
                <a:ea typeface="Calibri" charset="0"/>
                <a:cs typeface="Calibri" charset="0"/>
              </a:rPr>
              <a:t>- om å velge mellom det nødvendige og det ønskede?</a:t>
            </a:r>
            <a:endParaRPr lang="nb-NO" sz="2700" b="1" dirty="0">
              <a:solidFill>
                <a:schemeClr val="tx1"/>
              </a:solidFill>
              <a:latin typeface="Calibri" charset="0"/>
              <a:ea typeface="Calibri" charset="0"/>
              <a:cs typeface="Calibri" charset="0"/>
            </a:endParaRPr>
          </a:p>
        </p:txBody>
      </p:sp>
      <p:sp>
        <p:nvSpPr>
          <p:cNvPr id="3" name="Plassholder for innhold 2"/>
          <p:cNvSpPr>
            <a:spLocks noGrp="1"/>
          </p:cNvSpPr>
          <p:nvPr>
            <p:ph idx="1"/>
          </p:nvPr>
        </p:nvSpPr>
        <p:spPr>
          <a:xfrm>
            <a:off x="2711132" y="1948621"/>
            <a:ext cx="9183688" cy="3777622"/>
          </a:xfrm>
        </p:spPr>
        <p:txBody>
          <a:bodyPr>
            <a:noAutofit/>
          </a:bodyPr>
          <a:lstStyle/>
          <a:p>
            <a:r>
              <a:rPr lang="nb-NO" sz="2000" dirty="0">
                <a:latin typeface="Calibri" charset="0"/>
                <a:ea typeface="Calibri" charset="0"/>
                <a:cs typeface="Calibri" charset="0"/>
              </a:rPr>
              <a:t>Redusere </a:t>
            </a:r>
            <a:r>
              <a:rPr lang="nb-NO" sz="2000" dirty="0" smtClean="0">
                <a:latin typeface="Calibri" charset="0"/>
                <a:ea typeface="Calibri" charset="0"/>
                <a:cs typeface="Calibri" charset="0"/>
              </a:rPr>
              <a:t>rettigheten/tilbudet </a:t>
            </a:r>
            <a:r>
              <a:rPr lang="nb-NO" sz="2000" dirty="0">
                <a:latin typeface="Calibri" charset="0"/>
                <a:ea typeface="Calibri" charset="0"/>
                <a:cs typeface="Calibri" charset="0"/>
              </a:rPr>
              <a:t>og/eller flytte ansvaret for ordningene?</a:t>
            </a:r>
          </a:p>
          <a:p>
            <a:r>
              <a:rPr lang="nb-NO" sz="2000" dirty="0">
                <a:latin typeface="Calibri" charset="0"/>
                <a:ea typeface="Calibri" charset="0"/>
                <a:cs typeface="Calibri" charset="0"/>
              </a:rPr>
              <a:t>Differensiere i tilbudet basert på alder eller målgruppe?</a:t>
            </a:r>
          </a:p>
          <a:p>
            <a:r>
              <a:rPr lang="nb-NO" sz="2000" dirty="0">
                <a:latin typeface="Calibri" charset="0"/>
                <a:ea typeface="Calibri" charset="0"/>
                <a:cs typeface="Calibri" charset="0"/>
              </a:rPr>
              <a:t>Øke brukernes økonomiske medansvar?</a:t>
            </a:r>
          </a:p>
          <a:p>
            <a:endParaRPr lang="nb-NO" sz="2000" dirty="0">
              <a:latin typeface="Calibri" charset="0"/>
              <a:ea typeface="Calibri" charset="0"/>
              <a:cs typeface="Calibri" charset="0"/>
            </a:endParaRPr>
          </a:p>
          <a:p>
            <a:r>
              <a:rPr lang="nb-NO" sz="2000" dirty="0">
                <a:latin typeface="Calibri" charset="0"/>
                <a:ea typeface="Calibri" charset="0"/>
                <a:cs typeface="Calibri" charset="0"/>
              </a:rPr>
              <a:t>Muligheter </a:t>
            </a:r>
            <a:r>
              <a:rPr lang="nb-NO" sz="2000" dirty="0" smtClean="0">
                <a:latin typeface="Calibri" charset="0"/>
                <a:ea typeface="Calibri" charset="0"/>
                <a:cs typeface="Calibri" charset="0"/>
              </a:rPr>
              <a:t>og utfordringer som </a:t>
            </a:r>
            <a:r>
              <a:rPr lang="nb-NO" sz="2000" dirty="0">
                <a:latin typeface="Calibri" charset="0"/>
                <a:ea typeface="Calibri" charset="0"/>
                <a:cs typeface="Calibri" charset="0"/>
              </a:rPr>
              <a:t>følge av ny </a:t>
            </a:r>
            <a:r>
              <a:rPr lang="nb-NO" sz="2000" dirty="0" smtClean="0">
                <a:latin typeface="Calibri" charset="0"/>
                <a:ea typeface="Calibri" charset="0"/>
                <a:cs typeface="Calibri" charset="0"/>
              </a:rPr>
              <a:t>teknologi?</a:t>
            </a:r>
            <a:endParaRPr lang="nb-NO" sz="2000" dirty="0">
              <a:latin typeface="Calibri" charset="0"/>
              <a:ea typeface="Calibri" charset="0"/>
              <a:cs typeface="Calibri" charset="0"/>
            </a:endParaRPr>
          </a:p>
          <a:p>
            <a:endParaRPr lang="nb-NO" sz="2000" dirty="0">
              <a:latin typeface="Calibri" charset="0"/>
              <a:ea typeface="Calibri" charset="0"/>
              <a:cs typeface="Calibri" charset="0"/>
            </a:endParaRPr>
          </a:p>
          <a:p>
            <a:r>
              <a:rPr lang="nb-NO" sz="2000" dirty="0" smtClean="0">
                <a:latin typeface="Calibri" charset="0"/>
                <a:ea typeface="Calibri" charset="0"/>
                <a:cs typeface="Calibri" charset="0"/>
              </a:rPr>
              <a:t>Øke kapasitet og kompetanse?</a:t>
            </a:r>
          </a:p>
          <a:p>
            <a:r>
              <a:rPr lang="nb-NO" sz="2000" dirty="0" smtClean="0">
                <a:latin typeface="Calibri" charset="0"/>
                <a:ea typeface="Calibri" charset="0"/>
                <a:cs typeface="Calibri" charset="0"/>
              </a:rPr>
              <a:t>Forenkle og effektivisere?  </a:t>
            </a:r>
            <a:endParaRPr lang="nb-NO" sz="2000" dirty="0">
              <a:latin typeface="Calibri" charset="0"/>
              <a:ea typeface="Calibri" charset="0"/>
              <a:cs typeface="Calibri" charset="0"/>
            </a:endParaRPr>
          </a:p>
          <a:p>
            <a:r>
              <a:rPr lang="nb-NO" sz="2000" dirty="0" smtClean="0">
                <a:latin typeface="Calibri" charset="0"/>
                <a:ea typeface="Calibri" charset="0"/>
                <a:cs typeface="Calibri" charset="0"/>
              </a:rPr>
              <a:t>Samhandling </a:t>
            </a:r>
            <a:r>
              <a:rPr lang="nb-NO" sz="2000" dirty="0">
                <a:latin typeface="Calibri" charset="0"/>
                <a:ea typeface="Calibri" charset="0"/>
                <a:cs typeface="Calibri" charset="0"/>
              </a:rPr>
              <a:t>og tillitsbaserte systemer?</a:t>
            </a:r>
          </a:p>
          <a:p>
            <a:r>
              <a:rPr lang="nb-NO" sz="2000" dirty="0" smtClean="0">
                <a:latin typeface="Calibri" charset="0"/>
                <a:ea typeface="Calibri" charset="0"/>
                <a:cs typeface="Calibri" charset="0"/>
              </a:rPr>
              <a:t>Satsing </a:t>
            </a:r>
            <a:r>
              <a:rPr lang="nb-NO" sz="2000" dirty="0">
                <a:latin typeface="Calibri" charset="0"/>
                <a:ea typeface="Calibri" charset="0"/>
                <a:cs typeface="Calibri" charset="0"/>
              </a:rPr>
              <a:t>på forskning og innovasjon?</a:t>
            </a:r>
          </a:p>
        </p:txBody>
      </p:sp>
    </p:spTree>
    <p:extLst>
      <p:ext uri="{BB962C8B-B14F-4D97-AF65-F5344CB8AC3E}">
        <p14:creationId xmlns:p14="http://schemas.microsoft.com/office/powerpoint/2010/main" val="103679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259107" y="624110"/>
            <a:ext cx="9245506" cy="1280890"/>
          </a:xfrm>
        </p:spPr>
        <p:txBody>
          <a:bodyPr>
            <a:noAutofit/>
          </a:bodyPr>
          <a:lstStyle/>
          <a:p>
            <a:pPr marL="0" lvl="0" indent="0"/>
            <a:r>
              <a:rPr lang="nb-NO" sz="1600" i="1" dirty="0">
                <a:latin typeface="Calibri" charset="0"/>
                <a:ea typeface="Calibri" charset="0"/>
                <a:cs typeface="Calibri" charset="0"/>
              </a:rPr>
              <a:t>Mens brukere og terapeuter snakker om ”myke” verdier som deltakelse, likeverd og likestilling, </a:t>
            </a:r>
            <a:r>
              <a:rPr lang="nb-NO" sz="1600" i="1" dirty="0" smtClean="0">
                <a:latin typeface="Calibri" charset="0"/>
                <a:ea typeface="Calibri" charset="0"/>
                <a:cs typeface="Calibri" charset="0"/>
              </a:rPr>
              <a:t/>
            </a:r>
            <a:br>
              <a:rPr lang="nb-NO" sz="1600" i="1" dirty="0" smtClean="0">
                <a:latin typeface="Calibri" charset="0"/>
                <a:ea typeface="Calibri" charset="0"/>
                <a:cs typeface="Calibri" charset="0"/>
              </a:rPr>
            </a:br>
            <a:r>
              <a:rPr lang="nb-NO" sz="1600" i="1" dirty="0" smtClean="0">
                <a:latin typeface="Calibri" charset="0"/>
                <a:ea typeface="Calibri" charset="0"/>
                <a:cs typeface="Calibri" charset="0"/>
              </a:rPr>
              <a:t>snakker </a:t>
            </a:r>
            <a:r>
              <a:rPr lang="nb-NO" sz="1600" i="1" dirty="0">
                <a:latin typeface="Calibri" charset="0"/>
                <a:ea typeface="Calibri" charset="0"/>
                <a:cs typeface="Calibri" charset="0"/>
              </a:rPr>
              <a:t>økonomene og juristene om ”</a:t>
            </a:r>
            <a:r>
              <a:rPr lang="nb-NO" sz="1600" i="1" dirty="0" smtClean="0">
                <a:latin typeface="Calibri" charset="0"/>
                <a:ea typeface="Calibri" charset="0"/>
                <a:cs typeface="Calibri" charset="0"/>
              </a:rPr>
              <a:t>harde” verdier </a:t>
            </a:r>
            <a:r>
              <a:rPr lang="nb-NO" sz="1600" i="1" dirty="0">
                <a:latin typeface="Calibri" charset="0"/>
                <a:ea typeface="Calibri" charset="0"/>
                <a:cs typeface="Calibri" charset="0"/>
              </a:rPr>
              <a:t>som </a:t>
            </a:r>
            <a:r>
              <a:rPr lang="nb-NO" sz="1600" i="1" dirty="0" smtClean="0">
                <a:latin typeface="Calibri" charset="0"/>
                <a:ea typeface="Calibri" charset="0"/>
                <a:cs typeface="Calibri" charset="0"/>
              </a:rPr>
              <a:t>utgifter, budsjettbalanse og forvaltningseffekter. </a:t>
            </a:r>
            <a:r>
              <a:rPr lang="nb-NO" sz="1600" i="1" dirty="0">
                <a:latin typeface="Calibri" charset="0"/>
                <a:ea typeface="Calibri" charset="0"/>
                <a:cs typeface="Calibri" charset="0"/>
              </a:rPr>
              <a:t/>
            </a:r>
            <a:br>
              <a:rPr lang="nb-NO" sz="1600" i="1" dirty="0">
                <a:latin typeface="Calibri" charset="0"/>
                <a:ea typeface="Calibri" charset="0"/>
                <a:cs typeface="Calibri" charset="0"/>
              </a:rPr>
            </a:br>
            <a:r>
              <a:rPr lang="nb-NO" sz="1600" i="1" dirty="0">
                <a:latin typeface="Calibri" charset="0"/>
                <a:ea typeface="Calibri" charset="0"/>
                <a:cs typeface="Calibri" charset="0"/>
              </a:rPr>
              <a:t>Hvem vil politikerne høre </a:t>
            </a:r>
            <a:r>
              <a:rPr lang="nb-NO" sz="1600" i="1" dirty="0" smtClean="0">
                <a:latin typeface="Calibri" charset="0"/>
                <a:ea typeface="Calibri" charset="0"/>
                <a:cs typeface="Calibri" charset="0"/>
              </a:rPr>
              <a:t>mest </a:t>
            </a:r>
            <a:r>
              <a:rPr lang="nb-NO" sz="1600" i="1" dirty="0">
                <a:latin typeface="Calibri" charset="0"/>
                <a:ea typeface="Calibri" charset="0"/>
                <a:cs typeface="Calibri" charset="0"/>
              </a:rPr>
              <a:t>på? </a:t>
            </a:r>
            <a:br>
              <a:rPr lang="nb-NO" sz="1600" i="1" dirty="0">
                <a:latin typeface="Calibri" charset="0"/>
                <a:ea typeface="Calibri" charset="0"/>
                <a:cs typeface="Calibri" charset="0"/>
              </a:rPr>
            </a:br>
            <a:endParaRPr lang="nb-NO" sz="1600" dirty="0"/>
          </a:p>
        </p:txBody>
      </p:sp>
      <p:sp>
        <p:nvSpPr>
          <p:cNvPr id="3" name="Plassholder for innhold 2"/>
          <p:cNvSpPr>
            <a:spLocks noGrp="1"/>
          </p:cNvSpPr>
          <p:nvPr>
            <p:ph idx="1"/>
          </p:nvPr>
        </p:nvSpPr>
        <p:spPr>
          <a:xfrm>
            <a:off x="2589212" y="3307976"/>
            <a:ext cx="8915400" cy="2603246"/>
          </a:xfrm>
        </p:spPr>
        <p:txBody>
          <a:bodyPr/>
          <a:lstStyle/>
          <a:p>
            <a:pPr marL="0" indent="0" algn="r">
              <a:buNone/>
            </a:pPr>
            <a:r>
              <a:rPr lang="nb-NO" sz="3200" b="1" dirty="0">
                <a:solidFill>
                  <a:schemeClr val="accent1"/>
                </a:solidFill>
                <a:latin typeface="Calibri" charset="0"/>
                <a:ea typeface="Calibri" charset="0"/>
                <a:cs typeface="Calibri" charset="0"/>
              </a:rPr>
              <a:t>”Så blir de stående disse tre: </a:t>
            </a:r>
            <a:endParaRPr lang="nb-NO" sz="3200" b="1" dirty="0" smtClean="0">
              <a:solidFill>
                <a:schemeClr val="accent1"/>
              </a:solidFill>
              <a:latin typeface="Calibri" charset="0"/>
              <a:ea typeface="Calibri" charset="0"/>
              <a:cs typeface="Calibri" charset="0"/>
            </a:endParaRPr>
          </a:p>
          <a:p>
            <a:pPr marL="0" indent="0" algn="r">
              <a:buNone/>
            </a:pPr>
            <a:r>
              <a:rPr lang="nb-NO" sz="3200" b="1" dirty="0" smtClean="0">
                <a:solidFill>
                  <a:schemeClr val="accent1"/>
                </a:solidFill>
                <a:latin typeface="Calibri" charset="0"/>
                <a:ea typeface="Calibri" charset="0"/>
                <a:cs typeface="Calibri" charset="0"/>
              </a:rPr>
              <a:t>Tro</a:t>
            </a:r>
            <a:r>
              <a:rPr lang="nb-NO" sz="3200" b="1" dirty="0">
                <a:solidFill>
                  <a:schemeClr val="accent1"/>
                </a:solidFill>
                <a:latin typeface="Calibri" charset="0"/>
                <a:ea typeface="Calibri" charset="0"/>
                <a:cs typeface="Calibri" charset="0"/>
              </a:rPr>
              <a:t>, håp og penger. </a:t>
            </a:r>
          </a:p>
          <a:p>
            <a:pPr marL="0" indent="0" algn="r">
              <a:buNone/>
            </a:pPr>
            <a:r>
              <a:rPr lang="nb-NO" sz="3200" b="1" dirty="0">
                <a:solidFill>
                  <a:schemeClr val="accent1"/>
                </a:solidFill>
                <a:latin typeface="Calibri" charset="0"/>
                <a:ea typeface="Calibri" charset="0"/>
                <a:cs typeface="Calibri" charset="0"/>
              </a:rPr>
              <a:t>Men størst blant dem er pengene.”</a:t>
            </a:r>
          </a:p>
          <a:p>
            <a:pPr marL="0" indent="0" algn="r">
              <a:buNone/>
            </a:pPr>
            <a:r>
              <a:rPr lang="nb-NO" dirty="0">
                <a:latin typeface="Calibri" charset="0"/>
                <a:ea typeface="Calibri" charset="0"/>
                <a:cs typeface="Calibri" charset="0"/>
              </a:rPr>
              <a:t>George Orwell </a:t>
            </a:r>
          </a:p>
        </p:txBody>
      </p:sp>
    </p:spTree>
    <p:extLst>
      <p:ext uri="{BB962C8B-B14F-4D97-AF65-F5344CB8AC3E}">
        <p14:creationId xmlns:p14="http://schemas.microsoft.com/office/powerpoint/2010/main" val="117205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0" y="1255058"/>
            <a:ext cx="3598908" cy="5121027"/>
          </a:xfrm>
          <a:prstGeom prst="rect">
            <a:avLst/>
          </a:prstGeom>
        </p:spPr>
      </p:pic>
      <p:sp>
        <p:nvSpPr>
          <p:cNvPr id="2" name="Tittel 1"/>
          <p:cNvSpPr>
            <a:spLocks noGrp="1"/>
          </p:cNvSpPr>
          <p:nvPr>
            <p:ph type="title"/>
          </p:nvPr>
        </p:nvSpPr>
        <p:spPr>
          <a:xfrm>
            <a:off x="2304601" y="260180"/>
            <a:ext cx="8911687" cy="1280890"/>
          </a:xfrm>
        </p:spPr>
        <p:txBody>
          <a:bodyPr>
            <a:normAutofit/>
          </a:bodyPr>
          <a:lstStyle/>
          <a:p>
            <a:r>
              <a:rPr lang="nb-NO" sz="4400" b="1" dirty="0" smtClean="0">
                <a:solidFill>
                  <a:schemeClr val="accent1"/>
                </a:solidFill>
                <a:latin typeface="Calibri" charset="0"/>
                <a:ea typeface="Calibri" charset="0"/>
                <a:cs typeface="Calibri" charset="0"/>
              </a:rPr>
              <a:t>Grunnprinsipper i en felles plattform:</a:t>
            </a:r>
            <a:endParaRPr lang="nb-NO" sz="3100" b="1" dirty="0">
              <a:solidFill>
                <a:schemeClr val="accent1"/>
              </a:solidFill>
              <a:latin typeface="Calibri" charset="0"/>
              <a:ea typeface="Calibri" charset="0"/>
              <a:cs typeface="Calibri" charset="0"/>
            </a:endParaRP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372589">
            <a:off x="1586781" y="2208194"/>
            <a:ext cx="5350740" cy="3007145"/>
          </a:xfr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7378">
            <a:off x="6305931" y="2638564"/>
            <a:ext cx="5350740" cy="3007145"/>
          </a:xfrm>
          <a:prstGeom prst="rect">
            <a:avLst/>
          </a:prstGeom>
        </p:spPr>
      </p:pic>
    </p:spTree>
    <p:extLst>
      <p:ext uri="{BB962C8B-B14F-4D97-AF65-F5344CB8AC3E}">
        <p14:creationId xmlns:p14="http://schemas.microsoft.com/office/powerpoint/2010/main" val="17571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chemeClr val="accent1"/>
                </a:solidFill>
                <a:latin typeface="Calibri" charset="0"/>
                <a:ea typeface="Calibri" charset="0"/>
                <a:cs typeface="Calibri" charset="0"/>
              </a:rPr>
              <a:t>Hvilke problemstillinger vil jeg snakke om:</a:t>
            </a:r>
          </a:p>
        </p:txBody>
      </p:sp>
      <p:sp>
        <p:nvSpPr>
          <p:cNvPr id="3" name="Plassholder for innhold 2"/>
          <p:cNvSpPr>
            <a:spLocks noGrp="1"/>
          </p:cNvSpPr>
          <p:nvPr>
            <p:ph idx="1"/>
          </p:nvPr>
        </p:nvSpPr>
        <p:spPr>
          <a:xfrm>
            <a:off x="2589212" y="2133600"/>
            <a:ext cx="8915400" cy="3777622"/>
          </a:xfrm>
        </p:spPr>
        <p:txBody>
          <a:bodyPr>
            <a:noAutofit/>
          </a:bodyPr>
          <a:lstStyle/>
          <a:p>
            <a:pPr>
              <a:buAutoNum type="arabicPeriod"/>
            </a:pPr>
            <a:r>
              <a:rPr lang="nb-NO" sz="2800" b="1" dirty="0">
                <a:latin typeface="Calibri" charset="0"/>
                <a:ea typeface="Calibri" charset="0"/>
                <a:cs typeface="Calibri" charset="0"/>
              </a:rPr>
              <a:t>Fremtidens brukere</a:t>
            </a:r>
            <a:r>
              <a:rPr lang="nb-NO" sz="2800" dirty="0">
                <a:latin typeface="Calibri" charset="0"/>
                <a:ea typeface="Calibri" charset="0"/>
                <a:cs typeface="Calibri" charset="0"/>
              </a:rPr>
              <a:t> av hjelpemidler!</a:t>
            </a:r>
          </a:p>
          <a:p>
            <a:pPr lvl="1"/>
            <a:r>
              <a:rPr lang="nb-NO" sz="2400" dirty="0">
                <a:latin typeface="Calibri" charset="0"/>
                <a:ea typeface="Calibri" charset="0"/>
                <a:cs typeface="Calibri" charset="0"/>
              </a:rPr>
              <a:t>Mulige virkninger for behov og kostnader?</a:t>
            </a:r>
            <a:endParaRPr lang="nb-NO" sz="2800" dirty="0">
              <a:latin typeface="Calibri" charset="0"/>
              <a:ea typeface="Calibri" charset="0"/>
              <a:cs typeface="Calibri" charset="0"/>
            </a:endParaRPr>
          </a:p>
          <a:p>
            <a:pPr>
              <a:buAutoNum type="arabicPeriod"/>
            </a:pPr>
            <a:r>
              <a:rPr lang="nb-NO" sz="2800" b="1" dirty="0">
                <a:latin typeface="Calibri" charset="0"/>
                <a:ea typeface="Calibri" charset="0"/>
                <a:cs typeface="Calibri" charset="0"/>
              </a:rPr>
              <a:t>Strategiske veivalg </a:t>
            </a:r>
            <a:r>
              <a:rPr lang="nb-NO" sz="2800" dirty="0">
                <a:latin typeface="Calibri" charset="0"/>
                <a:ea typeface="Calibri" charset="0"/>
                <a:cs typeface="Calibri" charset="0"/>
              </a:rPr>
              <a:t>for hjelpemiddelpolitikken!</a:t>
            </a:r>
          </a:p>
          <a:p>
            <a:pPr lvl="1"/>
            <a:r>
              <a:rPr lang="nb-NO" sz="2400" dirty="0">
                <a:latin typeface="Calibri" charset="0"/>
                <a:ea typeface="Calibri" charset="0"/>
                <a:cs typeface="Calibri" charset="0"/>
              </a:rPr>
              <a:t>Hva er smart å gjøre?</a:t>
            </a:r>
            <a:endParaRPr lang="nb-NO" sz="2800" dirty="0">
              <a:latin typeface="Calibri" charset="0"/>
              <a:ea typeface="Calibri" charset="0"/>
              <a:cs typeface="Calibri" charset="0"/>
            </a:endParaRPr>
          </a:p>
          <a:p>
            <a:pPr>
              <a:buAutoNum type="arabicPeriod"/>
            </a:pPr>
            <a:r>
              <a:rPr lang="nb-NO" sz="2800" b="1" dirty="0">
                <a:latin typeface="Calibri" charset="0"/>
                <a:ea typeface="Calibri" charset="0"/>
                <a:cs typeface="Calibri" charset="0"/>
              </a:rPr>
              <a:t>Virkemiddelbruk</a:t>
            </a:r>
            <a:r>
              <a:rPr lang="nb-NO" sz="2800" dirty="0">
                <a:latin typeface="Calibri" charset="0"/>
                <a:ea typeface="Calibri" charset="0"/>
                <a:cs typeface="Calibri" charset="0"/>
              </a:rPr>
              <a:t> i fremtidens hjelpemiddelformidling!</a:t>
            </a:r>
          </a:p>
          <a:p>
            <a:pPr lvl="1"/>
            <a:r>
              <a:rPr lang="nb-NO" sz="2400" dirty="0">
                <a:latin typeface="Calibri" charset="0"/>
                <a:ea typeface="Calibri" charset="0"/>
                <a:cs typeface="Calibri" charset="0"/>
              </a:rPr>
              <a:t>Hva er ønskede eller nødvendige tiltak?</a:t>
            </a:r>
          </a:p>
          <a:p>
            <a:endParaRPr lang="nb-NO" sz="1600" dirty="0">
              <a:latin typeface="Calibri" charset="0"/>
              <a:ea typeface="Calibri" charset="0"/>
              <a:cs typeface="Calibri" charset="0"/>
            </a:endParaRPr>
          </a:p>
        </p:txBody>
      </p:sp>
    </p:spTree>
    <p:extLst>
      <p:ext uri="{BB962C8B-B14F-4D97-AF65-F5344CB8AC3E}">
        <p14:creationId xmlns:p14="http://schemas.microsoft.com/office/powerpoint/2010/main" val="161040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par>
                                <p:cTn id="9" presetID="2" presetClass="entr" presetSubtype="1"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par>
                                <p:cTn id="19" presetID="2" presetClass="entr" presetSubtype="1"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a:solidFill>
                  <a:schemeClr val="accent1"/>
                </a:solidFill>
                <a:latin typeface="Calibri" charset="0"/>
                <a:ea typeface="Calibri" charset="0"/>
                <a:cs typeface="Calibri" charset="0"/>
              </a:rPr>
              <a:t>Fremtidens brukere</a:t>
            </a:r>
            <a:r>
              <a:rPr lang="nb-NO" sz="4000" dirty="0">
                <a:solidFill>
                  <a:schemeClr val="accent1"/>
                </a:solidFill>
                <a:latin typeface="Calibri" charset="0"/>
                <a:ea typeface="Calibri" charset="0"/>
                <a:cs typeface="Calibri" charset="0"/>
              </a:rPr>
              <a:t> av hjelpemidler!</a:t>
            </a:r>
            <a:br>
              <a:rPr lang="nb-NO" sz="4000" dirty="0">
                <a:solidFill>
                  <a:schemeClr val="accent1"/>
                </a:solidFill>
                <a:latin typeface="Calibri" charset="0"/>
                <a:ea typeface="Calibri" charset="0"/>
                <a:cs typeface="Calibri" charset="0"/>
              </a:rPr>
            </a:br>
            <a:r>
              <a:rPr lang="nb-NO" sz="3200" dirty="0" smtClean="0">
                <a:solidFill>
                  <a:schemeClr val="tx1"/>
                </a:solidFill>
                <a:latin typeface="Calibri" charset="0"/>
                <a:ea typeface="Calibri" charset="0"/>
                <a:cs typeface="Calibri" charset="0"/>
              </a:rPr>
              <a:t>”Eldrebølgens” virkninger </a:t>
            </a:r>
            <a:r>
              <a:rPr lang="nb-NO" sz="3200" dirty="0">
                <a:solidFill>
                  <a:schemeClr val="tx1"/>
                </a:solidFill>
                <a:latin typeface="Calibri" charset="0"/>
                <a:ea typeface="Calibri" charset="0"/>
                <a:cs typeface="Calibri" charset="0"/>
              </a:rPr>
              <a:t>for behov og kostnader?</a:t>
            </a:r>
          </a:p>
        </p:txBody>
      </p:sp>
      <p:sp>
        <p:nvSpPr>
          <p:cNvPr id="5" name="Plassholder for innhold 4"/>
          <p:cNvSpPr>
            <a:spLocks noGrp="1"/>
          </p:cNvSpPr>
          <p:nvPr>
            <p:ph idx="1"/>
          </p:nvPr>
        </p:nvSpPr>
        <p:spPr>
          <a:xfrm>
            <a:off x="2882557" y="2543368"/>
            <a:ext cx="7640278" cy="3024899"/>
          </a:xfrm>
        </p:spPr>
        <p:txBody>
          <a:bodyPr>
            <a:normAutofit/>
          </a:bodyPr>
          <a:lstStyle/>
          <a:p>
            <a:pPr marL="0" indent="0">
              <a:buNone/>
            </a:pPr>
            <a:endParaRPr lang="nb-NO" sz="2000" i="1" dirty="0">
              <a:latin typeface="Calibri" charset="0"/>
              <a:ea typeface="Calibri" charset="0"/>
              <a:cs typeface="Calibri" charset="0"/>
            </a:endParaRPr>
          </a:p>
          <a:p>
            <a:endParaRPr lang="nb-NO" dirty="0">
              <a:latin typeface="Calibri" panose="020F0502020204030204" pitchFamily="34" charset="0"/>
              <a:cs typeface="Calibri" panose="020F0502020204030204" pitchFamily="34" charset="0"/>
            </a:endParaRPr>
          </a:p>
          <a:p>
            <a:r>
              <a:rPr lang="nb-NO" sz="2400" b="1" dirty="0">
                <a:latin typeface="Calibri" panose="020F0502020204030204" pitchFamily="34" charset="0"/>
                <a:cs typeface="Calibri" panose="020F0502020204030204" pitchFamily="34" charset="0"/>
              </a:rPr>
              <a:t>Vi eldre misliker å bli bebreidet, direkte eller indirekte, at vi fortsatt er i live</a:t>
            </a:r>
            <a:r>
              <a:rPr lang="nb-NO" sz="2400" dirty="0">
                <a:latin typeface="Calibri" panose="020F0502020204030204" pitchFamily="34" charset="0"/>
                <a:cs typeface="Calibri" panose="020F0502020204030204" pitchFamily="34" charset="0"/>
              </a:rPr>
              <a:t>.</a:t>
            </a:r>
          </a:p>
          <a:p>
            <a:pPr marL="0" indent="0" algn="r">
              <a:buNone/>
            </a:pPr>
            <a:r>
              <a:rPr lang="nb-NO" dirty="0">
                <a:latin typeface="Calibri" panose="020F0502020204030204" pitchFamily="34" charset="0"/>
                <a:cs typeface="Calibri" panose="020F0502020204030204" pitchFamily="34" charset="0"/>
              </a:rPr>
              <a:t> (</a:t>
            </a:r>
            <a:r>
              <a:rPr lang="nb-NO" i="1" dirty="0">
                <a:latin typeface="Calibri" panose="020F0502020204030204" pitchFamily="34" charset="0"/>
                <a:cs typeface="Calibri" panose="020F0502020204030204" pitchFamily="34" charset="0"/>
              </a:rPr>
              <a:t>Fredrik Mellbye</a:t>
            </a:r>
            <a:r>
              <a:rPr lang="nb-NO"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62105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05461" y="553030"/>
            <a:ext cx="8911687" cy="1280890"/>
          </a:xfrm>
        </p:spPr>
        <p:txBody>
          <a:bodyPr>
            <a:normAutofit/>
          </a:bodyPr>
          <a:lstStyle/>
          <a:p>
            <a:r>
              <a:rPr lang="nb-NO" sz="4000" b="1" dirty="0">
                <a:solidFill>
                  <a:schemeClr val="accent1"/>
                </a:solidFill>
                <a:latin typeface="Calibri" charset="0"/>
                <a:ea typeface="Calibri" charset="0"/>
                <a:cs typeface="Calibri" charset="0"/>
              </a:rPr>
              <a:t>Nøkkeltall pr. 2015:</a:t>
            </a:r>
          </a:p>
        </p:txBody>
      </p:sp>
      <p:sp>
        <p:nvSpPr>
          <p:cNvPr id="3" name="Plassholder for innhold 2"/>
          <p:cNvSpPr>
            <a:spLocks noGrp="1"/>
          </p:cNvSpPr>
          <p:nvPr>
            <p:ph idx="1"/>
          </p:nvPr>
        </p:nvSpPr>
        <p:spPr>
          <a:xfrm>
            <a:off x="2505461" y="1397789"/>
            <a:ext cx="8915400" cy="4770369"/>
          </a:xfrm>
        </p:spPr>
        <p:txBody>
          <a:bodyPr>
            <a:noAutofit/>
          </a:bodyPr>
          <a:lstStyle/>
          <a:p>
            <a:r>
              <a:rPr lang="nb-NO" sz="2000" b="1" dirty="0">
                <a:latin typeface="Calibri" charset="0"/>
                <a:ea typeface="Calibri" charset="0"/>
                <a:cs typeface="Calibri" charset="0"/>
              </a:rPr>
              <a:t>420 000 registrerte brukere i den statlige hjelpemiddelformidlingen.</a:t>
            </a:r>
          </a:p>
          <a:p>
            <a:pPr lvl="1"/>
            <a:r>
              <a:rPr lang="nb-NO" dirty="0">
                <a:latin typeface="Calibri" charset="0"/>
                <a:ea typeface="Calibri" charset="0"/>
                <a:cs typeface="Calibri" charset="0"/>
              </a:rPr>
              <a:t>135 000 av disse fikk utlån av hjelpemidler i 2015 (i tillegg fikk 38 000 service, rådgiving eller annen hjelp fra hjelpemiddelsentralene) </a:t>
            </a:r>
          </a:p>
          <a:p>
            <a:r>
              <a:rPr lang="nb-NO" sz="2000" b="1" dirty="0" smtClean="0">
                <a:latin typeface="Calibri" charset="0"/>
                <a:ea typeface="Calibri" charset="0"/>
                <a:cs typeface="Calibri" charset="0"/>
              </a:rPr>
              <a:t>Nå er 60 </a:t>
            </a:r>
            <a:r>
              <a:rPr lang="nb-NO" sz="2000" b="1" dirty="0">
                <a:latin typeface="Calibri" charset="0"/>
                <a:ea typeface="Calibri" charset="0"/>
                <a:cs typeface="Calibri" charset="0"/>
              </a:rPr>
              <a:t>% av brukerne </a:t>
            </a:r>
            <a:r>
              <a:rPr lang="nb-NO" sz="2000" b="1" dirty="0" smtClean="0">
                <a:latin typeface="Calibri" charset="0"/>
                <a:ea typeface="Calibri" charset="0"/>
                <a:cs typeface="Calibri" charset="0"/>
              </a:rPr>
              <a:t>over </a:t>
            </a:r>
            <a:r>
              <a:rPr lang="nb-NO" sz="2000" b="1" dirty="0">
                <a:latin typeface="Calibri" charset="0"/>
                <a:ea typeface="Calibri" charset="0"/>
                <a:cs typeface="Calibri" charset="0"/>
              </a:rPr>
              <a:t>70 år.</a:t>
            </a:r>
          </a:p>
          <a:p>
            <a:pPr lvl="1"/>
            <a:r>
              <a:rPr lang="nb-NO" dirty="0">
                <a:latin typeface="Calibri" charset="0"/>
                <a:ea typeface="Calibri" charset="0"/>
                <a:cs typeface="Calibri" charset="0"/>
              </a:rPr>
              <a:t>Mindre enn 30 % av brukerne er under 60 år</a:t>
            </a:r>
          </a:p>
          <a:p>
            <a:pPr lvl="1"/>
            <a:r>
              <a:rPr lang="nb-NO" dirty="0">
                <a:latin typeface="Calibri" charset="0"/>
                <a:ea typeface="Calibri" charset="0"/>
                <a:cs typeface="Calibri" charset="0"/>
              </a:rPr>
              <a:t>Gruppen 80-89 år står for 30 % av alle utlån. </a:t>
            </a:r>
          </a:p>
          <a:p>
            <a:r>
              <a:rPr lang="nb-NO" sz="2000" b="1" dirty="0">
                <a:latin typeface="Calibri" charset="0"/>
                <a:ea typeface="Calibri" charset="0"/>
                <a:cs typeface="Calibri" charset="0"/>
              </a:rPr>
              <a:t>Statens kostnader til hjelpemidler (eks. </a:t>
            </a:r>
            <a:r>
              <a:rPr lang="nb-NO" sz="2000" b="1" dirty="0" err="1">
                <a:latin typeface="Calibri" charset="0"/>
                <a:ea typeface="Calibri" charset="0"/>
                <a:cs typeface="Calibri" charset="0"/>
              </a:rPr>
              <a:t>komm</a:t>
            </a:r>
            <a:r>
              <a:rPr lang="nb-NO" sz="2000" b="1" dirty="0">
                <a:latin typeface="Calibri" charset="0"/>
                <a:ea typeface="Calibri" charset="0"/>
                <a:cs typeface="Calibri" charset="0"/>
              </a:rPr>
              <a:t>.) i 2015 var kr. 5,5 mrd.</a:t>
            </a:r>
          </a:p>
          <a:p>
            <a:pPr lvl="1"/>
            <a:r>
              <a:rPr lang="nb-NO" dirty="0">
                <a:latin typeface="Calibri" charset="0"/>
                <a:ea typeface="Calibri" charset="0"/>
                <a:cs typeface="Calibri" charset="0"/>
              </a:rPr>
              <a:t>Kostnader til ”bedring av funksjonsevnen” utgjorde kr. 2,7 </a:t>
            </a:r>
            <a:r>
              <a:rPr lang="nb-NO" dirty="0" err="1">
                <a:latin typeface="Calibri" charset="0"/>
                <a:ea typeface="Calibri" charset="0"/>
                <a:cs typeface="Calibri" charset="0"/>
              </a:rPr>
              <a:t>mrd</a:t>
            </a:r>
            <a:endParaRPr lang="nb-NO" dirty="0">
              <a:latin typeface="Calibri" charset="0"/>
              <a:ea typeface="Calibri" charset="0"/>
              <a:cs typeface="Calibri" charset="0"/>
            </a:endParaRPr>
          </a:p>
          <a:p>
            <a:pPr lvl="1"/>
            <a:r>
              <a:rPr lang="nb-NO" dirty="0">
                <a:latin typeface="Calibri" charset="0"/>
                <a:ea typeface="Calibri" charset="0"/>
                <a:cs typeface="Calibri" charset="0"/>
              </a:rPr>
              <a:t>Herav til ”bolig/husholdning” med kr. 0,69 </a:t>
            </a:r>
            <a:r>
              <a:rPr lang="nb-NO" dirty="0" err="1">
                <a:latin typeface="Calibri" charset="0"/>
                <a:ea typeface="Calibri" charset="0"/>
                <a:cs typeface="Calibri" charset="0"/>
              </a:rPr>
              <a:t>mrd</a:t>
            </a:r>
            <a:r>
              <a:rPr lang="nb-NO" dirty="0">
                <a:latin typeface="Calibri" charset="0"/>
                <a:ea typeface="Calibri" charset="0"/>
                <a:cs typeface="Calibri" charset="0"/>
              </a:rPr>
              <a:t> og til ”data/kom.” med kr. 0,52 </a:t>
            </a:r>
            <a:r>
              <a:rPr lang="nb-NO" dirty="0" err="1">
                <a:latin typeface="Calibri" charset="0"/>
                <a:ea typeface="Calibri" charset="0"/>
                <a:cs typeface="Calibri" charset="0"/>
              </a:rPr>
              <a:t>mrd</a:t>
            </a:r>
            <a:endParaRPr lang="nb-NO" dirty="0">
              <a:latin typeface="Calibri" charset="0"/>
              <a:ea typeface="Calibri" charset="0"/>
              <a:cs typeface="Calibri" charset="0"/>
            </a:endParaRPr>
          </a:p>
          <a:p>
            <a:pPr lvl="1"/>
            <a:r>
              <a:rPr lang="nb-NO" dirty="0">
                <a:latin typeface="Calibri" charset="0"/>
                <a:ea typeface="Calibri" charset="0"/>
                <a:cs typeface="Calibri" charset="0"/>
              </a:rPr>
              <a:t>Ortopediske hjelpemidler og høreapparater utgjorde ca. 1,9 mrd. Bilstønad 0,66 mrd.</a:t>
            </a:r>
          </a:p>
          <a:p>
            <a:pPr lvl="1"/>
            <a:r>
              <a:rPr lang="nb-NO" dirty="0" err="1">
                <a:latin typeface="Calibri" charset="0"/>
                <a:ea typeface="Calibri" charset="0"/>
                <a:cs typeface="Calibri" charset="0"/>
              </a:rPr>
              <a:t>Bestillerordningen</a:t>
            </a:r>
            <a:r>
              <a:rPr lang="nb-NO" dirty="0">
                <a:latin typeface="Calibri" charset="0"/>
                <a:ea typeface="Calibri" charset="0"/>
                <a:cs typeface="Calibri" charset="0"/>
              </a:rPr>
              <a:t> = 20% (33%) av volumet, men kun 6% (11%) av utlånsverdien i 2015 (2011)</a:t>
            </a:r>
          </a:p>
          <a:p>
            <a:r>
              <a:rPr lang="nb-NO" sz="2000" b="1" dirty="0">
                <a:latin typeface="Calibri" charset="0"/>
                <a:ea typeface="Calibri" charset="0"/>
                <a:cs typeface="Calibri" charset="0"/>
              </a:rPr>
              <a:t>Statens kostnader til forvaltning/formidling (eks. </a:t>
            </a:r>
            <a:r>
              <a:rPr lang="nb-NO" sz="2000" b="1" dirty="0" err="1">
                <a:latin typeface="Calibri" charset="0"/>
                <a:ea typeface="Calibri" charset="0"/>
                <a:cs typeface="Calibri" charset="0"/>
              </a:rPr>
              <a:t>komm</a:t>
            </a:r>
            <a:r>
              <a:rPr lang="nb-NO" sz="2000" b="1" dirty="0">
                <a:latin typeface="Calibri" charset="0"/>
                <a:ea typeface="Calibri" charset="0"/>
                <a:cs typeface="Calibri" charset="0"/>
              </a:rPr>
              <a:t>.) i 2015 var kr. 1,1 mrd.</a:t>
            </a:r>
          </a:p>
          <a:p>
            <a:pPr lvl="1"/>
            <a:r>
              <a:rPr lang="nb-NO" dirty="0">
                <a:latin typeface="Calibri" charset="0"/>
                <a:ea typeface="Calibri" charset="0"/>
                <a:cs typeface="Calibri" charset="0"/>
              </a:rPr>
              <a:t>Inntekter utgjorde kr. 0,07 </a:t>
            </a:r>
            <a:r>
              <a:rPr lang="nb-NO" dirty="0" err="1">
                <a:latin typeface="Calibri" charset="0"/>
                <a:ea typeface="Calibri" charset="0"/>
                <a:cs typeface="Calibri" charset="0"/>
              </a:rPr>
              <a:t>mrd</a:t>
            </a:r>
            <a:r>
              <a:rPr lang="nb-NO" dirty="0">
                <a:latin typeface="Calibri" charset="0"/>
                <a:ea typeface="Calibri" charset="0"/>
                <a:cs typeface="Calibri" charset="0"/>
              </a:rPr>
              <a:t> og verdien av resirkulering utgjorde kr. 0,77 </a:t>
            </a:r>
            <a:r>
              <a:rPr lang="nb-NO" dirty="0" err="1">
                <a:latin typeface="Calibri" charset="0"/>
                <a:ea typeface="Calibri" charset="0"/>
                <a:cs typeface="Calibri" charset="0"/>
              </a:rPr>
              <a:t>mrd</a:t>
            </a:r>
            <a:endParaRPr lang="nb-NO" dirty="0">
              <a:latin typeface="Calibri" charset="0"/>
              <a:ea typeface="Calibri" charset="0"/>
              <a:cs typeface="Calibri" charset="0"/>
            </a:endParaRPr>
          </a:p>
        </p:txBody>
      </p:sp>
    </p:spTree>
    <p:extLst>
      <p:ext uri="{BB962C8B-B14F-4D97-AF65-F5344CB8AC3E}">
        <p14:creationId xmlns:p14="http://schemas.microsoft.com/office/powerpoint/2010/main" val="45806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tx2"/>
                                      </p:to>
                                    </p:animClr>
                                  </p:subTnLst>
                                </p:cTn>
                              </p:par>
                              <p:par>
                                <p:cTn id="9" presetID="2" presetClass="entr" presetSubtype="3"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3"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tx2"/>
                                      </p:to>
                                    </p:animClr>
                                  </p:subTnLst>
                                </p:cTn>
                              </p:par>
                              <p:par>
                                <p:cTn id="19" presetID="2" presetClass="entr" presetSubtype="3"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tx2"/>
                                      </p:to>
                                    </p:animClr>
                                  </p:subTnLst>
                                </p:cTn>
                              </p:par>
                              <p:par>
                                <p:cTn id="23" presetID="2" presetClass="entr" presetSubtype="3"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tx2"/>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5" end="5"/>
                                            </p:txEl>
                                          </p:spTgt>
                                        </p:tgtEl>
                                        <p:attrNameLst>
                                          <p:attrName>ppt_c</p:attrName>
                                        </p:attrNameLst>
                                      </p:cBhvr>
                                      <p:to>
                                        <a:schemeClr val="tx2"/>
                                      </p:to>
                                    </p:animClr>
                                  </p:subTnLst>
                                </p:cTn>
                              </p:par>
                              <p:par>
                                <p:cTn id="33" presetID="2" presetClass="entr" presetSubtype="3"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6" end="6"/>
                                            </p:txEl>
                                          </p:spTgt>
                                        </p:tgtEl>
                                        <p:attrNameLst>
                                          <p:attrName>ppt_c</p:attrName>
                                        </p:attrNameLst>
                                      </p:cBhvr>
                                      <p:to>
                                        <a:schemeClr val="tx2"/>
                                      </p:to>
                                    </p:animClr>
                                  </p:subTnLst>
                                </p:cTn>
                              </p:par>
                              <p:par>
                                <p:cTn id="37" presetID="2" presetClass="entr" presetSubtype="3"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7" end="7"/>
                                            </p:txEl>
                                          </p:spTgt>
                                        </p:tgtEl>
                                        <p:attrNameLst>
                                          <p:attrName>ppt_c</p:attrName>
                                        </p:attrNameLst>
                                      </p:cBhvr>
                                      <p:to>
                                        <a:schemeClr val="tx2"/>
                                      </p:to>
                                    </p:animClr>
                                  </p:subTnLst>
                                </p:cTn>
                              </p:par>
                              <p:par>
                                <p:cTn id="41" presetID="2" presetClass="entr" presetSubtype="3"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8" end="8"/>
                                            </p:txEl>
                                          </p:spTgt>
                                        </p:tgtEl>
                                        <p:attrNameLst>
                                          <p:attrName>ppt_c</p:attrName>
                                        </p:attrNameLst>
                                      </p:cBhvr>
                                      <p:to>
                                        <a:schemeClr val="tx2"/>
                                      </p:to>
                                    </p:animClr>
                                  </p:subTnLst>
                                </p:cTn>
                              </p:par>
                              <p:par>
                                <p:cTn id="45" presetID="2" presetClass="entr" presetSubtype="3"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0-#ppt_h/2"/>
                                          </p:val>
                                        </p:tav>
                                        <p:tav tm="100000">
                                          <p:val>
                                            <p:strVal val="#ppt_y"/>
                                          </p:val>
                                        </p:tav>
                                      </p:tavLst>
                                    </p:anim>
                                  </p:childTnLst>
                                  <p:subTnLst>
                                    <p:animClr clrSpc="rgb" dir="cw">
                                      <p:cBhvr override="childStyle">
                                        <p:cTn dur="1" fill="hold" display="0" masterRel="nextClick" afterEffect="1"/>
                                        <p:tgtEl>
                                          <p:spTgt spid="3">
                                            <p:txEl>
                                              <p:pRg st="9" end="9"/>
                                            </p:txEl>
                                          </p:spTgt>
                                        </p:tgtEl>
                                        <p:attrNameLst>
                                          <p:attrName>ppt_c</p:attrName>
                                        </p:attrNameLst>
                                      </p:cBhvr>
                                      <p:to>
                                        <a:schemeClr val="tx2"/>
                                      </p:to>
                                    </p:animClr>
                                  </p:sub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0-#ppt_h/2"/>
                                          </p:val>
                                        </p:tav>
                                        <p:tav tm="100000">
                                          <p:val>
                                            <p:strVal val="#ppt_y"/>
                                          </p:val>
                                        </p:tav>
                                      </p:tavLst>
                                    </p:anim>
                                  </p:childTnLst>
                                </p:cTn>
                              </p:par>
                              <p:par>
                                <p:cTn id="55" presetID="2" presetClass="entr" presetSubtype="3"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b="1" dirty="0">
                <a:solidFill>
                  <a:schemeClr val="accent1"/>
                </a:solidFill>
                <a:latin typeface="Calibri" charset="0"/>
                <a:ea typeface="Calibri" charset="0"/>
                <a:cs typeface="Calibri" charset="0"/>
              </a:rPr>
              <a:t>Innkjøp av hjelpemidler i 2015:</a:t>
            </a:r>
          </a:p>
        </p:txBody>
      </p:sp>
      <p:pic>
        <p:nvPicPr>
          <p:cNvPr id="3" name="Bild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119" y="1532807"/>
            <a:ext cx="6688469" cy="4534038"/>
          </a:xfrm>
          <a:prstGeom prst="rect">
            <a:avLst/>
          </a:prstGeom>
          <a:noFill/>
        </p:spPr>
      </p:pic>
      <p:cxnSp>
        <p:nvCxnSpPr>
          <p:cNvPr id="5" name="Rett linje 4"/>
          <p:cNvCxnSpPr/>
          <p:nvPr/>
        </p:nvCxnSpPr>
        <p:spPr>
          <a:xfrm>
            <a:off x="6647290" y="4754880"/>
            <a:ext cx="1359673" cy="79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Rett linje 5"/>
          <p:cNvCxnSpPr/>
          <p:nvPr/>
        </p:nvCxnSpPr>
        <p:spPr>
          <a:xfrm>
            <a:off x="6647290" y="3165614"/>
            <a:ext cx="1359673" cy="79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Rett linje 6"/>
          <p:cNvCxnSpPr/>
          <p:nvPr/>
        </p:nvCxnSpPr>
        <p:spPr>
          <a:xfrm>
            <a:off x="6647290" y="3486315"/>
            <a:ext cx="1359673" cy="79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Rett linje 7"/>
          <p:cNvCxnSpPr/>
          <p:nvPr/>
        </p:nvCxnSpPr>
        <p:spPr>
          <a:xfrm>
            <a:off x="2686119" y="6274904"/>
            <a:ext cx="1359673" cy="795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kstSylinder 8"/>
          <p:cNvSpPr txBox="1"/>
          <p:nvPr/>
        </p:nvSpPr>
        <p:spPr>
          <a:xfrm>
            <a:off x="2592924" y="6326437"/>
            <a:ext cx="7099716" cy="430887"/>
          </a:xfrm>
          <a:prstGeom prst="rect">
            <a:avLst/>
          </a:prstGeom>
          <a:noFill/>
        </p:spPr>
        <p:txBody>
          <a:bodyPr wrap="square" rtlCol="0">
            <a:spAutoFit/>
          </a:bodyPr>
          <a:lstStyle/>
          <a:p>
            <a:r>
              <a:rPr lang="nb-NO" sz="1100" i="1" dirty="0"/>
              <a:t>Fremheves som særlige utfordringsområder i ”</a:t>
            </a:r>
            <a:r>
              <a:rPr lang="nb-NO" sz="1100" i="1" dirty="0" err="1"/>
              <a:t>Brukarar</a:t>
            </a:r>
            <a:r>
              <a:rPr lang="nb-NO" sz="1100" i="1" dirty="0"/>
              <a:t> av hjelpemidler i åra framover”</a:t>
            </a:r>
          </a:p>
          <a:p>
            <a:r>
              <a:rPr lang="nb-NO" sz="1100" i="1" dirty="0"/>
              <a:t>Sigurd Gjerde </a:t>
            </a:r>
            <a:r>
              <a:rPr lang="mr-IN" sz="1100" i="1" dirty="0"/>
              <a:t>–</a:t>
            </a:r>
            <a:r>
              <a:rPr lang="nb-NO" sz="1100" i="1" dirty="0"/>
              <a:t> Arbeid og velferd 3/2016.</a:t>
            </a:r>
          </a:p>
        </p:txBody>
      </p:sp>
    </p:spTree>
    <p:extLst>
      <p:ext uri="{BB962C8B-B14F-4D97-AF65-F5344CB8AC3E}">
        <p14:creationId xmlns:p14="http://schemas.microsoft.com/office/powerpoint/2010/main" val="212614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737304" y="624110"/>
            <a:ext cx="8767308" cy="1280890"/>
          </a:xfrm>
        </p:spPr>
        <p:txBody>
          <a:bodyPr>
            <a:normAutofit/>
          </a:bodyPr>
          <a:lstStyle/>
          <a:p>
            <a:r>
              <a:rPr lang="nb-NO" sz="2000" b="1" dirty="0">
                <a:solidFill>
                  <a:schemeClr val="accent1"/>
                </a:solidFill>
              </a:rPr>
              <a:t>Gjennomsnittlig utlånsverdi pr. bruker fordelt etter kjønn og aldersgrupper:</a:t>
            </a:r>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7304" y="1491916"/>
            <a:ext cx="7496716" cy="4688639"/>
          </a:xfrm>
        </p:spPr>
      </p:pic>
    </p:spTree>
    <p:extLst>
      <p:ext uri="{BB962C8B-B14F-4D97-AF65-F5344CB8AC3E}">
        <p14:creationId xmlns:p14="http://schemas.microsoft.com/office/powerpoint/2010/main" val="1834693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chemeClr val="accent1"/>
                </a:solidFill>
                <a:latin typeface="Calibri" charset="0"/>
                <a:ea typeface="Calibri" charset="0"/>
                <a:cs typeface="Calibri" charset="0"/>
              </a:rPr>
              <a:t>Antall brukere mer enn fordobles til 2060</a:t>
            </a:r>
            <a:br>
              <a:rPr lang="nb-NO" b="1" dirty="0">
                <a:solidFill>
                  <a:schemeClr val="accent1"/>
                </a:solidFill>
                <a:latin typeface="Calibri" charset="0"/>
                <a:ea typeface="Calibri" charset="0"/>
                <a:cs typeface="Calibri" charset="0"/>
              </a:rPr>
            </a:br>
            <a:r>
              <a:rPr lang="nb-NO" sz="2800" b="1" dirty="0">
                <a:solidFill>
                  <a:schemeClr val="tx1"/>
                </a:solidFill>
                <a:latin typeface="Calibri" charset="0"/>
                <a:ea typeface="Calibri" charset="0"/>
                <a:cs typeface="Calibri" charset="0"/>
              </a:rPr>
              <a:t>- den største økningen er i gruppen 80 år og eldre.</a:t>
            </a:r>
          </a:p>
        </p:txBody>
      </p:sp>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073" y="1665799"/>
            <a:ext cx="7799697" cy="4339490"/>
          </a:xfrm>
          <a:prstGeom prst="rect">
            <a:avLst/>
          </a:prstGeom>
        </p:spPr>
      </p:pic>
      <p:cxnSp>
        <p:nvCxnSpPr>
          <p:cNvPr id="5" name="Rett pil 4"/>
          <p:cNvCxnSpPr/>
          <p:nvPr/>
        </p:nvCxnSpPr>
        <p:spPr>
          <a:xfrm flipH="1" flipV="1">
            <a:off x="5168347" y="3299791"/>
            <a:ext cx="0" cy="183675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Rett pil 6"/>
          <p:cNvCxnSpPr/>
          <p:nvPr/>
        </p:nvCxnSpPr>
        <p:spPr>
          <a:xfrm flipH="1" flipV="1">
            <a:off x="8833899" y="2592125"/>
            <a:ext cx="7951" cy="256032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TekstSylinder 7"/>
          <p:cNvSpPr txBox="1"/>
          <p:nvPr/>
        </p:nvSpPr>
        <p:spPr>
          <a:xfrm>
            <a:off x="4826441" y="2946689"/>
            <a:ext cx="699715" cy="369332"/>
          </a:xfrm>
          <a:prstGeom prst="rect">
            <a:avLst/>
          </a:prstGeom>
          <a:noFill/>
        </p:spPr>
        <p:txBody>
          <a:bodyPr wrap="square" rtlCol="0">
            <a:spAutoFit/>
          </a:bodyPr>
          <a:lstStyle/>
          <a:p>
            <a:r>
              <a:rPr lang="nb-NO" dirty="0" smtClean="0"/>
              <a:t>40%</a:t>
            </a:r>
            <a:endParaRPr lang="nb-NO" dirty="0"/>
          </a:p>
        </p:txBody>
      </p:sp>
      <p:sp>
        <p:nvSpPr>
          <p:cNvPr id="9" name="TekstSylinder 8"/>
          <p:cNvSpPr txBox="1"/>
          <p:nvPr/>
        </p:nvSpPr>
        <p:spPr>
          <a:xfrm>
            <a:off x="8539700" y="2242268"/>
            <a:ext cx="787179" cy="369332"/>
          </a:xfrm>
          <a:prstGeom prst="rect">
            <a:avLst/>
          </a:prstGeom>
          <a:noFill/>
        </p:spPr>
        <p:txBody>
          <a:bodyPr wrap="square" rtlCol="0">
            <a:spAutoFit/>
          </a:bodyPr>
          <a:lstStyle/>
          <a:p>
            <a:r>
              <a:rPr lang="nb-NO" dirty="0" smtClean="0"/>
              <a:t>125%</a:t>
            </a:r>
            <a:endParaRPr lang="nb-NO" dirty="0"/>
          </a:p>
        </p:txBody>
      </p:sp>
      <p:sp>
        <p:nvSpPr>
          <p:cNvPr id="10" name="TekstSylinder 9"/>
          <p:cNvSpPr txBox="1"/>
          <p:nvPr/>
        </p:nvSpPr>
        <p:spPr>
          <a:xfrm>
            <a:off x="2608953" y="6123933"/>
            <a:ext cx="6232897" cy="307777"/>
          </a:xfrm>
          <a:prstGeom prst="rect">
            <a:avLst/>
          </a:prstGeom>
          <a:noFill/>
        </p:spPr>
        <p:txBody>
          <a:bodyPr wrap="square" rtlCol="0">
            <a:spAutoFit/>
          </a:bodyPr>
          <a:lstStyle/>
          <a:p>
            <a:r>
              <a:rPr lang="nb-NO" sz="1400" dirty="0">
                <a:latin typeface="Calibri" charset="0"/>
                <a:ea typeface="Calibri" charset="0"/>
                <a:cs typeface="Calibri" charset="0"/>
              </a:rPr>
              <a:t>Fram mot 2035 får vi nær en dobling av den årlige tilgangen av brukere over 80 år.</a:t>
            </a:r>
          </a:p>
        </p:txBody>
      </p:sp>
      <p:cxnSp>
        <p:nvCxnSpPr>
          <p:cNvPr id="11" name="Rett pil 10"/>
          <p:cNvCxnSpPr/>
          <p:nvPr/>
        </p:nvCxnSpPr>
        <p:spPr>
          <a:xfrm flipH="1" flipV="1">
            <a:off x="7648622" y="2864498"/>
            <a:ext cx="7952" cy="230742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7311357" y="2495166"/>
            <a:ext cx="787179" cy="369332"/>
          </a:xfrm>
          <a:prstGeom prst="rect">
            <a:avLst/>
          </a:prstGeom>
          <a:noFill/>
        </p:spPr>
        <p:txBody>
          <a:bodyPr wrap="square" rtlCol="0">
            <a:spAutoFit/>
          </a:bodyPr>
          <a:lstStyle/>
          <a:p>
            <a:r>
              <a:rPr lang="nb-NO" dirty="0" smtClean="0"/>
              <a:t>100%</a:t>
            </a:r>
            <a:endParaRPr lang="nb-NO" dirty="0"/>
          </a:p>
        </p:txBody>
      </p:sp>
    </p:spTree>
    <p:extLst>
      <p:ext uri="{BB962C8B-B14F-4D97-AF65-F5344CB8AC3E}">
        <p14:creationId xmlns:p14="http://schemas.microsoft.com/office/powerpoint/2010/main" val="1901547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89211" y="446088"/>
            <a:ext cx="6699167" cy="976312"/>
          </a:xfrm>
        </p:spPr>
        <p:txBody>
          <a:bodyPr>
            <a:normAutofit/>
          </a:bodyPr>
          <a:lstStyle/>
          <a:p>
            <a:r>
              <a:rPr lang="nb-NO" sz="4400" b="1" dirty="0">
                <a:solidFill>
                  <a:schemeClr val="accent1"/>
                </a:solidFill>
                <a:latin typeface="Calibri" charset="0"/>
                <a:ea typeface="Calibri" charset="0"/>
                <a:cs typeface="Calibri" charset="0"/>
              </a:rPr>
              <a:t>Utvikling </a:t>
            </a:r>
            <a:r>
              <a:rPr lang="nb-NO" sz="4400" b="1">
                <a:solidFill>
                  <a:schemeClr val="accent1"/>
                </a:solidFill>
                <a:latin typeface="Calibri" charset="0"/>
                <a:ea typeface="Calibri" charset="0"/>
                <a:cs typeface="Calibri" charset="0"/>
              </a:rPr>
              <a:t>og utfordring ?</a:t>
            </a:r>
            <a:endParaRPr lang="nb-NO" sz="4400" b="1" dirty="0">
              <a:solidFill>
                <a:schemeClr val="accent1"/>
              </a:solidFill>
              <a:latin typeface="Calibri" charset="0"/>
              <a:ea typeface="Calibri" charset="0"/>
              <a:cs typeface="Calibri" charset="0"/>
            </a:endParaRPr>
          </a:p>
        </p:txBody>
      </p:sp>
      <p:sp>
        <p:nvSpPr>
          <p:cNvPr id="4" name="Plassholder for tekst 3"/>
          <p:cNvSpPr>
            <a:spLocks noGrp="1"/>
          </p:cNvSpPr>
          <p:nvPr>
            <p:ph type="body" sz="half" idx="2"/>
          </p:nvPr>
        </p:nvSpPr>
        <p:spPr>
          <a:xfrm>
            <a:off x="2589212" y="1598613"/>
            <a:ext cx="3927283" cy="4262436"/>
          </a:xfrm>
        </p:spPr>
        <p:txBody>
          <a:bodyPr>
            <a:normAutofit fontScale="92500" lnSpcReduction="20000"/>
          </a:bodyPr>
          <a:lstStyle/>
          <a:p>
            <a:pPr marL="285750" indent="-285750">
              <a:buFont typeface="Arial" charset="0"/>
              <a:buChar char="•"/>
            </a:pPr>
            <a:r>
              <a:rPr lang="nb-NO" b="1" dirty="0">
                <a:latin typeface="Calibri" charset="0"/>
                <a:ea typeface="Calibri" charset="0"/>
                <a:cs typeface="Calibri" charset="0"/>
              </a:rPr>
              <a:t>Antallet brukere forventes økt fra dagens 135 000 til 185 000 i 2030, og </a:t>
            </a:r>
            <a:r>
              <a:rPr lang="nb-NO" b="1" dirty="0" smtClean="0">
                <a:latin typeface="Calibri" charset="0"/>
                <a:ea typeface="Calibri" charset="0"/>
                <a:cs typeface="Calibri" charset="0"/>
              </a:rPr>
              <a:t>mer enn fordobling </a:t>
            </a:r>
            <a:r>
              <a:rPr lang="nb-NO" b="1" dirty="0">
                <a:latin typeface="Calibri" charset="0"/>
                <a:ea typeface="Calibri" charset="0"/>
                <a:cs typeface="Calibri" charset="0"/>
              </a:rPr>
              <a:t>i </a:t>
            </a:r>
            <a:r>
              <a:rPr lang="nb-NO" b="1" dirty="0" smtClean="0">
                <a:latin typeface="Calibri" charset="0"/>
                <a:ea typeface="Calibri" charset="0"/>
                <a:cs typeface="Calibri" charset="0"/>
              </a:rPr>
              <a:t>2060</a:t>
            </a:r>
            <a:r>
              <a:rPr lang="nb-NO" b="1" dirty="0">
                <a:latin typeface="Calibri" charset="0"/>
                <a:ea typeface="Calibri" charset="0"/>
                <a:cs typeface="Calibri" charset="0"/>
              </a:rPr>
              <a:t>.</a:t>
            </a:r>
          </a:p>
          <a:p>
            <a:pPr marL="285750" indent="-285750">
              <a:buFont typeface="Arial" charset="0"/>
              <a:buChar char="•"/>
            </a:pPr>
            <a:r>
              <a:rPr lang="nb-NO" b="1" dirty="0">
                <a:latin typeface="Calibri" charset="0"/>
                <a:ea typeface="Calibri" charset="0"/>
                <a:cs typeface="Calibri" charset="0"/>
              </a:rPr>
              <a:t>Det forventes en meget beskjeden økning for aldersgruppene under </a:t>
            </a:r>
            <a:r>
              <a:rPr lang="nb-NO" b="1" dirty="0" smtClean="0">
                <a:latin typeface="Calibri" charset="0"/>
                <a:ea typeface="Calibri" charset="0"/>
                <a:cs typeface="Calibri" charset="0"/>
              </a:rPr>
              <a:t>70 </a:t>
            </a:r>
            <a:r>
              <a:rPr lang="nb-NO" b="1" dirty="0">
                <a:latin typeface="Calibri" charset="0"/>
                <a:ea typeface="Calibri" charset="0"/>
                <a:cs typeface="Calibri" charset="0"/>
              </a:rPr>
              <a:t>år.</a:t>
            </a:r>
          </a:p>
          <a:p>
            <a:pPr marL="285750" indent="-285750">
              <a:buFont typeface="Arial" charset="0"/>
              <a:buChar char="•"/>
            </a:pPr>
            <a:r>
              <a:rPr lang="nb-NO" b="1" dirty="0">
                <a:latin typeface="Calibri" charset="0"/>
                <a:ea typeface="Calibri" charset="0"/>
                <a:cs typeface="Calibri" charset="0"/>
              </a:rPr>
              <a:t>Det er beregnet at antallet 80 </a:t>
            </a:r>
            <a:r>
              <a:rPr lang="mr-IN" b="1" dirty="0">
                <a:latin typeface="Calibri" charset="0"/>
                <a:ea typeface="Calibri" charset="0"/>
                <a:cs typeface="Calibri" charset="0"/>
              </a:rPr>
              <a:t>–</a:t>
            </a:r>
            <a:r>
              <a:rPr lang="nb-NO" b="1" dirty="0">
                <a:latin typeface="Calibri" charset="0"/>
                <a:ea typeface="Calibri" charset="0"/>
                <a:cs typeface="Calibri" charset="0"/>
              </a:rPr>
              <a:t> 89 år fordobles fra 40 000 i 2015 til nesten 80 000 rundt 2035.</a:t>
            </a:r>
          </a:p>
          <a:p>
            <a:pPr marL="742950" lvl="1" indent="-285750">
              <a:buFont typeface="Arial" charset="0"/>
              <a:buChar char="•"/>
            </a:pPr>
            <a:r>
              <a:rPr lang="nb-NO" dirty="0">
                <a:latin typeface="Calibri" charset="0"/>
                <a:ea typeface="Calibri" charset="0"/>
                <a:cs typeface="Calibri" charset="0"/>
              </a:rPr>
              <a:t>De eldste utfordrer systemet særlig på 3 måter: Enkle hjelpemidler (”billig” men mye forvaltning), Boligtilpassing og Høreapparater.</a:t>
            </a:r>
          </a:p>
          <a:p>
            <a:pPr marL="742950" lvl="1" indent="-285750">
              <a:buFont typeface="Arial" charset="0"/>
              <a:buChar char="•"/>
            </a:pPr>
            <a:r>
              <a:rPr lang="nb-NO" dirty="0">
                <a:latin typeface="Calibri" charset="0"/>
                <a:ea typeface="Calibri" charset="0"/>
                <a:cs typeface="Calibri" charset="0"/>
              </a:rPr>
              <a:t>Tallet på brukere av høreapparater vil i 2030 kunne være 65% høyere enn i dag. </a:t>
            </a:r>
          </a:p>
          <a:p>
            <a:pPr marL="742950" lvl="1" indent="-285750">
              <a:buFont typeface="Arial" charset="0"/>
              <a:buChar char="•"/>
            </a:pPr>
            <a:r>
              <a:rPr lang="nb-NO" dirty="0">
                <a:latin typeface="Calibri" charset="0"/>
                <a:ea typeface="Calibri" charset="0"/>
                <a:cs typeface="Calibri" charset="0"/>
              </a:rPr>
              <a:t>”Ortopediske hjelpemidler og høreapparat skiller seg fra øvrige hjelpemidler ved at utprøving, tilpassing og valg av løsninger foregår i helseinstitusjonene.” (kr. 1,9 mrd. i 2015)</a:t>
            </a:r>
          </a:p>
          <a:p>
            <a:pPr marL="742950" lvl="1" indent="-285750">
              <a:buFont typeface="Arial" charset="0"/>
              <a:buChar char="•"/>
            </a:pPr>
            <a:r>
              <a:rPr lang="nb-NO" dirty="0">
                <a:latin typeface="Calibri" charset="0"/>
                <a:ea typeface="Calibri" charset="0"/>
                <a:cs typeface="Calibri" charset="0"/>
              </a:rPr>
              <a:t>Ansvaret for behandlingshjelpemidler ble overført til spesialisthelsetjenesten 1.1.2013</a:t>
            </a:r>
          </a:p>
          <a:p>
            <a:pPr marL="285750" indent="-285750">
              <a:buFont typeface="Arial" charset="0"/>
              <a:buChar char="•"/>
            </a:pPr>
            <a:r>
              <a:rPr lang="nb-NO" b="1" dirty="0">
                <a:latin typeface="Calibri" charset="0"/>
                <a:ea typeface="Calibri" charset="0"/>
                <a:cs typeface="Calibri" charset="0"/>
              </a:rPr>
              <a:t>Norsk økonomi er ved et vendepunkt </a:t>
            </a:r>
            <a:r>
              <a:rPr lang="nb-NO" dirty="0">
                <a:latin typeface="Calibri" charset="0"/>
                <a:ea typeface="Calibri" charset="0"/>
                <a:cs typeface="Calibri" charset="0"/>
              </a:rPr>
              <a:t>Oljeinntektene utfases, fondsavsetting avtar, fordrer hardere prioritering i off. sektor, legge ned gamle aktiviteter til fordel for nytt sier produktivitetskommisjonen (2016)</a:t>
            </a:r>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76238" y="2740596"/>
            <a:ext cx="5181600" cy="2988704"/>
          </a:xfrm>
          <a:prstGeom prst="rect">
            <a:avLst/>
          </a:prstGeom>
        </p:spPr>
      </p:pic>
      <p:sp>
        <p:nvSpPr>
          <p:cNvPr id="6" name="TekstSylinder 5"/>
          <p:cNvSpPr txBox="1"/>
          <p:nvPr/>
        </p:nvSpPr>
        <p:spPr>
          <a:xfrm>
            <a:off x="6776238" y="1598613"/>
            <a:ext cx="5064981" cy="1446550"/>
          </a:xfrm>
          <a:prstGeom prst="rect">
            <a:avLst/>
          </a:prstGeom>
          <a:noFill/>
        </p:spPr>
        <p:txBody>
          <a:bodyPr wrap="square" rtlCol="0">
            <a:spAutoFit/>
          </a:bodyPr>
          <a:lstStyle/>
          <a:p>
            <a:r>
              <a:rPr lang="nb-NO" sz="1400" dirty="0">
                <a:latin typeface="Calibri" charset="0"/>
                <a:ea typeface="Calibri" charset="0"/>
                <a:cs typeface="Calibri" charset="0"/>
              </a:rPr>
              <a:t>Gruppen 70+ antas å øke fra </a:t>
            </a:r>
            <a:r>
              <a:rPr lang="nb-NO" sz="1400" dirty="0" err="1">
                <a:latin typeface="Calibri" charset="0"/>
                <a:ea typeface="Calibri" charset="0"/>
                <a:cs typeface="Calibri" charset="0"/>
              </a:rPr>
              <a:t>ca</a:t>
            </a:r>
            <a:r>
              <a:rPr lang="nb-NO" sz="1400" dirty="0">
                <a:latin typeface="Calibri" charset="0"/>
                <a:ea typeface="Calibri" charset="0"/>
                <a:cs typeface="Calibri" charset="0"/>
              </a:rPr>
              <a:t> 25 000 til 50 000 (x2)</a:t>
            </a:r>
          </a:p>
          <a:p>
            <a:r>
              <a:rPr lang="nb-NO" sz="1400" dirty="0">
                <a:latin typeface="Calibri" charset="0"/>
                <a:ea typeface="Calibri" charset="0"/>
                <a:cs typeface="Calibri" charset="0"/>
              </a:rPr>
              <a:t>Gruppen 80+ antas å øke fra 40 000 til 110 000 (x3)</a:t>
            </a:r>
          </a:p>
          <a:p>
            <a:r>
              <a:rPr lang="nb-NO" sz="1400" dirty="0">
                <a:latin typeface="Calibri" charset="0"/>
                <a:ea typeface="Calibri" charset="0"/>
                <a:cs typeface="Calibri" charset="0"/>
              </a:rPr>
              <a:t>Gruppen 90+ antas å øke fra under 20 000 til nesten 80 000 (x4)</a:t>
            </a:r>
          </a:p>
          <a:p>
            <a:r>
              <a:rPr lang="nb-NO" sz="1400" b="1" dirty="0">
                <a:latin typeface="Calibri" charset="0"/>
                <a:ea typeface="Calibri" charset="0"/>
                <a:cs typeface="Calibri" charset="0"/>
              </a:rPr>
              <a:t>Personer over 70 år vil utgjøre </a:t>
            </a:r>
            <a:r>
              <a:rPr lang="nb-NO" sz="1400" b="1" dirty="0" smtClean="0">
                <a:latin typeface="Calibri" charset="0"/>
                <a:ea typeface="Calibri" charset="0"/>
                <a:cs typeface="Calibri" charset="0"/>
              </a:rPr>
              <a:t>nær 80</a:t>
            </a:r>
            <a:r>
              <a:rPr lang="nb-NO" sz="1400" b="1" dirty="0">
                <a:latin typeface="Calibri" charset="0"/>
                <a:ea typeface="Calibri" charset="0"/>
                <a:cs typeface="Calibri" charset="0"/>
              </a:rPr>
              <a:t>% av brukerne i 2060</a:t>
            </a:r>
            <a:r>
              <a:rPr lang="nb-NO" sz="1400" dirty="0">
                <a:latin typeface="Calibri" charset="0"/>
                <a:ea typeface="Calibri" charset="0"/>
                <a:cs typeface="Calibri" charset="0"/>
              </a:rPr>
              <a:t>.</a:t>
            </a:r>
          </a:p>
          <a:p>
            <a:endParaRPr lang="nb-NO" sz="1400" dirty="0">
              <a:latin typeface="Calibri" charset="0"/>
              <a:ea typeface="Calibri" charset="0"/>
              <a:cs typeface="Calibri" charset="0"/>
            </a:endParaRPr>
          </a:p>
          <a:p>
            <a:endParaRPr lang="nb-NO" dirty="0">
              <a:latin typeface="Calibri" charset="0"/>
              <a:ea typeface="Calibri" charset="0"/>
              <a:cs typeface="Calibri" charset="0"/>
            </a:endParaRPr>
          </a:p>
        </p:txBody>
      </p:sp>
    </p:spTree>
    <p:extLst>
      <p:ext uri="{BB962C8B-B14F-4D97-AF65-F5344CB8AC3E}">
        <p14:creationId xmlns:p14="http://schemas.microsoft.com/office/powerpoint/2010/main" val="13606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5" presetClass="entr" presetSubtype="1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anim calcmode="lin" valueType="num">
                                      <p:cBhvr additive="base">
                                        <p:cTn id="34"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 calcmode="lin" valueType="num">
                                      <p:cBhvr additive="base">
                                        <p:cTn id="4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ppt_x"/>
                                          </p:val>
                                        </p:tav>
                                        <p:tav tm="100000">
                                          <p:val>
                                            <p:strVal val="#ppt_x"/>
                                          </p:val>
                                        </p:tav>
                                      </p:tavLst>
                                    </p:anim>
                                    <p:anim calcmode="lin" valueType="num">
                                      <p:cBhvr additive="base">
                                        <p:cTn id="5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Lst>
  </p:timing>
</p:sld>
</file>

<file path=ppt/theme/theme1.xml><?xml version="1.0" encoding="utf-8"?>
<a:theme xmlns:a="http://schemas.openxmlformats.org/drawingml/2006/main" name="Tryllestav">
  <a:themeElements>
    <a:clrScheme name="Tryllestav">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Tryllestav">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yllestav">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14738</TotalTime>
  <Words>1112</Words>
  <Application>Microsoft Office PowerPoint</Application>
  <PresentationFormat>Widescreen</PresentationFormat>
  <Paragraphs>125</Paragraphs>
  <Slides>16</Slides>
  <Notes>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16</vt:i4>
      </vt:variant>
    </vt:vector>
  </HeadingPairs>
  <TitlesOfParts>
    <vt:vector size="22" baseType="lpstr">
      <vt:lpstr>Arial</vt:lpstr>
      <vt:lpstr>Calibri</vt:lpstr>
      <vt:lpstr>Century Gothic</vt:lpstr>
      <vt:lpstr>Mangal</vt:lpstr>
      <vt:lpstr>Wingdings 3</vt:lpstr>
      <vt:lpstr>Tryllestav</vt:lpstr>
      <vt:lpstr>Utfordringer og muligheter for fremtidens hjelpemiddelpolitikk</vt:lpstr>
      <vt:lpstr>Grunnprinsipper i en felles plattform:</vt:lpstr>
      <vt:lpstr>Hvilke problemstillinger vil jeg snakke om:</vt:lpstr>
      <vt:lpstr>Fremtidens brukere av hjelpemidler! ”Eldrebølgens” virkninger for behov og kostnader?</vt:lpstr>
      <vt:lpstr>Nøkkeltall pr. 2015:</vt:lpstr>
      <vt:lpstr>Innkjøp av hjelpemidler i 2015:</vt:lpstr>
      <vt:lpstr>Gjennomsnittlig utlånsverdi pr. bruker fordelt etter kjønn og aldersgrupper:</vt:lpstr>
      <vt:lpstr>Antall brukere mer enn fordobles til 2060 - den største økningen er i gruppen 80 år og eldre.</vt:lpstr>
      <vt:lpstr>Utvikling og utfordring ?</vt:lpstr>
      <vt:lpstr>Strategiske veivalg for hjelpemiddelpolitikken! Er hjelpemiddelformidling i Norge dyrt eller billig? Hva er smart å gjøre?</vt:lpstr>
      <vt:lpstr>FORMÅLET (hensikten eller samfunnsoppdraget om en vil):</vt:lpstr>
      <vt:lpstr>Demografiske endringer utfordrer! Valg av passive eller (pro)aktive strategier?</vt:lpstr>
      <vt:lpstr>PowerPoint-presentasjon</vt:lpstr>
      <vt:lpstr>Virkemiddelbruk i fremtidens hjelpemiddelformidling! Valg mellom ønskede og nødvendige tiltak.</vt:lpstr>
      <vt:lpstr>Virkemiddelbruk,  - om å velge mellom det nødvendige og det ønskede?</vt:lpstr>
      <vt:lpstr>Mens brukere og terapeuter snakker om ”myke” verdier som deltakelse, likeverd og likestilling,  snakker økonomene og juristene om ”harde” verdier som utgifter, budsjettbalanse og forvaltningseffekter.  Hvem vil politikerne høre mest på?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Hjelpemiddelformidling med et brukerperspektiv.</dc:title>
  <dc:creator>Lars Ødegård</dc:creator>
  <cp:lastModifiedBy>Åsta Tale Strand</cp:lastModifiedBy>
  <cp:revision>222</cp:revision>
  <cp:lastPrinted>2016-09-23T07:33:39Z</cp:lastPrinted>
  <dcterms:created xsi:type="dcterms:W3CDTF">2016-04-06T08:36:37Z</dcterms:created>
  <dcterms:modified xsi:type="dcterms:W3CDTF">2016-11-26T19:04:18Z</dcterms:modified>
</cp:coreProperties>
</file>