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2" r:id="rId5"/>
    <p:sldMasterId id="2147483660" r:id="rId6"/>
  </p:sldMasterIdLst>
  <p:notesMasterIdLst>
    <p:notesMasterId r:id="rId35"/>
  </p:notesMasterIdLst>
  <p:handoutMasterIdLst>
    <p:handoutMasterId r:id="rId36"/>
  </p:handoutMasterIdLst>
  <p:sldIdLst>
    <p:sldId id="444" r:id="rId7"/>
    <p:sldId id="422" r:id="rId8"/>
    <p:sldId id="442" r:id="rId9"/>
    <p:sldId id="399" r:id="rId10"/>
    <p:sldId id="426" r:id="rId11"/>
    <p:sldId id="389" r:id="rId12"/>
    <p:sldId id="445" r:id="rId13"/>
    <p:sldId id="446" r:id="rId14"/>
    <p:sldId id="447" r:id="rId15"/>
    <p:sldId id="448" r:id="rId16"/>
    <p:sldId id="451" r:id="rId17"/>
    <p:sldId id="449" r:id="rId18"/>
    <p:sldId id="450" r:id="rId19"/>
    <p:sldId id="424" r:id="rId20"/>
    <p:sldId id="397" r:id="rId21"/>
    <p:sldId id="403" r:id="rId22"/>
    <p:sldId id="427" r:id="rId23"/>
    <p:sldId id="432" r:id="rId24"/>
    <p:sldId id="435" r:id="rId25"/>
    <p:sldId id="428" r:id="rId26"/>
    <p:sldId id="429" r:id="rId27"/>
    <p:sldId id="430" r:id="rId28"/>
    <p:sldId id="431" r:id="rId29"/>
    <p:sldId id="436" r:id="rId30"/>
    <p:sldId id="437" r:id="rId31"/>
    <p:sldId id="438" r:id="rId32"/>
    <p:sldId id="439" r:id="rId33"/>
    <p:sldId id="441" r:id="rId34"/>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0074"/>
    <a:srgbClr val="FF9933"/>
    <a:srgbClr val="FFFFFF"/>
    <a:srgbClr val="1085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2B29E-E731-4904-9381-FE0FD05AB99A}" v="29" dt="2020-02-05T07:00:55.581"/>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00" y="5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7AB5C17-FDBE-4258-93E1-EA31CD60D56F}" type="datetimeFigureOut">
              <a:rPr lang="nb-NO" smtClean="0"/>
              <a:t>30.01.2020</a:t>
            </a:fld>
            <a:endParaRPr lang="nb-NO"/>
          </a:p>
        </p:txBody>
      </p:sp>
      <p:sp>
        <p:nvSpPr>
          <p:cNvPr id="4" name="Plassholder for bunn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23E95DB-BF6C-4278-BBC4-7D804ADB93C5}" type="slidenum">
              <a:rPr lang="nb-NO" smtClean="0"/>
              <a:t>‹#›</a:t>
            </a:fld>
            <a:endParaRPr lang="nb-NO"/>
          </a:p>
        </p:txBody>
      </p:sp>
    </p:spTree>
    <p:extLst>
      <p:ext uri="{BB962C8B-B14F-4D97-AF65-F5344CB8AC3E}">
        <p14:creationId xmlns:p14="http://schemas.microsoft.com/office/powerpoint/2010/main" val="2832925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C3BB8A8-8DBF-4E98-862C-F5353CD7D1EE}" type="datetimeFigureOut">
              <a:rPr lang="nb-NO" smtClean="0"/>
              <a:t>30.01.2020</a:t>
            </a:fld>
            <a:endParaRPr lang="nb-NO"/>
          </a:p>
        </p:txBody>
      </p:sp>
      <p:sp>
        <p:nvSpPr>
          <p:cNvPr id="4" name="Plassholder for lysbil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9AFB43A-EC6E-4146-ACF7-FB5C8695A01D}" type="slidenum">
              <a:rPr lang="nb-NO" smtClean="0"/>
              <a:t>‹#›</a:t>
            </a:fld>
            <a:endParaRPr lang="nb-NO"/>
          </a:p>
        </p:txBody>
      </p:sp>
    </p:spTree>
    <p:extLst>
      <p:ext uri="{BB962C8B-B14F-4D97-AF65-F5344CB8AC3E}">
        <p14:creationId xmlns:p14="http://schemas.microsoft.com/office/powerpoint/2010/main" val="76665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29AFB43A-EC6E-4146-ACF7-FB5C8695A01D}" type="slidenum">
              <a:rPr lang="nb-NO" smtClean="0"/>
              <a:t>1</a:t>
            </a:fld>
            <a:endParaRPr lang="nb-NO"/>
          </a:p>
        </p:txBody>
      </p:sp>
    </p:spTree>
    <p:extLst>
      <p:ext uri="{BB962C8B-B14F-4D97-AF65-F5344CB8AC3E}">
        <p14:creationId xmlns:p14="http://schemas.microsoft.com/office/powerpoint/2010/main" val="2311267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14" name="Bil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14152" y="5849127"/>
            <a:ext cx="496848" cy="769908"/>
          </a:xfrm>
          <a:prstGeom prst="rect">
            <a:avLst/>
          </a:prstGeom>
        </p:spPr>
      </p:pic>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p:cNvSpPr>
            <a:spLocks noGrp="1"/>
          </p:cNvSpPr>
          <p:nvPr>
            <p:ph type="dt" sz="half" idx="10"/>
          </p:nvPr>
        </p:nvSpPr>
        <p:spPr/>
        <p:txBody>
          <a:bodyPr/>
          <a:lstStyle/>
          <a:p>
            <a:r>
              <a:rPr lang="nb-NO"/>
              <a:t>10. Oktober 2017</a:t>
            </a:r>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t>‹#›</a:t>
            </a:fld>
            <a:endParaRPr lang="nb-NO"/>
          </a:p>
        </p:txBody>
      </p:sp>
    </p:spTree>
    <p:extLst>
      <p:ext uri="{BB962C8B-B14F-4D97-AF65-F5344CB8AC3E}">
        <p14:creationId xmlns:p14="http://schemas.microsoft.com/office/powerpoint/2010/main" val="22248705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31205" y="5678522"/>
            <a:ext cx="496848" cy="769908"/>
          </a:xfrm>
          <a:prstGeom prst="rect">
            <a:avLst/>
          </a:prstGeom>
        </p:spPr>
      </p:pic>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427162-F94B-4ADC-A4D2-DFC87EAB68D0}" type="datetime1">
              <a:rPr lang="nb-NO" smtClean="0"/>
              <a:t>30.01.2020</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t>‹#›</a:t>
            </a:fld>
            <a:endParaRPr lang="nb-NO"/>
          </a:p>
        </p:txBody>
      </p:sp>
    </p:spTree>
    <p:extLst>
      <p:ext uri="{BB962C8B-B14F-4D97-AF65-F5344CB8AC3E}">
        <p14:creationId xmlns:p14="http://schemas.microsoft.com/office/powerpoint/2010/main" val="34107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57C97E7F-5512-48F2-8BC6-EA7015338652}" type="datetime1">
              <a:rPr lang="nb-NO" smtClean="0"/>
              <a:t>30.01.2020</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t>‹#›</a:t>
            </a:fld>
            <a:endParaRPr lang="nb-NO"/>
          </a:p>
        </p:txBody>
      </p:sp>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31205" y="5678522"/>
            <a:ext cx="496848" cy="769908"/>
          </a:xfrm>
          <a:prstGeom prst="rect">
            <a:avLst/>
          </a:prstGeom>
        </p:spPr>
      </p:pic>
    </p:spTree>
    <p:extLst>
      <p:ext uri="{BB962C8B-B14F-4D97-AF65-F5344CB8AC3E}">
        <p14:creationId xmlns:p14="http://schemas.microsoft.com/office/powerpoint/2010/main" val="127109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6A03D8D-A059-4DF8-8202-0210E2E33E5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3621566A-D69E-4D95-B3AE-FFCD6BD326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0AB0BF69-50D0-48FC-A7B2-FB68E37DCFE6}"/>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5" name="Plassholder for bunntekst 4">
            <a:extLst>
              <a:ext uri="{FF2B5EF4-FFF2-40B4-BE49-F238E27FC236}">
                <a16:creationId xmlns:a16="http://schemas.microsoft.com/office/drawing/2014/main" id="{C4FDC247-95F7-4F80-849C-93A7A6EC5BD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8D1A0B3-1120-4C32-A03A-F6AB68DDBB4F}"/>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272000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CBD84B-17CF-41AA-8F1F-DD181878BD4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ADC2358-EF83-4F86-AB73-E0209690CEE1}"/>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D0302D8-F0FF-4630-9BC9-3F20ED136AD6}"/>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5" name="Plassholder for bunntekst 4">
            <a:extLst>
              <a:ext uri="{FF2B5EF4-FFF2-40B4-BE49-F238E27FC236}">
                <a16:creationId xmlns:a16="http://schemas.microsoft.com/office/drawing/2014/main" id="{E11B51FF-1A82-4D83-BCCE-E6EACABF521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9212172-D0ED-463D-BB0C-E272CFD5F180}"/>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1977168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C4A2FB-A5B5-4CB7-8462-9A9740230B2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A58CBAB5-E006-42DB-81CD-026565D0A4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D4E0FBAD-74B5-49C7-8110-11BBB4520489}"/>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5" name="Plassholder for bunntekst 4">
            <a:extLst>
              <a:ext uri="{FF2B5EF4-FFF2-40B4-BE49-F238E27FC236}">
                <a16:creationId xmlns:a16="http://schemas.microsoft.com/office/drawing/2014/main" id="{5A45EC1E-88B8-455F-85A5-E90CECAB982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B194B7D-7737-43BF-8D47-AC1F31F3C4AE}"/>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310211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BD3E234-212C-40BA-AA3B-A591DE77E2A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E57D882F-2CBB-49E2-8F8A-1F8A3A3F6A34}"/>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C96D2872-2945-4DEC-A0C2-BE5482EA87E0}"/>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431EEA5-D510-4796-95E0-DC27223F5C42}"/>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6" name="Plassholder for bunntekst 5">
            <a:extLst>
              <a:ext uri="{FF2B5EF4-FFF2-40B4-BE49-F238E27FC236}">
                <a16:creationId xmlns:a16="http://schemas.microsoft.com/office/drawing/2014/main" id="{D4320419-6DF1-4AA2-AD81-F51BD5B6406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03E100E-EF9C-4FE4-9E28-A9BF034443B0}"/>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630126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AB2637-4E4A-442B-B373-69F992DBE2CD}"/>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FB8BD78B-8FE4-4397-BED2-ED158C5275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AA7DD960-7EB1-4F43-8A55-CD4487761F02}"/>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79475C70-0655-486E-807D-E052D2B569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55742735-CC34-48E6-A769-AEA1CDFF91E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5076965-B2EB-45A5-96B3-2B1C51F0AF53}"/>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8" name="Plassholder for bunntekst 7">
            <a:extLst>
              <a:ext uri="{FF2B5EF4-FFF2-40B4-BE49-F238E27FC236}">
                <a16:creationId xmlns:a16="http://schemas.microsoft.com/office/drawing/2014/main" id="{3DDFF2A2-60F5-4424-90B0-5071C4B9924B}"/>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91CDF3DB-6EF4-4121-9FC9-0FB7E94928AC}"/>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1009100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888128-42FF-4882-B23B-80B7EC4566DC}"/>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79939981-0974-43E3-88AE-F6B3AB1B9A99}"/>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4" name="Plassholder for bunntekst 3">
            <a:extLst>
              <a:ext uri="{FF2B5EF4-FFF2-40B4-BE49-F238E27FC236}">
                <a16:creationId xmlns:a16="http://schemas.microsoft.com/office/drawing/2014/main" id="{CB62FBD1-F3BF-48E8-8A45-22496B2AE972}"/>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57DD884F-7525-4E24-B558-2064813BDDBF}"/>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3489438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83C17A8E-810D-4AB8-8EE6-E5B301984FA9}"/>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3" name="Plassholder for bunntekst 2">
            <a:extLst>
              <a:ext uri="{FF2B5EF4-FFF2-40B4-BE49-F238E27FC236}">
                <a16:creationId xmlns:a16="http://schemas.microsoft.com/office/drawing/2014/main" id="{249582AB-5E5B-4CA8-8FCA-970EACCD47A8}"/>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AF004A74-E365-4A1D-A560-75B835607B4D}"/>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1101201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101A43-445E-431E-83AD-F44ACE5FD05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160D6036-80C6-4ADD-9B67-DF1E3CA18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729084DE-C799-4445-8989-0C0457083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09239E7A-4B92-4927-80C8-5CD82FCE42DA}"/>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6" name="Plassholder for bunntekst 5">
            <a:extLst>
              <a:ext uri="{FF2B5EF4-FFF2-40B4-BE49-F238E27FC236}">
                <a16:creationId xmlns:a16="http://schemas.microsoft.com/office/drawing/2014/main" id="{75723F64-22E7-4E9B-8280-1A454D9C9FE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096FDB5-FBCA-4A3F-807D-92F528F00AB4}"/>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939510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38231"/>
            <a:ext cx="10515600" cy="1325563"/>
          </a:xfrm>
        </p:spPr>
        <p:txBody>
          <a:bodyPr/>
          <a:lstStyle/>
          <a:p>
            <a:r>
              <a:rPr lang="nb-NO"/>
              <a:t>Klikk for å redigere tittelstil</a:t>
            </a:r>
          </a:p>
        </p:txBody>
      </p:sp>
      <p:sp>
        <p:nvSpPr>
          <p:cNvPr id="3" name="Plassholder for innhold 2"/>
          <p:cNvSpPr>
            <a:spLocks noGrp="1"/>
          </p:cNvSpPr>
          <p:nvPr>
            <p:ph idx="1"/>
          </p:nvPr>
        </p:nvSpPr>
        <p:spPr>
          <a:xfrm>
            <a:off x="838200" y="1873437"/>
            <a:ext cx="10515600" cy="435133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95A452EF-63CC-4A90-B829-68FC4F601B7E}" type="datetime1">
              <a:rPr lang="nb-NO" smtClean="0"/>
              <a:t>30.01.2020</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t>‹#›</a:t>
            </a:fld>
            <a:endParaRPr lang="nb-NO"/>
          </a:p>
        </p:txBody>
      </p:sp>
      <p:cxnSp>
        <p:nvCxnSpPr>
          <p:cNvPr id="7" name="Rett linje 6"/>
          <p:cNvCxnSpPr/>
          <p:nvPr userDrawn="1"/>
        </p:nvCxnSpPr>
        <p:spPr>
          <a:xfrm>
            <a:off x="428811" y="1522463"/>
            <a:ext cx="11359776" cy="0"/>
          </a:xfrm>
          <a:prstGeom prst="line">
            <a:avLst/>
          </a:prstGeom>
          <a:ln w="34925">
            <a:solidFill>
              <a:srgbClr val="1D0074"/>
            </a:solidFill>
          </a:ln>
        </p:spPr>
        <p:style>
          <a:lnRef idx="1">
            <a:schemeClr val="accent1"/>
          </a:lnRef>
          <a:fillRef idx="0">
            <a:schemeClr val="accent1"/>
          </a:fillRef>
          <a:effectRef idx="0">
            <a:schemeClr val="accent1"/>
          </a:effectRef>
          <a:fontRef idx="minor">
            <a:schemeClr val="tx1"/>
          </a:fontRef>
        </p:style>
      </p:cxnSp>
      <p:cxnSp>
        <p:nvCxnSpPr>
          <p:cNvPr id="8" name="Rett linje 7"/>
          <p:cNvCxnSpPr/>
          <p:nvPr userDrawn="1"/>
        </p:nvCxnSpPr>
        <p:spPr>
          <a:xfrm>
            <a:off x="500530" y="1588435"/>
            <a:ext cx="11163300" cy="0"/>
          </a:xfrm>
          <a:prstGeom prst="line">
            <a:avLst/>
          </a:prstGeom>
          <a:ln w="19050">
            <a:solidFill>
              <a:srgbClr val="108534"/>
            </a:solidFill>
          </a:ln>
        </p:spPr>
        <p:style>
          <a:lnRef idx="1">
            <a:schemeClr val="accent1"/>
          </a:lnRef>
          <a:fillRef idx="0">
            <a:schemeClr val="accent1"/>
          </a:fillRef>
          <a:effectRef idx="0">
            <a:schemeClr val="accent1"/>
          </a:effectRef>
          <a:fontRef idx="minor">
            <a:schemeClr val="tx1"/>
          </a:fontRef>
        </p:style>
      </p:cxnSp>
      <p:pic>
        <p:nvPicPr>
          <p:cNvPr id="13" name="Bild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92995" y="5839821"/>
            <a:ext cx="496848" cy="769908"/>
          </a:xfrm>
          <a:prstGeom prst="rect">
            <a:avLst/>
          </a:prstGeom>
        </p:spPr>
      </p:pic>
    </p:spTree>
    <p:extLst>
      <p:ext uri="{BB962C8B-B14F-4D97-AF65-F5344CB8AC3E}">
        <p14:creationId xmlns:p14="http://schemas.microsoft.com/office/powerpoint/2010/main" val="1060213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AAAEF5C-7BFF-409F-8A3A-B4508BAAC51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4DD5EFB8-D4DE-449F-A632-7367703A78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C7499A3E-51B0-4968-84A6-9E5A1E5F62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7D49869-7AD1-4739-9E02-49BEFDA76915}"/>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6" name="Plassholder for bunntekst 5">
            <a:extLst>
              <a:ext uri="{FF2B5EF4-FFF2-40B4-BE49-F238E27FC236}">
                <a16:creationId xmlns:a16="http://schemas.microsoft.com/office/drawing/2014/main" id="{46446069-0CF1-4F47-B030-8962A5C69F1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70026E0-4FBC-4F0C-A5DE-FF5B7353609E}"/>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3789950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1E1330-6FFB-44DD-ACDA-982207A93084}"/>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2A2343B9-6C7A-4FE3-BD25-579A2784A60A}"/>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EAC7822-2009-407E-8001-9023D06DA6A8}"/>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5" name="Plassholder for bunntekst 4">
            <a:extLst>
              <a:ext uri="{FF2B5EF4-FFF2-40B4-BE49-F238E27FC236}">
                <a16:creationId xmlns:a16="http://schemas.microsoft.com/office/drawing/2014/main" id="{63698B41-49D4-4041-9A65-8BDA18ECE7E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AD47673-36AF-4CE4-B47C-F40B5A255B79}"/>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33549492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D5CC6020-13C1-422F-9880-4E5C9A3BD832}"/>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EDA7C343-8E32-4601-8EDB-D1A443EA188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6671B01-0266-46DB-BED1-32DEF18ECD48}"/>
              </a:ext>
            </a:extLst>
          </p:cNvPr>
          <p:cNvSpPr>
            <a:spLocks noGrp="1"/>
          </p:cNvSpPr>
          <p:nvPr>
            <p:ph type="dt" sz="half" idx="10"/>
          </p:nvPr>
        </p:nvSpPr>
        <p:spPr/>
        <p:txBody>
          <a:bodyPr/>
          <a:lstStyle/>
          <a:p>
            <a:fld id="{19EB75AF-F31B-434F-8D4D-6E7129E11410}" type="datetimeFigureOut">
              <a:rPr lang="nb-NO" smtClean="0"/>
              <a:t>30.01.2020</a:t>
            </a:fld>
            <a:endParaRPr lang="nb-NO"/>
          </a:p>
        </p:txBody>
      </p:sp>
      <p:sp>
        <p:nvSpPr>
          <p:cNvPr id="5" name="Plassholder for bunntekst 4">
            <a:extLst>
              <a:ext uri="{FF2B5EF4-FFF2-40B4-BE49-F238E27FC236}">
                <a16:creationId xmlns:a16="http://schemas.microsoft.com/office/drawing/2014/main" id="{AF3AD574-4417-4899-B553-E629E776F86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4DE01D8-2AB6-481E-AF2E-CDE29FADE38F}"/>
              </a:ext>
            </a:extLst>
          </p:cNvPr>
          <p:cNvSpPr>
            <a:spLocks noGrp="1"/>
          </p:cNvSpPr>
          <p:nvPr>
            <p:ph type="sldNum" sz="quarter" idx="12"/>
          </p:nvPr>
        </p:nvSpPr>
        <p:spPr/>
        <p:txBody>
          <a:bodyPr/>
          <a:lstStyle/>
          <a:p>
            <a:fld id="{976361E2-65EC-44FC-B10A-B58A85BF4105}" type="slidenum">
              <a:rPr lang="nb-NO" smtClean="0"/>
              <a:t>‹#›</a:t>
            </a:fld>
            <a:endParaRPr lang="nb-NO"/>
          </a:p>
        </p:txBody>
      </p:sp>
    </p:spTree>
    <p:extLst>
      <p:ext uri="{BB962C8B-B14F-4D97-AF65-F5344CB8AC3E}">
        <p14:creationId xmlns:p14="http://schemas.microsoft.com/office/powerpoint/2010/main" val="1466406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3E984B-00C5-4214-B96C-0FEC00335F15}"/>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877423FD-2DC6-4943-AE7A-77CBF2BC07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F7785DD3-5F3B-4E6B-B531-597C5F3C41F0}"/>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5" name="Plassholder for bunntekst 4">
            <a:extLst>
              <a:ext uri="{FF2B5EF4-FFF2-40B4-BE49-F238E27FC236}">
                <a16:creationId xmlns:a16="http://schemas.microsoft.com/office/drawing/2014/main" id="{05DBB0FE-7444-4C84-99CC-DD968E81D07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03E3C51-F55C-4423-B51F-581EE934F6C9}"/>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40978179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336F8B-5C64-4CC8-94AF-3B2E6E01AB6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E11CA008-0FEC-4551-BF0F-643E463ACD34}"/>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E4ECDDA-DF10-4E88-B582-43ADDACC4354}"/>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5" name="Plassholder for bunntekst 4">
            <a:extLst>
              <a:ext uri="{FF2B5EF4-FFF2-40B4-BE49-F238E27FC236}">
                <a16:creationId xmlns:a16="http://schemas.microsoft.com/office/drawing/2014/main" id="{D8D8D451-97DE-40A7-B2A7-B58F5311884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F9DFA78-17A2-42CF-936A-403C25E71274}"/>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25410790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A99891B-2CD3-4FB1-906F-35AF6E820E98}"/>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3B877454-07D9-4ED3-8C0B-AD26ECB1A9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981AB012-65DB-43BC-BB02-9ED92AE9BABC}"/>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5" name="Plassholder for bunntekst 4">
            <a:extLst>
              <a:ext uri="{FF2B5EF4-FFF2-40B4-BE49-F238E27FC236}">
                <a16:creationId xmlns:a16="http://schemas.microsoft.com/office/drawing/2014/main" id="{242D2939-0ACA-4233-8359-E3B9BAE079B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789E09A-18B3-4035-9A02-4BEB8E0AE39E}"/>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1824867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B87342-793C-4E88-A052-84844E497ED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95829E4-82EB-45EB-8933-300A932C79D0}"/>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DE575CC-9736-4AEC-987F-4F4F82BDC1E2}"/>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7EB8D45B-34AC-4200-9514-A27A70C98A21}"/>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6" name="Plassholder for bunntekst 5">
            <a:extLst>
              <a:ext uri="{FF2B5EF4-FFF2-40B4-BE49-F238E27FC236}">
                <a16:creationId xmlns:a16="http://schemas.microsoft.com/office/drawing/2014/main" id="{04F4BF53-935F-4162-AF42-57ECB270FA0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808CB02C-D091-42DC-BC81-C3CF145C2ED2}"/>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2590311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77E2964-F0F4-494F-8CA6-A4C80CD314ED}"/>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F27B4199-7255-4B42-A99C-E1D777912D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E920BA08-D98D-4FE8-8D61-3429718EDF1F}"/>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B688C5EC-2E58-4B6C-9DB0-A9C95B7AA6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F5F2DC14-F93E-4510-A390-BF9B56E02834}"/>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19256F5-D626-4B29-9B22-393692CF4F16}"/>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8" name="Plassholder for bunntekst 7">
            <a:extLst>
              <a:ext uri="{FF2B5EF4-FFF2-40B4-BE49-F238E27FC236}">
                <a16:creationId xmlns:a16="http://schemas.microsoft.com/office/drawing/2014/main" id="{022C9FDE-35CB-4FE5-A9A4-696CBA39EED8}"/>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6908CED0-F506-41C7-9327-5C2A36E5AE8B}"/>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17306585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AC82384-A8A5-4F73-A3F7-22FE42A7EC44}"/>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9E045A42-7C13-46D5-BB4E-A141AF9A43D3}"/>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4" name="Plassholder for bunntekst 3">
            <a:extLst>
              <a:ext uri="{FF2B5EF4-FFF2-40B4-BE49-F238E27FC236}">
                <a16:creationId xmlns:a16="http://schemas.microsoft.com/office/drawing/2014/main" id="{166A9E76-CB12-4FE4-8F51-3CD05DD0EB7B}"/>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D6033DD2-3FFE-4FC2-A1CB-3E7249D79D1D}"/>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35080658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1A691F5B-CF3E-4A93-A314-6EF9BB837C4D}"/>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3" name="Plassholder for bunntekst 2">
            <a:extLst>
              <a:ext uri="{FF2B5EF4-FFF2-40B4-BE49-F238E27FC236}">
                <a16:creationId xmlns:a16="http://schemas.microsoft.com/office/drawing/2014/main" id="{B27D94A9-EE89-47D8-9C78-306799CC21FF}"/>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63304BAA-4355-4AB8-A1C7-3788C029518F}"/>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413690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5EF9A301-BF71-4AAB-9041-B2227660221D}" type="datetime1">
              <a:rPr lang="nb-NO" smtClean="0"/>
              <a:t>30.01.2020</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t>‹#›</a:t>
            </a:fld>
            <a:endParaRPr lang="nb-NO"/>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2021" y="5454680"/>
            <a:ext cx="496848" cy="769908"/>
          </a:xfrm>
          <a:prstGeom prst="rect">
            <a:avLst/>
          </a:prstGeom>
        </p:spPr>
      </p:pic>
    </p:spTree>
    <p:extLst>
      <p:ext uri="{BB962C8B-B14F-4D97-AF65-F5344CB8AC3E}">
        <p14:creationId xmlns:p14="http://schemas.microsoft.com/office/powerpoint/2010/main" val="3188292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0AB55B-ADDB-406B-9D53-68F225C9716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8518847C-9592-4797-9057-40B92429A5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BEABA802-3CDC-4865-9A7E-84B355A63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AC58282B-5D18-44CE-8C79-27D96EC445E0}"/>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6" name="Plassholder for bunntekst 5">
            <a:extLst>
              <a:ext uri="{FF2B5EF4-FFF2-40B4-BE49-F238E27FC236}">
                <a16:creationId xmlns:a16="http://schemas.microsoft.com/office/drawing/2014/main" id="{5418D3A4-2EAA-452E-8BA7-EC59195C9F6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F55AF73-6C01-425F-A29C-DE05CD2F252B}"/>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464260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5115B3-4BF0-400C-9A8D-443330B2E6B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36FF54EC-38D3-44C1-A76F-9623907D2C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4949CA5C-FB58-4360-836D-C323D9829E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1FA7BF8-2314-4509-9C67-E3B358161AB6}"/>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6" name="Plassholder for bunntekst 5">
            <a:extLst>
              <a:ext uri="{FF2B5EF4-FFF2-40B4-BE49-F238E27FC236}">
                <a16:creationId xmlns:a16="http://schemas.microsoft.com/office/drawing/2014/main" id="{3CEB5876-F823-4E1E-864A-DDB3BEFBEF9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219DA5F-C46C-403F-8153-EF3E0A9F1012}"/>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25562510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6C0DAA7-F6AE-4F40-BC70-1B8E09FB29EE}"/>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9476830D-EB28-4790-8F0D-91C67CBF64F3}"/>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F85E2B5-D319-43EA-8512-0227ADCCF764}"/>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5" name="Plassholder for bunntekst 4">
            <a:extLst>
              <a:ext uri="{FF2B5EF4-FFF2-40B4-BE49-F238E27FC236}">
                <a16:creationId xmlns:a16="http://schemas.microsoft.com/office/drawing/2014/main" id="{4FC044AA-2368-46BA-BC55-19E5E805D53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1848DC0-C543-4995-8B4B-73595628B726}"/>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34868229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F06B3A45-052D-484C-A21D-6CDE651442EF}"/>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05C086C5-9AA8-44E4-BD07-5D35394C27D3}"/>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070F2AB-DD3B-47A7-9B5A-CBF332532039}"/>
              </a:ext>
            </a:extLst>
          </p:cNvPr>
          <p:cNvSpPr>
            <a:spLocks noGrp="1"/>
          </p:cNvSpPr>
          <p:nvPr>
            <p:ph type="dt" sz="half" idx="10"/>
          </p:nvPr>
        </p:nvSpPr>
        <p:spPr/>
        <p:txBody>
          <a:bodyPr/>
          <a:lstStyle/>
          <a:p>
            <a:fld id="{A44323C9-D153-448F-8A81-9125FDB73BCC}" type="datetimeFigureOut">
              <a:rPr lang="nb-NO" smtClean="0"/>
              <a:t>30.01.2020</a:t>
            </a:fld>
            <a:endParaRPr lang="nb-NO"/>
          </a:p>
        </p:txBody>
      </p:sp>
      <p:sp>
        <p:nvSpPr>
          <p:cNvPr id="5" name="Plassholder for bunntekst 4">
            <a:extLst>
              <a:ext uri="{FF2B5EF4-FFF2-40B4-BE49-F238E27FC236}">
                <a16:creationId xmlns:a16="http://schemas.microsoft.com/office/drawing/2014/main" id="{88F04F98-61D9-4AD8-9E51-2C732E6BF32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89D595C-CAB0-498B-8B64-9999659131FD}"/>
              </a:ext>
            </a:extLst>
          </p:cNvPr>
          <p:cNvSpPr>
            <a:spLocks noGrp="1"/>
          </p:cNvSpPr>
          <p:nvPr>
            <p:ph type="sldNum" sz="quarter" idx="12"/>
          </p:nvPr>
        </p:nvSpPr>
        <p:spPr/>
        <p:txBody>
          <a:bodyPr/>
          <a:lstStyle/>
          <a:p>
            <a:fld id="{64CFDDFD-89F6-4EAD-8917-0015A058AF27}" type="slidenum">
              <a:rPr lang="nb-NO" smtClean="0"/>
              <a:t>‹#›</a:t>
            </a:fld>
            <a:endParaRPr lang="nb-NO"/>
          </a:p>
        </p:txBody>
      </p:sp>
    </p:spTree>
    <p:extLst>
      <p:ext uri="{BB962C8B-B14F-4D97-AF65-F5344CB8AC3E}">
        <p14:creationId xmlns:p14="http://schemas.microsoft.com/office/powerpoint/2010/main" val="1594393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75409B13-592A-4261-8884-5A6029B2CD9F}" type="datetime1">
              <a:rPr lang="nb-NO" smtClean="0"/>
              <a:t>30.01.2020</a:t>
            </a:fld>
            <a:endParaRPr lang="nb-NO"/>
          </a:p>
        </p:txBody>
      </p:sp>
      <p:sp>
        <p:nvSpPr>
          <p:cNvPr id="6" name="Plassholder for bunntekst 5"/>
          <p:cNvSpPr>
            <a:spLocks noGrp="1"/>
          </p:cNvSpPr>
          <p:nvPr>
            <p:ph type="ftr" sz="quarter" idx="11"/>
          </p:nvPr>
        </p:nvSpPr>
        <p:spPr/>
        <p:txBody>
          <a:bodyPr/>
          <a:lstStyle/>
          <a:p>
            <a:r>
              <a:rPr lang="nb-NO"/>
              <a:t>Funksjonshemmedes fellesorganisasjon</a:t>
            </a:r>
          </a:p>
        </p:txBody>
      </p:sp>
      <p:sp>
        <p:nvSpPr>
          <p:cNvPr id="7" name="Plassholder for lysbildenummer 6"/>
          <p:cNvSpPr>
            <a:spLocks noGrp="1"/>
          </p:cNvSpPr>
          <p:nvPr>
            <p:ph type="sldNum" sz="quarter" idx="12"/>
          </p:nvPr>
        </p:nvSpPr>
        <p:spPr/>
        <p:txBody>
          <a:bodyPr/>
          <a:lstStyle/>
          <a:p>
            <a:fld id="{B3A90392-E19D-4FAA-80B1-6599B0AF08F2}" type="slidenum">
              <a:rPr lang="nb-NO" smtClean="0"/>
              <a:t>‹#›</a:t>
            </a:fld>
            <a:endParaRPr lang="nb-NO"/>
          </a:p>
        </p:txBody>
      </p:sp>
      <p:cxnSp>
        <p:nvCxnSpPr>
          <p:cNvPr id="8" name="Rett linje 7"/>
          <p:cNvCxnSpPr>
            <a:cxnSpLocks/>
          </p:cNvCxnSpPr>
          <p:nvPr userDrawn="1"/>
        </p:nvCxnSpPr>
        <p:spPr>
          <a:xfrm>
            <a:off x="440575" y="1364502"/>
            <a:ext cx="10913225" cy="0"/>
          </a:xfrm>
          <a:prstGeom prst="line">
            <a:avLst/>
          </a:prstGeom>
          <a:ln w="34925">
            <a:solidFill>
              <a:srgbClr val="1D0074"/>
            </a:solidFill>
          </a:ln>
        </p:spPr>
        <p:style>
          <a:lnRef idx="1">
            <a:schemeClr val="accent1"/>
          </a:lnRef>
          <a:fillRef idx="0">
            <a:schemeClr val="accent1"/>
          </a:fillRef>
          <a:effectRef idx="0">
            <a:schemeClr val="accent1"/>
          </a:effectRef>
          <a:fontRef idx="minor">
            <a:schemeClr val="tx1"/>
          </a:fontRef>
        </p:style>
      </p:cxnSp>
      <p:cxnSp>
        <p:nvCxnSpPr>
          <p:cNvPr id="9" name="Rett linje 8"/>
          <p:cNvCxnSpPr>
            <a:cxnSpLocks/>
          </p:cNvCxnSpPr>
          <p:nvPr userDrawn="1"/>
        </p:nvCxnSpPr>
        <p:spPr>
          <a:xfrm>
            <a:off x="581891" y="1419643"/>
            <a:ext cx="10575433" cy="0"/>
          </a:xfrm>
          <a:prstGeom prst="line">
            <a:avLst/>
          </a:prstGeom>
          <a:ln w="19050">
            <a:solidFill>
              <a:srgbClr val="108534"/>
            </a:solidFill>
          </a:ln>
        </p:spPr>
        <p:style>
          <a:lnRef idx="1">
            <a:schemeClr val="accent1"/>
          </a:lnRef>
          <a:fillRef idx="0">
            <a:schemeClr val="accent1"/>
          </a:fillRef>
          <a:effectRef idx="0">
            <a:schemeClr val="accent1"/>
          </a:effectRef>
          <a:fontRef idx="minor">
            <a:schemeClr val="tx1"/>
          </a:fontRef>
        </p:style>
      </p:cxnSp>
      <p:pic>
        <p:nvPicPr>
          <p:cNvPr id="15" name="Bild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2021" y="5454680"/>
            <a:ext cx="496848" cy="769908"/>
          </a:xfrm>
          <a:prstGeom prst="rect">
            <a:avLst/>
          </a:prstGeom>
        </p:spPr>
      </p:pic>
    </p:spTree>
    <p:extLst>
      <p:ext uri="{BB962C8B-B14F-4D97-AF65-F5344CB8AC3E}">
        <p14:creationId xmlns:p14="http://schemas.microsoft.com/office/powerpoint/2010/main" val="123128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BB67054D-9145-4DA9-BBE5-1DCBEA08D12E}" type="datetime1">
              <a:rPr lang="nb-NO" smtClean="0"/>
              <a:t>30.01.2020</a:t>
            </a:fld>
            <a:endParaRPr lang="nb-NO"/>
          </a:p>
        </p:txBody>
      </p:sp>
      <p:sp>
        <p:nvSpPr>
          <p:cNvPr id="8" name="Plassholder for bunntekst 7"/>
          <p:cNvSpPr>
            <a:spLocks noGrp="1"/>
          </p:cNvSpPr>
          <p:nvPr>
            <p:ph type="ftr" sz="quarter" idx="11"/>
          </p:nvPr>
        </p:nvSpPr>
        <p:spPr/>
        <p:txBody>
          <a:bodyPr/>
          <a:lstStyle/>
          <a:p>
            <a:r>
              <a:rPr lang="nb-NO"/>
              <a:t>Funksjonshemmedes fellesorganisasjon</a:t>
            </a:r>
          </a:p>
        </p:txBody>
      </p:sp>
      <p:sp>
        <p:nvSpPr>
          <p:cNvPr id="9" name="Plassholder for lysbildenummer 8"/>
          <p:cNvSpPr>
            <a:spLocks noGrp="1"/>
          </p:cNvSpPr>
          <p:nvPr>
            <p:ph type="sldNum" sz="quarter" idx="12"/>
          </p:nvPr>
        </p:nvSpPr>
        <p:spPr/>
        <p:txBody>
          <a:bodyPr/>
          <a:lstStyle/>
          <a:p>
            <a:fld id="{B3A90392-E19D-4FAA-80B1-6599B0AF08F2}" type="slidenum">
              <a:rPr lang="nb-NO" smtClean="0"/>
              <a:t>‹#›</a:t>
            </a:fld>
            <a:endParaRPr lang="nb-NO"/>
          </a:p>
        </p:txBody>
      </p:sp>
      <p:cxnSp>
        <p:nvCxnSpPr>
          <p:cNvPr id="10" name="Rett linje 9"/>
          <p:cNvCxnSpPr/>
          <p:nvPr userDrawn="1"/>
        </p:nvCxnSpPr>
        <p:spPr>
          <a:xfrm>
            <a:off x="-5976" y="1364502"/>
            <a:ext cx="11359776" cy="0"/>
          </a:xfrm>
          <a:prstGeom prst="line">
            <a:avLst/>
          </a:prstGeom>
          <a:ln w="34925">
            <a:solidFill>
              <a:srgbClr val="1D0074"/>
            </a:solidFill>
          </a:ln>
        </p:spPr>
        <p:style>
          <a:lnRef idx="1">
            <a:schemeClr val="accent1"/>
          </a:lnRef>
          <a:fillRef idx="0">
            <a:schemeClr val="accent1"/>
          </a:fillRef>
          <a:effectRef idx="0">
            <a:schemeClr val="accent1"/>
          </a:effectRef>
          <a:fontRef idx="minor">
            <a:schemeClr val="tx1"/>
          </a:fontRef>
        </p:style>
      </p:cxnSp>
      <p:cxnSp>
        <p:nvCxnSpPr>
          <p:cNvPr id="11" name="Rett linje 10"/>
          <p:cNvCxnSpPr/>
          <p:nvPr userDrawn="1"/>
        </p:nvCxnSpPr>
        <p:spPr>
          <a:xfrm>
            <a:off x="-5976" y="1419643"/>
            <a:ext cx="11163300" cy="0"/>
          </a:xfrm>
          <a:prstGeom prst="line">
            <a:avLst/>
          </a:prstGeom>
          <a:ln w="19050">
            <a:solidFill>
              <a:srgbClr val="108534"/>
            </a:solidFill>
          </a:ln>
        </p:spPr>
        <p:style>
          <a:lnRef idx="1">
            <a:schemeClr val="accent1"/>
          </a:lnRef>
          <a:fillRef idx="0">
            <a:schemeClr val="accent1"/>
          </a:fillRef>
          <a:effectRef idx="0">
            <a:schemeClr val="accent1"/>
          </a:effectRef>
          <a:fontRef idx="minor">
            <a:schemeClr val="tx1"/>
          </a:fontRef>
        </p:style>
      </p:cxnSp>
      <p:pic>
        <p:nvPicPr>
          <p:cNvPr id="16" name="Bild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2021" y="5454680"/>
            <a:ext cx="496848" cy="769908"/>
          </a:xfrm>
          <a:prstGeom prst="rect">
            <a:avLst/>
          </a:prstGeom>
        </p:spPr>
      </p:pic>
    </p:spTree>
    <p:extLst>
      <p:ext uri="{BB962C8B-B14F-4D97-AF65-F5344CB8AC3E}">
        <p14:creationId xmlns:p14="http://schemas.microsoft.com/office/powerpoint/2010/main" val="393258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A51EBA-E15D-4573-8CB7-084446BDF474}" type="datetime1">
              <a:rPr lang="nb-NO" smtClean="0"/>
              <a:t>30.01.2020</a:t>
            </a:fld>
            <a:endParaRPr lang="nb-NO"/>
          </a:p>
        </p:txBody>
      </p:sp>
      <p:sp>
        <p:nvSpPr>
          <p:cNvPr id="4" name="Plassholder for bunntekst 3"/>
          <p:cNvSpPr>
            <a:spLocks noGrp="1"/>
          </p:cNvSpPr>
          <p:nvPr>
            <p:ph type="ftr" sz="quarter" idx="11"/>
          </p:nvPr>
        </p:nvSpPr>
        <p:spPr/>
        <p:txBody>
          <a:bodyPr/>
          <a:lstStyle/>
          <a:p>
            <a:r>
              <a:rPr lang="nb-NO"/>
              <a:t>Funksjonshemmedes fellesorganisasjon</a:t>
            </a:r>
          </a:p>
        </p:txBody>
      </p:sp>
      <p:sp>
        <p:nvSpPr>
          <p:cNvPr id="5" name="Plassholder for lysbildenummer 4"/>
          <p:cNvSpPr>
            <a:spLocks noGrp="1"/>
          </p:cNvSpPr>
          <p:nvPr>
            <p:ph type="sldNum" sz="quarter" idx="12"/>
          </p:nvPr>
        </p:nvSpPr>
        <p:spPr/>
        <p:txBody>
          <a:bodyPr/>
          <a:lstStyle/>
          <a:p>
            <a:fld id="{B3A90392-E19D-4FAA-80B1-6599B0AF08F2}" type="slidenum">
              <a:rPr lang="nb-NO" smtClean="0"/>
              <a:t>‹#›</a:t>
            </a:fld>
            <a:endParaRPr lang="nb-NO"/>
          </a:p>
        </p:txBody>
      </p:sp>
      <p:cxnSp>
        <p:nvCxnSpPr>
          <p:cNvPr id="6" name="Rett linje 5"/>
          <p:cNvCxnSpPr/>
          <p:nvPr userDrawn="1"/>
        </p:nvCxnSpPr>
        <p:spPr>
          <a:xfrm>
            <a:off x="-5976" y="1364502"/>
            <a:ext cx="11359776" cy="0"/>
          </a:xfrm>
          <a:prstGeom prst="line">
            <a:avLst/>
          </a:prstGeom>
          <a:ln w="34925">
            <a:solidFill>
              <a:srgbClr val="1D0074"/>
            </a:solidFill>
          </a:ln>
        </p:spPr>
        <p:style>
          <a:lnRef idx="1">
            <a:schemeClr val="accent1"/>
          </a:lnRef>
          <a:fillRef idx="0">
            <a:schemeClr val="accent1"/>
          </a:fillRef>
          <a:effectRef idx="0">
            <a:schemeClr val="accent1"/>
          </a:effectRef>
          <a:fontRef idx="minor">
            <a:schemeClr val="tx1"/>
          </a:fontRef>
        </p:style>
      </p:cxnSp>
      <p:cxnSp>
        <p:nvCxnSpPr>
          <p:cNvPr id="7" name="Rett linje 6"/>
          <p:cNvCxnSpPr/>
          <p:nvPr userDrawn="1"/>
        </p:nvCxnSpPr>
        <p:spPr>
          <a:xfrm>
            <a:off x="-5976" y="1419643"/>
            <a:ext cx="11163300" cy="0"/>
          </a:xfrm>
          <a:prstGeom prst="line">
            <a:avLst/>
          </a:prstGeom>
          <a:ln w="19050">
            <a:solidFill>
              <a:srgbClr val="108534"/>
            </a:solidFill>
          </a:ln>
        </p:spPr>
        <p:style>
          <a:lnRef idx="1">
            <a:schemeClr val="accent1"/>
          </a:lnRef>
          <a:fillRef idx="0">
            <a:schemeClr val="accent1"/>
          </a:fillRef>
          <a:effectRef idx="0">
            <a:schemeClr val="accent1"/>
          </a:effectRef>
          <a:fontRef idx="minor">
            <a:schemeClr val="tx1"/>
          </a:fontRef>
        </p:style>
      </p:cxnSp>
      <p:pic>
        <p:nvPicPr>
          <p:cNvPr id="11" name="Bil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2021" y="5454680"/>
            <a:ext cx="496848" cy="769908"/>
          </a:xfrm>
          <a:prstGeom prst="rect">
            <a:avLst/>
          </a:prstGeom>
        </p:spPr>
      </p:pic>
    </p:spTree>
    <p:extLst>
      <p:ext uri="{BB962C8B-B14F-4D97-AF65-F5344CB8AC3E}">
        <p14:creationId xmlns:p14="http://schemas.microsoft.com/office/powerpoint/2010/main" val="305853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38C96527-85BB-4EED-B105-6B76B65A0644}" type="datetime1">
              <a:rPr lang="nb-NO" smtClean="0"/>
              <a:t>30.01.2020</a:t>
            </a:fld>
            <a:endParaRPr lang="nb-NO"/>
          </a:p>
        </p:txBody>
      </p:sp>
      <p:sp>
        <p:nvSpPr>
          <p:cNvPr id="3" name="Plassholder for bunntekst 2"/>
          <p:cNvSpPr>
            <a:spLocks noGrp="1"/>
          </p:cNvSpPr>
          <p:nvPr>
            <p:ph type="ftr" sz="quarter" idx="11"/>
          </p:nvPr>
        </p:nvSpPr>
        <p:spPr/>
        <p:txBody>
          <a:bodyPr/>
          <a:lstStyle/>
          <a:p>
            <a:r>
              <a:rPr lang="nb-NO"/>
              <a:t>Funksjonshemmedes fellesorganisasjon</a:t>
            </a:r>
          </a:p>
        </p:txBody>
      </p:sp>
      <p:sp>
        <p:nvSpPr>
          <p:cNvPr id="4" name="Plassholder for lysbildenummer 3"/>
          <p:cNvSpPr>
            <a:spLocks noGrp="1"/>
          </p:cNvSpPr>
          <p:nvPr>
            <p:ph type="sldNum" sz="quarter" idx="12"/>
          </p:nvPr>
        </p:nvSpPr>
        <p:spPr/>
        <p:txBody>
          <a:bodyPr/>
          <a:lstStyle/>
          <a:p>
            <a:fld id="{B3A90392-E19D-4FAA-80B1-6599B0AF08F2}" type="slidenum">
              <a:rPr lang="nb-NO" smtClean="0"/>
              <a:t>‹#›</a:t>
            </a:fld>
            <a:endParaRPr lang="nb-NO"/>
          </a:p>
        </p:txBody>
      </p:sp>
    </p:spTree>
    <p:extLst>
      <p:ext uri="{BB962C8B-B14F-4D97-AF65-F5344CB8AC3E}">
        <p14:creationId xmlns:p14="http://schemas.microsoft.com/office/powerpoint/2010/main" val="706588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A002556C-1508-4CE7-A3E3-280C3F954EBC}" type="datetime1">
              <a:rPr lang="nb-NO" smtClean="0"/>
              <a:t>30.01.2020</a:t>
            </a:fld>
            <a:endParaRPr lang="nb-NO"/>
          </a:p>
        </p:txBody>
      </p:sp>
      <p:sp>
        <p:nvSpPr>
          <p:cNvPr id="6" name="Plassholder for bunntekst 5"/>
          <p:cNvSpPr>
            <a:spLocks noGrp="1"/>
          </p:cNvSpPr>
          <p:nvPr>
            <p:ph type="ftr" sz="quarter" idx="11"/>
          </p:nvPr>
        </p:nvSpPr>
        <p:spPr/>
        <p:txBody>
          <a:bodyPr/>
          <a:lstStyle/>
          <a:p>
            <a:r>
              <a:rPr lang="nb-NO"/>
              <a:t>Funksjonshemmedes fellesorganisasjon</a:t>
            </a:r>
          </a:p>
        </p:txBody>
      </p:sp>
      <p:sp>
        <p:nvSpPr>
          <p:cNvPr id="7" name="Plassholder for lysbildenummer 6"/>
          <p:cNvSpPr>
            <a:spLocks noGrp="1"/>
          </p:cNvSpPr>
          <p:nvPr>
            <p:ph type="sldNum" sz="quarter" idx="12"/>
          </p:nvPr>
        </p:nvSpPr>
        <p:spPr/>
        <p:txBody>
          <a:bodyPr/>
          <a:lstStyle/>
          <a:p>
            <a:fld id="{B3A90392-E19D-4FAA-80B1-6599B0AF08F2}" type="slidenum">
              <a:rPr lang="nb-NO" smtClean="0"/>
              <a:t>‹#›</a:t>
            </a:fld>
            <a:endParaRPr lang="nb-NO"/>
          </a:p>
        </p:txBody>
      </p:sp>
      <p:cxnSp>
        <p:nvCxnSpPr>
          <p:cNvPr id="8" name="Rett linje 7"/>
          <p:cNvCxnSpPr/>
          <p:nvPr userDrawn="1"/>
        </p:nvCxnSpPr>
        <p:spPr>
          <a:xfrm>
            <a:off x="0" y="2027198"/>
            <a:ext cx="4781550" cy="0"/>
          </a:xfrm>
          <a:prstGeom prst="line">
            <a:avLst/>
          </a:prstGeom>
          <a:ln w="34925">
            <a:solidFill>
              <a:srgbClr val="1D0074"/>
            </a:solidFill>
          </a:ln>
        </p:spPr>
        <p:style>
          <a:lnRef idx="1">
            <a:schemeClr val="accent1"/>
          </a:lnRef>
          <a:fillRef idx="0">
            <a:schemeClr val="accent1"/>
          </a:fillRef>
          <a:effectRef idx="0">
            <a:schemeClr val="accent1"/>
          </a:effectRef>
          <a:fontRef idx="minor">
            <a:schemeClr val="tx1"/>
          </a:fontRef>
        </p:style>
      </p:cxnSp>
      <p:cxnSp>
        <p:nvCxnSpPr>
          <p:cNvPr id="9" name="Rett linje 8"/>
          <p:cNvCxnSpPr/>
          <p:nvPr userDrawn="1"/>
        </p:nvCxnSpPr>
        <p:spPr>
          <a:xfrm>
            <a:off x="0" y="2082339"/>
            <a:ext cx="4585074" cy="0"/>
          </a:xfrm>
          <a:prstGeom prst="line">
            <a:avLst/>
          </a:prstGeom>
          <a:ln w="19050">
            <a:solidFill>
              <a:srgbClr val="108534"/>
            </a:solidFill>
          </a:ln>
        </p:spPr>
        <p:style>
          <a:lnRef idx="1">
            <a:schemeClr val="accent1"/>
          </a:lnRef>
          <a:fillRef idx="0">
            <a:schemeClr val="accent1"/>
          </a:fillRef>
          <a:effectRef idx="0">
            <a:schemeClr val="accent1"/>
          </a:effectRef>
          <a:fontRef idx="minor">
            <a:schemeClr val="tx1"/>
          </a:fontRef>
        </p:style>
      </p:cxnSp>
      <p:pic>
        <p:nvPicPr>
          <p:cNvPr id="12" name="Bil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2021" y="5454680"/>
            <a:ext cx="496848" cy="769908"/>
          </a:xfrm>
          <a:prstGeom prst="rect">
            <a:avLst/>
          </a:prstGeom>
        </p:spPr>
      </p:pic>
    </p:spTree>
    <p:extLst>
      <p:ext uri="{BB962C8B-B14F-4D97-AF65-F5344CB8AC3E}">
        <p14:creationId xmlns:p14="http://schemas.microsoft.com/office/powerpoint/2010/main" val="278547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AE44DA24-CBA3-4465-83B5-EE70D4DDFF13}" type="datetime1">
              <a:rPr lang="nb-NO" smtClean="0"/>
              <a:t>30.01.2020</a:t>
            </a:fld>
            <a:endParaRPr lang="nb-NO"/>
          </a:p>
        </p:txBody>
      </p:sp>
      <p:sp>
        <p:nvSpPr>
          <p:cNvPr id="6" name="Plassholder for bunntekst 5"/>
          <p:cNvSpPr>
            <a:spLocks noGrp="1"/>
          </p:cNvSpPr>
          <p:nvPr>
            <p:ph type="ftr" sz="quarter" idx="11"/>
          </p:nvPr>
        </p:nvSpPr>
        <p:spPr/>
        <p:txBody>
          <a:bodyPr/>
          <a:lstStyle/>
          <a:p>
            <a:r>
              <a:rPr lang="nb-NO"/>
              <a:t>Funksjonshemmedes fellesorganisasjon</a:t>
            </a:r>
          </a:p>
        </p:txBody>
      </p:sp>
      <p:sp>
        <p:nvSpPr>
          <p:cNvPr id="7" name="Plassholder for lysbildenummer 6"/>
          <p:cNvSpPr>
            <a:spLocks noGrp="1"/>
          </p:cNvSpPr>
          <p:nvPr>
            <p:ph type="sldNum" sz="quarter" idx="12"/>
          </p:nvPr>
        </p:nvSpPr>
        <p:spPr/>
        <p:txBody>
          <a:bodyPr/>
          <a:lstStyle/>
          <a:p>
            <a:fld id="{B3A90392-E19D-4FAA-80B1-6599B0AF08F2}" type="slidenum">
              <a:rPr lang="nb-NO" smtClean="0"/>
              <a:t>‹#›</a:t>
            </a:fld>
            <a:endParaRPr lang="nb-NO"/>
          </a:p>
        </p:txBody>
      </p:sp>
      <p:pic>
        <p:nvPicPr>
          <p:cNvPr id="13" name="Bild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2021" y="5454680"/>
            <a:ext cx="496848" cy="769908"/>
          </a:xfrm>
          <a:prstGeom prst="rect">
            <a:avLst/>
          </a:prstGeom>
        </p:spPr>
      </p:pic>
      <p:cxnSp>
        <p:nvCxnSpPr>
          <p:cNvPr id="20" name="Rett linje 19">
            <a:extLst>
              <a:ext uri="{FF2B5EF4-FFF2-40B4-BE49-F238E27FC236}">
                <a16:creationId xmlns:a16="http://schemas.microsoft.com/office/drawing/2014/main" id="{5A535CE8-9381-4B80-A10F-9D23C6329647}"/>
              </a:ext>
            </a:extLst>
          </p:cNvPr>
          <p:cNvCxnSpPr/>
          <p:nvPr userDrawn="1"/>
        </p:nvCxnSpPr>
        <p:spPr>
          <a:xfrm>
            <a:off x="442631" y="1289707"/>
            <a:ext cx="11359776" cy="0"/>
          </a:xfrm>
          <a:prstGeom prst="line">
            <a:avLst/>
          </a:prstGeom>
          <a:ln w="34925">
            <a:solidFill>
              <a:srgbClr val="1D0074"/>
            </a:solidFill>
          </a:ln>
        </p:spPr>
        <p:style>
          <a:lnRef idx="1">
            <a:schemeClr val="accent1"/>
          </a:lnRef>
          <a:fillRef idx="0">
            <a:schemeClr val="accent1"/>
          </a:fillRef>
          <a:effectRef idx="0">
            <a:schemeClr val="accent1"/>
          </a:effectRef>
          <a:fontRef idx="minor">
            <a:schemeClr val="tx1"/>
          </a:fontRef>
        </p:style>
      </p:cxnSp>
      <p:cxnSp>
        <p:nvCxnSpPr>
          <p:cNvPr id="21" name="Rett linje 20">
            <a:extLst>
              <a:ext uri="{FF2B5EF4-FFF2-40B4-BE49-F238E27FC236}">
                <a16:creationId xmlns:a16="http://schemas.microsoft.com/office/drawing/2014/main" id="{9C9F075D-1EA4-45D2-87D7-371D3F9407C8}"/>
              </a:ext>
            </a:extLst>
          </p:cNvPr>
          <p:cNvCxnSpPr/>
          <p:nvPr userDrawn="1"/>
        </p:nvCxnSpPr>
        <p:spPr>
          <a:xfrm>
            <a:off x="514350" y="1355679"/>
            <a:ext cx="11163300" cy="0"/>
          </a:xfrm>
          <a:prstGeom prst="line">
            <a:avLst/>
          </a:prstGeom>
          <a:ln w="19050">
            <a:solidFill>
              <a:srgbClr val="10853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3310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506F0-DD0F-4F48-A7F3-F067E7FABDBC}" type="datetime1">
              <a:rPr lang="nb-NO" smtClean="0"/>
              <a:t>30.01.2020</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b-NO" err="1"/>
              <a:t>FFOs</a:t>
            </a:r>
            <a:r>
              <a:rPr lang="nb-NO"/>
              <a:t> budsjettkonferanse</a:t>
            </a:r>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90392-E19D-4FAA-80B1-6599B0AF08F2}" type="slidenum">
              <a:rPr lang="nb-NO" smtClean="0"/>
              <a:t>‹#›</a:t>
            </a:fld>
            <a:endParaRPr lang="nb-NO"/>
          </a:p>
        </p:txBody>
      </p:sp>
    </p:spTree>
    <p:extLst>
      <p:ext uri="{BB962C8B-B14F-4D97-AF65-F5344CB8AC3E}">
        <p14:creationId xmlns:p14="http://schemas.microsoft.com/office/powerpoint/2010/main" val="1972981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Wingdings" panose="05000000000000000000" pitchFamily="2" charset="2"/>
        <a:buChar char="§"/>
        <a:defRPr sz="2800" kern="1200">
          <a:solidFill>
            <a:schemeClr val="tx1"/>
          </a:solidFill>
          <a:latin typeface="+mj-lt"/>
          <a:ea typeface="+mn-ea"/>
          <a:cs typeface="+mn-cs"/>
        </a:defRPr>
      </a:lvl1pPr>
      <a:lvl2pPr marL="685800" indent="-228600" algn="l" defTabSz="914400" rtl="0" eaLnBrk="1" latinLnBrk="0" hangingPunct="1">
        <a:lnSpc>
          <a:spcPct val="150000"/>
        </a:lnSpc>
        <a:spcBef>
          <a:spcPts val="500"/>
        </a:spcBef>
        <a:buFont typeface="Wingdings" panose="05000000000000000000" pitchFamily="2" charset="2"/>
        <a:buChar char="§"/>
        <a:defRPr sz="2400" kern="1200">
          <a:solidFill>
            <a:schemeClr val="tx1"/>
          </a:solidFill>
          <a:latin typeface="+mj-lt"/>
          <a:ea typeface="+mn-ea"/>
          <a:cs typeface="+mn-cs"/>
        </a:defRPr>
      </a:lvl2pPr>
      <a:lvl3pPr marL="1143000" indent="-228600" algn="l" defTabSz="914400" rtl="0" eaLnBrk="1" latinLnBrk="0" hangingPunct="1">
        <a:lnSpc>
          <a:spcPct val="150000"/>
        </a:lnSpc>
        <a:spcBef>
          <a:spcPts val="500"/>
        </a:spcBef>
        <a:buFont typeface="Wingdings" panose="05000000000000000000" pitchFamily="2" charset="2"/>
        <a:buChar char="§"/>
        <a:defRPr sz="2000" kern="1200">
          <a:solidFill>
            <a:schemeClr val="tx1"/>
          </a:solidFill>
          <a:latin typeface="+mj-lt"/>
          <a:ea typeface="+mn-ea"/>
          <a:cs typeface="+mn-cs"/>
        </a:defRPr>
      </a:lvl3pPr>
      <a:lvl4pPr marL="1600200" indent="-228600" algn="l" defTabSz="914400" rtl="0" eaLnBrk="1" latinLnBrk="0" hangingPunct="1">
        <a:lnSpc>
          <a:spcPct val="150000"/>
        </a:lnSpc>
        <a:spcBef>
          <a:spcPts val="500"/>
        </a:spcBef>
        <a:buFont typeface="Wingdings" panose="05000000000000000000" pitchFamily="2" charset="2"/>
        <a:buChar char="§"/>
        <a:defRPr sz="1800" kern="1200">
          <a:solidFill>
            <a:schemeClr val="tx1"/>
          </a:solidFill>
          <a:latin typeface="+mj-lt"/>
          <a:ea typeface="+mn-ea"/>
          <a:cs typeface="+mn-cs"/>
        </a:defRPr>
      </a:lvl4pPr>
      <a:lvl5pPr marL="2057400" indent="-228600" algn="l" defTabSz="914400" rtl="0" eaLnBrk="1" latinLnBrk="0" hangingPunct="1">
        <a:lnSpc>
          <a:spcPct val="150000"/>
        </a:lnSpc>
        <a:spcBef>
          <a:spcPts val="500"/>
        </a:spcBef>
        <a:buFont typeface="Wingdings" panose="05000000000000000000" pitchFamily="2" charset="2"/>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86933E79-ACDC-4D7E-ACA7-CB8453DEE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2566A859-3BD9-415F-8562-24F670C92C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00BFA6D-DDF4-433D-ADA2-8A54B4D14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B75AF-F31B-434F-8D4D-6E7129E11410}" type="datetimeFigureOut">
              <a:rPr lang="nb-NO" smtClean="0"/>
              <a:t>30.01.2020</a:t>
            </a:fld>
            <a:endParaRPr lang="nb-NO"/>
          </a:p>
        </p:txBody>
      </p:sp>
      <p:sp>
        <p:nvSpPr>
          <p:cNvPr id="5" name="Plassholder for bunntekst 4">
            <a:extLst>
              <a:ext uri="{FF2B5EF4-FFF2-40B4-BE49-F238E27FC236}">
                <a16:creationId xmlns:a16="http://schemas.microsoft.com/office/drawing/2014/main" id="{5A86855A-36B7-48E9-A802-DA2029E258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B5294557-C671-4B07-999B-38C5F2E31A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361E2-65EC-44FC-B10A-B58A85BF4105}" type="slidenum">
              <a:rPr lang="nb-NO" smtClean="0"/>
              <a:t>‹#›</a:t>
            </a:fld>
            <a:endParaRPr lang="nb-NO"/>
          </a:p>
        </p:txBody>
      </p:sp>
    </p:spTree>
    <p:extLst>
      <p:ext uri="{BB962C8B-B14F-4D97-AF65-F5344CB8AC3E}">
        <p14:creationId xmlns:p14="http://schemas.microsoft.com/office/powerpoint/2010/main" val="33149552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E3EB514F-7364-4827-97AA-AE6A79B572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261CA2D-EEA3-40A0-9926-DE121E46C1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7A7B7C5-311B-49C2-9382-5C8675A2EC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323C9-D153-448F-8A81-9125FDB73BCC}" type="datetimeFigureOut">
              <a:rPr lang="nb-NO" smtClean="0"/>
              <a:t>30.01.2020</a:t>
            </a:fld>
            <a:endParaRPr lang="nb-NO"/>
          </a:p>
        </p:txBody>
      </p:sp>
      <p:sp>
        <p:nvSpPr>
          <p:cNvPr id="5" name="Plassholder for bunntekst 4">
            <a:extLst>
              <a:ext uri="{FF2B5EF4-FFF2-40B4-BE49-F238E27FC236}">
                <a16:creationId xmlns:a16="http://schemas.microsoft.com/office/drawing/2014/main" id="{FF9B362B-C680-4B33-A4E4-F9D0E54DA9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0ADDAE71-7B22-427D-A41E-73DC35201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FDDFD-89F6-4EAD-8917-0015A058AF27}" type="slidenum">
              <a:rPr lang="nb-NO" smtClean="0"/>
              <a:t>‹#›</a:t>
            </a:fld>
            <a:endParaRPr lang="nb-NO"/>
          </a:p>
        </p:txBody>
      </p:sp>
    </p:spTree>
    <p:extLst>
      <p:ext uri="{BB962C8B-B14F-4D97-AF65-F5344CB8AC3E}">
        <p14:creationId xmlns:p14="http://schemas.microsoft.com/office/powerpoint/2010/main" val="140378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575734"/>
            <a:ext cx="9144000" cy="2613718"/>
          </a:xfrm>
        </p:spPr>
        <p:txBody>
          <a:bodyPr>
            <a:normAutofit fontScale="90000"/>
          </a:bodyPr>
          <a:lstStyle/>
          <a:p>
            <a:r>
              <a:rPr lang="nb-NO" sz="6700" b="1" dirty="0">
                <a:solidFill>
                  <a:srgbClr val="002060"/>
                </a:solidFill>
              </a:rPr>
              <a:t>Tett på – tidlig innsats og inkludering</a:t>
            </a:r>
            <a:br>
              <a:rPr lang="nb-NO" sz="6700" b="1" dirty="0">
                <a:solidFill>
                  <a:srgbClr val="002060"/>
                </a:solidFill>
              </a:rPr>
            </a:br>
            <a:r>
              <a:rPr lang="nb-NO" sz="6700" b="1" dirty="0">
                <a:solidFill>
                  <a:srgbClr val="002060"/>
                </a:solidFill>
              </a:rPr>
              <a:t>NOU om ny opplæringslov</a:t>
            </a:r>
            <a:endParaRPr lang="nb-NO" dirty="0"/>
          </a:p>
        </p:txBody>
      </p:sp>
      <p:pic>
        <p:nvPicPr>
          <p:cNvPr id="3" name="Picture 2" descr="Folkehelsemeldinga er presentert for Stortinget">
            <a:extLst>
              <a:ext uri="{FF2B5EF4-FFF2-40B4-BE49-F238E27FC236}">
                <a16:creationId xmlns:a16="http://schemas.microsoft.com/office/drawing/2014/main" id="{BE1A2ACA-B073-4AB0-B3BB-8590EB82E8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1019" y="2084944"/>
            <a:ext cx="8423563" cy="4853420"/>
          </a:xfrm>
          <a:prstGeom prst="rect">
            <a:avLst/>
          </a:prstGeom>
          <a:noFill/>
          <a:effectLst>
            <a:softEdge rad="635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0446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9A42A02-0852-4924-A7E6-6D167AFB5FF4}"/>
              </a:ext>
            </a:extLst>
          </p:cNvPr>
          <p:cNvSpPr>
            <a:spLocks noGrp="1"/>
          </p:cNvSpPr>
          <p:nvPr>
            <p:ph type="title"/>
          </p:nvPr>
        </p:nvSpPr>
        <p:spPr/>
        <p:txBody>
          <a:bodyPr/>
          <a:lstStyle/>
          <a:p>
            <a:r>
              <a:rPr lang="nb-NO" dirty="0"/>
              <a:t>Statped</a:t>
            </a:r>
          </a:p>
        </p:txBody>
      </p:sp>
      <p:sp>
        <p:nvSpPr>
          <p:cNvPr id="3" name="Plassholder for innhold 2">
            <a:extLst>
              <a:ext uri="{FF2B5EF4-FFF2-40B4-BE49-F238E27FC236}">
                <a16:creationId xmlns:a16="http://schemas.microsoft.com/office/drawing/2014/main" id="{7174BFB6-4C57-4D2E-958B-7DDCF8B8F0B0}"/>
              </a:ext>
            </a:extLst>
          </p:cNvPr>
          <p:cNvSpPr>
            <a:spLocks noGrp="1"/>
          </p:cNvSpPr>
          <p:nvPr>
            <p:ph idx="1"/>
          </p:nvPr>
        </p:nvSpPr>
        <p:spPr>
          <a:xfrm>
            <a:off x="838200" y="1663794"/>
            <a:ext cx="10515600" cy="4660805"/>
          </a:xfrm>
        </p:spPr>
        <p:txBody>
          <a:bodyPr>
            <a:normAutofit fontScale="70000" lnSpcReduction="20000"/>
          </a:bodyPr>
          <a:lstStyle/>
          <a:p>
            <a:r>
              <a:rPr lang="nb-NO" sz="3600" dirty="0"/>
              <a:t>Tar opp kuttet på 150-200 millioner kroner i </a:t>
            </a:r>
            <a:r>
              <a:rPr lang="nb-NO" sz="3600" dirty="0" err="1"/>
              <a:t>Statpeds</a:t>
            </a:r>
            <a:r>
              <a:rPr lang="nb-NO" sz="3600" dirty="0"/>
              <a:t> virksomhet over en femårsperiode fra 2020, og at de skal omdisponeres til fordel for varige tiltak for kompetansebygging i kommuner og fylkeskommuner. Det legges opp til at omfordelingen skal skje parallelt i denne perioden, og at Statped i overgangsperioden må opprettholde og utvikle tjenestene rettet mot elever med varige, omfattende eller særlig komplekse behov for tilrettelegging. Det er uklart hvordan kompetansebyggingen skal skje, og det er bekymringsfullt at det kuttes i Statped før den faktisk har funnet sted. </a:t>
            </a:r>
          </a:p>
          <a:p>
            <a:endParaRPr lang="nb-NO" dirty="0"/>
          </a:p>
        </p:txBody>
      </p:sp>
    </p:spTree>
    <p:extLst>
      <p:ext uri="{BB962C8B-B14F-4D97-AF65-F5344CB8AC3E}">
        <p14:creationId xmlns:p14="http://schemas.microsoft.com/office/powerpoint/2010/main" val="1780238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402AFC9-1EF9-4425-8ACA-B6BD15006307}"/>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286A430F-5749-4C51-8406-9D427B70D6A8}"/>
              </a:ext>
            </a:extLst>
          </p:cNvPr>
          <p:cNvSpPr>
            <a:spLocks noGrp="1"/>
          </p:cNvSpPr>
          <p:nvPr>
            <p:ph idx="1"/>
          </p:nvPr>
        </p:nvSpPr>
        <p:spPr/>
        <p:txBody>
          <a:bodyPr>
            <a:normAutofit fontScale="77500" lnSpcReduction="20000"/>
          </a:bodyPr>
          <a:lstStyle/>
          <a:p>
            <a:r>
              <a:rPr lang="nb-NO" dirty="0"/>
              <a:t>Hvis Statped skal opprettholde samme arbeidsoppgaver med færre midler, rammes tilbudet til de barna som trenger det mest. </a:t>
            </a:r>
            <a:r>
              <a:rPr lang="nb-NO" dirty="0" err="1"/>
              <a:t>Statpeds</a:t>
            </a:r>
            <a:r>
              <a:rPr lang="nb-NO" dirty="0"/>
              <a:t> tjenester retter seg allerede mot såkalte lavfrekvente grupper, som det ikke kan forventes at alle kommuner og fylkeskommuner skal ha kompetanse på. De er derfor helt avhengig av den kompetansen Statped har. Det må friske midler til for å sørge for at Statped kan fortsette å gi et kvalitetstilbud på samme nivå som i dag i tillegg til å gi god opplæring lokalt. Rammen til Statped må derfor ikke kuttes, men styrkes. Videre støtter vi ikke å flytte læremiddelproduksjonen ut av Statped – de har kompetanse på dette som ingen andre instanser har (heller ikke Utdanningsdirektoratet). </a:t>
            </a:r>
          </a:p>
          <a:p>
            <a:endParaRPr lang="nb-NO" dirty="0"/>
          </a:p>
        </p:txBody>
      </p:sp>
    </p:spTree>
    <p:extLst>
      <p:ext uri="{BB962C8B-B14F-4D97-AF65-F5344CB8AC3E}">
        <p14:creationId xmlns:p14="http://schemas.microsoft.com/office/powerpoint/2010/main" val="2424370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A8CBCC-92A1-47CB-B6B5-7737A8F7FE42}"/>
              </a:ext>
            </a:extLst>
          </p:cNvPr>
          <p:cNvSpPr>
            <a:spLocks noGrp="1"/>
          </p:cNvSpPr>
          <p:nvPr>
            <p:ph type="title"/>
          </p:nvPr>
        </p:nvSpPr>
        <p:spPr/>
        <p:txBody>
          <a:bodyPr/>
          <a:lstStyle/>
          <a:p>
            <a:r>
              <a:rPr lang="nb-NO" dirty="0"/>
              <a:t>PPT</a:t>
            </a:r>
          </a:p>
        </p:txBody>
      </p:sp>
      <p:sp>
        <p:nvSpPr>
          <p:cNvPr id="3" name="Plassholder for innhold 2">
            <a:extLst>
              <a:ext uri="{FF2B5EF4-FFF2-40B4-BE49-F238E27FC236}">
                <a16:creationId xmlns:a16="http://schemas.microsoft.com/office/drawing/2014/main" id="{C9C0AFF6-D47A-4029-A173-93D2C582F8CC}"/>
              </a:ext>
            </a:extLst>
          </p:cNvPr>
          <p:cNvSpPr>
            <a:spLocks noGrp="1"/>
          </p:cNvSpPr>
          <p:nvPr>
            <p:ph idx="1"/>
          </p:nvPr>
        </p:nvSpPr>
        <p:spPr/>
        <p:txBody>
          <a:bodyPr>
            <a:normAutofit fontScale="85000" lnSpcReduction="10000"/>
          </a:bodyPr>
          <a:lstStyle/>
          <a:p>
            <a:pPr marL="0" indent="0">
              <a:buNone/>
            </a:pPr>
            <a:r>
              <a:rPr lang="nb-NO" dirty="0"/>
              <a:t>Tar opp at PPT skal jobbe mer forebyggende og mer mot «systemene». FFO viser til Opplæringslovutvalgets forslag om å dele retten til spesialundervisning i tre. Det kan gi færre henviste til PPT, og frigjøre ressurser i PPT. Det er viktig at det ikke medfører kutt i bevilgningene til PPT, men at de frigjorte midlene brukes til tettere oppfølging av elever med vedtak om spesialundervisning, og mot systemisk jobbing for å styrke skolen og lærerne. FFO mener det bør følge penger med et vedtak om spesialundervisning, for å redusere risikoen for at det blir en økonomisk vurdering for skolen om de skal henvise en elev til PPT.</a:t>
            </a:r>
          </a:p>
          <a:p>
            <a:pPr marL="0" indent="0">
              <a:buNone/>
            </a:pPr>
            <a:endParaRPr lang="nb-NO" dirty="0"/>
          </a:p>
        </p:txBody>
      </p:sp>
    </p:spTree>
    <p:extLst>
      <p:ext uri="{BB962C8B-B14F-4D97-AF65-F5344CB8AC3E}">
        <p14:creationId xmlns:p14="http://schemas.microsoft.com/office/powerpoint/2010/main" val="1480137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79D9A2-1782-496D-812C-FB849E9EDBBF}"/>
              </a:ext>
            </a:extLst>
          </p:cNvPr>
          <p:cNvSpPr>
            <a:spLocks noGrp="1"/>
          </p:cNvSpPr>
          <p:nvPr>
            <p:ph type="title"/>
          </p:nvPr>
        </p:nvSpPr>
        <p:spPr/>
        <p:txBody>
          <a:bodyPr>
            <a:normAutofit/>
          </a:bodyPr>
          <a:lstStyle/>
          <a:p>
            <a:r>
              <a:rPr lang="nb-NO" b="1" dirty="0"/>
              <a:t>Universell utforming av alle barnehager og skoler innen 2030</a:t>
            </a:r>
            <a:endParaRPr lang="nb-NO" dirty="0"/>
          </a:p>
        </p:txBody>
      </p:sp>
      <p:sp>
        <p:nvSpPr>
          <p:cNvPr id="3" name="Plassholder for innhold 2">
            <a:extLst>
              <a:ext uri="{FF2B5EF4-FFF2-40B4-BE49-F238E27FC236}">
                <a16:creationId xmlns:a16="http://schemas.microsoft.com/office/drawing/2014/main" id="{8BC08D3F-63D4-443F-9B7A-7E3CFF49BA67}"/>
              </a:ext>
            </a:extLst>
          </p:cNvPr>
          <p:cNvSpPr>
            <a:spLocks noGrp="1"/>
          </p:cNvSpPr>
          <p:nvPr>
            <p:ph idx="1"/>
          </p:nvPr>
        </p:nvSpPr>
        <p:spPr>
          <a:xfrm>
            <a:off x="838200" y="1663794"/>
            <a:ext cx="10515600" cy="5058739"/>
          </a:xfrm>
        </p:spPr>
        <p:txBody>
          <a:bodyPr>
            <a:normAutofit/>
          </a:bodyPr>
          <a:lstStyle/>
          <a:p>
            <a:r>
              <a:rPr lang="nb-NO" sz="1900" dirty="0"/>
              <a:t>Det kanskje viktigste inkluderingstiltaket i norsk skole er å gi elevene mulighet til å gå på sin nærskole, i lokalmiljøet de vokser opp og sammen med sine venner. Forskning viser at om man blir inkludert i skoleløpet, blir man også inkludert i samfunns- og arbeidsliv senere. Men mange barn med funksjonsnedsettelse stenges ute fra nærskolen fordi den ikke er tilrettelagt for dem. </a:t>
            </a:r>
          </a:p>
          <a:p>
            <a:r>
              <a:rPr lang="nb-NO" sz="1900" dirty="0"/>
              <a:t>Veikart universelt utformet nærskole 2020-2030 er en plan for å oppgradere skoler og uteområder slik at </a:t>
            </a:r>
            <a:r>
              <a:rPr lang="nb-NO" sz="1900" i="1" dirty="0"/>
              <a:t>alle</a:t>
            </a:r>
            <a:r>
              <a:rPr lang="nb-NO" sz="1900" dirty="0"/>
              <a:t> barn skal kunne gå på sin nærskole innen 2030. Planen vil gi stor samfunnsøkonomisk gevinst og har stor verdi for elever med alle typer funksjonsnedsettelse knyttet til inkludering og deltagelse i samfunns- og arbeidsliv. Men til tross for at regjeringen har lagt frem både en strategi og handlingsplan for likestilling av mennesker med funksjonsnedsettelse i samfunnet ligger veikartet i skuffen. Det er uforståelig. FFO ber komiteen om å sikre elever med funksjonsnedsettelse en inkluderende skole ved å gjennomføre veikart universelt utformet nærskole 2020-2030.</a:t>
            </a:r>
          </a:p>
        </p:txBody>
      </p:sp>
    </p:spTree>
    <p:extLst>
      <p:ext uri="{BB962C8B-B14F-4D97-AF65-F5344CB8AC3E}">
        <p14:creationId xmlns:p14="http://schemas.microsoft.com/office/powerpoint/2010/main" val="679072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5C4F2A-91B4-4154-B7DE-F09D0AAA879F}"/>
              </a:ext>
            </a:extLst>
          </p:cNvPr>
          <p:cNvSpPr>
            <a:spLocks noGrp="1"/>
          </p:cNvSpPr>
          <p:nvPr>
            <p:ph type="title"/>
          </p:nvPr>
        </p:nvSpPr>
        <p:spPr/>
        <p:txBody>
          <a:bodyPr>
            <a:normAutofit/>
          </a:bodyPr>
          <a:lstStyle/>
          <a:p>
            <a:r>
              <a:rPr lang="nb-NO" dirty="0"/>
              <a:t>Andre ting i Tett på!</a:t>
            </a:r>
          </a:p>
        </p:txBody>
      </p:sp>
      <p:sp>
        <p:nvSpPr>
          <p:cNvPr id="3" name="Plassholder for innhold 2">
            <a:extLst>
              <a:ext uri="{FF2B5EF4-FFF2-40B4-BE49-F238E27FC236}">
                <a16:creationId xmlns:a16="http://schemas.microsoft.com/office/drawing/2014/main" id="{009E4E02-50F8-4F4B-8663-49DA4FF3ABAF}"/>
              </a:ext>
            </a:extLst>
          </p:cNvPr>
          <p:cNvSpPr>
            <a:spLocks noGrp="1"/>
          </p:cNvSpPr>
          <p:nvPr>
            <p:ph idx="1"/>
          </p:nvPr>
        </p:nvSpPr>
        <p:spPr/>
        <p:txBody>
          <a:bodyPr>
            <a:normAutofit fontScale="70000" lnSpcReduction="20000"/>
          </a:bodyPr>
          <a:lstStyle/>
          <a:p>
            <a:r>
              <a:rPr lang="nb-NO" dirty="0"/>
              <a:t>Bedre veiledningen om universell utforming av barnehage- og skolebygg – Greit, </a:t>
            </a:r>
            <a:r>
              <a:rPr lang="nb-NO" b="1" dirty="0"/>
              <a:t> men dette er «i stedet for» veikart universell utforming skole. </a:t>
            </a:r>
            <a:endParaRPr lang="nb-NO" dirty="0"/>
          </a:p>
          <a:p>
            <a:r>
              <a:rPr lang="nb-NO" dirty="0"/>
              <a:t>Opprette senter for forskning på </a:t>
            </a:r>
            <a:r>
              <a:rPr lang="nb-NO" dirty="0" err="1"/>
              <a:t>spesped</a:t>
            </a:r>
            <a:r>
              <a:rPr lang="nb-NO" dirty="0"/>
              <a:t> og inkludering – </a:t>
            </a:r>
            <a:r>
              <a:rPr lang="nb-NO" b="1" dirty="0"/>
              <a:t>bra med forskning som ser disse to tingene i sammenheng – men hvor skal det ligge (rundt Nordahl?).</a:t>
            </a:r>
          </a:p>
          <a:p>
            <a:r>
              <a:rPr lang="nb-NO" dirty="0"/>
              <a:t>Innføre tiltak for å bedre samarbeidet mellom ungdomsskole og videregående skole, og utrede mulige tiltak for bedre informasjonsoverføring mellom utdanningsnivåer og tjenester for å gi barn og elever best mulige overganger.</a:t>
            </a:r>
            <a:endParaRPr lang="nb-NO" b="1" dirty="0"/>
          </a:p>
          <a:p>
            <a:r>
              <a:rPr lang="nb-NO" dirty="0"/>
              <a:t>Innhente mer kunnskap gjennom piloter og styrke forskningen for å få til mer inkluderende fellesskap.</a:t>
            </a:r>
          </a:p>
          <a:p>
            <a:endParaRPr lang="nb-NO" sz="2900" dirty="0"/>
          </a:p>
          <a:p>
            <a:endParaRPr lang="nb-NO" dirty="0"/>
          </a:p>
        </p:txBody>
      </p:sp>
    </p:spTree>
    <p:extLst>
      <p:ext uri="{BB962C8B-B14F-4D97-AF65-F5344CB8AC3E}">
        <p14:creationId xmlns:p14="http://schemas.microsoft.com/office/powerpoint/2010/main" val="3685275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BB5694-47BD-4788-8C06-BD4EDBA5CB4D}"/>
              </a:ext>
            </a:extLst>
          </p:cNvPr>
          <p:cNvSpPr>
            <a:spLocks noGrp="1"/>
          </p:cNvSpPr>
          <p:nvPr>
            <p:ph type="title"/>
          </p:nvPr>
        </p:nvSpPr>
        <p:spPr/>
        <p:txBody>
          <a:bodyPr/>
          <a:lstStyle/>
          <a:p>
            <a:r>
              <a:rPr lang="nb-NO" dirty="0"/>
              <a:t>Tiltak laget rundt</a:t>
            </a:r>
          </a:p>
        </p:txBody>
      </p:sp>
      <p:sp>
        <p:nvSpPr>
          <p:cNvPr id="3" name="Plassholder for innhold 2">
            <a:extLst>
              <a:ext uri="{FF2B5EF4-FFF2-40B4-BE49-F238E27FC236}">
                <a16:creationId xmlns:a16="http://schemas.microsoft.com/office/drawing/2014/main" id="{ABD31B28-D67B-43FA-9721-34F5D6065805}"/>
              </a:ext>
            </a:extLst>
          </p:cNvPr>
          <p:cNvSpPr>
            <a:spLocks noGrp="1"/>
          </p:cNvSpPr>
          <p:nvPr>
            <p:ph idx="1"/>
          </p:nvPr>
        </p:nvSpPr>
        <p:spPr>
          <a:xfrm>
            <a:off x="838200" y="1873437"/>
            <a:ext cx="10515600" cy="4646332"/>
          </a:xfrm>
        </p:spPr>
        <p:txBody>
          <a:bodyPr>
            <a:normAutofit fontScale="85000" lnSpcReduction="10000"/>
          </a:bodyPr>
          <a:lstStyle/>
          <a:p>
            <a:r>
              <a:rPr lang="nb-NO" dirty="0"/>
              <a:t>utrede muligheten for en </a:t>
            </a:r>
            <a:r>
              <a:rPr lang="nb-NO" b="1" dirty="0"/>
              <a:t>ny støttetjeneste </a:t>
            </a:r>
            <a:r>
              <a:rPr lang="nb-NO" dirty="0"/>
              <a:t>som blant annet skal se på hvordan PPT og helsestasjons- og skolehelsetjenesten kan samordnes bedre eller eventuelt slås sammen – </a:t>
            </a:r>
            <a:r>
              <a:rPr lang="nb-NO" b="1" dirty="0"/>
              <a:t>Støtte det første, men litt underlig å slå dem sammen.</a:t>
            </a:r>
          </a:p>
          <a:p>
            <a:r>
              <a:rPr lang="nb-NO" dirty="0"/>
              <a:t>foreslå å harmonisere og styrke bestemmelsene om samarbeid for barn og unge i sektorlovene, herunder utrede regelverksendringer for å sikre helhetlige og koordinerte tjenester til barn og unge - </a:t>
            </a:r>
            <a:r>
              <a:rPr lang="nb-NO" b="1" dirty="0"/>
              <a:t>bra</a:t>
            </a:r>
          </a:p>
          <a:p>
            <a:r>
              <a:rPr lang="nb-NO" dirty="0"/>
              <a:t>se på hvordan de pedagogiske virkemidlene i direktoratene kan samordnes bedre gjennom prosjektet Bedre tverrsektorielt samarbeid (BTS)</a:t>
            </a:r>
            <a:endParaRPr lang="nb-NO" b="1" dirty="0"/>
          </a:p>
        </p:txBody>
      </p:sp>
    </p:spTree>
    <p:extLst>
      <p:ext uri="{BB962C8B-B14F-4D97-AF65-F5344CB8AC3E}">
        <p14:creationId xmlns:p14="http://schemas.microsoft.com/office/powerpoint/2010/main" val="985703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D0802F-56BA-4F19-9747-727EC77591CE}"/>
              </a:ext>
            </a:extLst>
          </p:cNvPr>
          <p:cNvSpPr>
            <a:spLocks noGrp="1"/>
          </p:cNvSpPr>
          <p:nvPr>
            <p:ph type="title"/>
          </p:nvPr>
        </p:nvSpPr>
        <p:spPr/>
        <p:txBody>
          <a:bodyPr/>
          <a:lstStyle/>
          <a:p>
            <a:r>
              <a:rPr lang="nb-NO" dirty="0"/>
              <a:t>Tiltak SFO</a:t>
            </a:r>
          </a:p>
        </p:txBody>
      </p:sp>
      <p:sp>
        <p:nvSpPr>
          <p:cNvPr id="3" name="Plassholder for innhold 2">
            <a:extLst>
              <a:ext uri="{FF2B5EF4-FFF2-40B4-BE49-F238E27FC236}">
                <a16:creationId xmlns:a16="http://schemas.microsoft.com/office/drawing/2014/main" id="{23799125-E7D9-4CEF-8B34-5ECC324F3EB9}"/>
              </a:ext>
            </a:extLst>
          </p:cNvPr>
          <p:cNvSpPr>
            <a:spLocks noGrp="1"/>
          </p:cNvSpPr>
          <p:nvPr>
            <p:ph idx="1"/>
          </p:nvPr>
        </p:nvSpPr>
        <p:spPr/>
        <p:txBody>
          <a:bodyPr>
            <a:normAutofit fontScale="92500" lnSpcReduction="10000"/>
          </a:bodyPr>
          <a:lstStyle/>
          <a:p>
            <a:r>
              <a:rPr lang="nb-NO" dirty="0"/>
              <a:t>Innføre en nasjonal ordning for gratis SFO for barn med behov for særskilt tilrettelegging på 5.–7. trinn – </a:t>
            </a:r>
            <a:r>
              <a:rPr lang="nb-NO" b="1" dirty="0"/>
              <a:t>dette ikke fulgt opp i ny opplæringslov</a:t>
            </a:r>
          </a:p>
          <a:p>
            <a:r>
              <a:rPr lang="nb-NO" b="1" dirty="0"/>
              <a:t>U</a:t>
            </a:r>
            <a:r>
              <a:rPr lang="nb-NO" dirty="0"/>
              <a:t>tarbeide veiledningsmateriell til skoleeier om muligheten for å gi tjenester etter helse- og omsorgstjenesteloven innenfor rammen av SFO - </a:t>
            </a:r>
            <a:r>
              <a:rPr lang="nb-NO" b="1" dirty="0"/>
              <a:t>støtte</a:t>
            </a:r>
          </a:p>
          <a:p>
            <a:r>
              <a:rPr lang="nb-NO" dirty="0"/>
              <a:t>Oppdatere Helsedirektoratets veiledninger slik at de omfatter SFO der det er relevant, for eksempel i veiledning om barn og unge med habiliteringsbehov - </a:t>
            </a:r>
            <a:r>
              <a:rPr lang="nb-NO" b="1" dirty="0"/>
              <a:t>støtte</a:t>
            </a:r>
          </a:p>
          <a:p>
            <a:endParaRPr lang="nb-NO" dirty="0"/>
          </a:p>
          <a:p>
            <a:endParaRPr lang="nb-NO" b="1" dirty="0"/>
          </a:p>
        </p:txBody>
      </p:sp>
    </p:spTree>
    <p:extLst>
      <p:ext uri="{BB962C8B-B14F-4D97-AF65-F5344CB8AC3E}">
        <p14:creationId xmlns:p14="http://schemas.microsoft.com/office/powerpoint/2010/main" val="75549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D6F0A0-48E2-44D9-9CA3-5BE4D3481C04}"/>
              </a:ext>
            </a:extLst>
          </p:cNvPr>
          <p:cNvSpPr>
            <a:spLocks noGrp="1"/>
          </p:cNvSpPr>
          <p:nvPr>
            <p:ph type="title"/>
          </p:nvPr>
        </p:nvSpPr>
        <p:spPr/>
        <p:txBody>
          <a:bodyPr/>
          <a:lstStyle/>
          <a:p>
            <a:r>
              <a:rPr lang="nb-NO" dirty="0"/>
              <a:t>Ny opplæringslov</a:t>
            </a:r>
          </a:p>
        </p:txBody>
      </p:sp>
      <p:sp>
        <p:nvSpPr>
          <p:cNvPr id="3" name="Plassholder for innhold 2">
            <a:extLst>
              <a:ext uri="{FF2B5EF4-FFF2-40B4-BE49-F238E27FC236}">
                <a16:creationId xmlns:a16="http://schemas.microsoft.com/office/drawing/2014/main" id="{1B06CBB5-5718-4E47-BB6E-22649421AABB}"/>
              </a:ext>
            </a:extLst>
          </p:cNvPr>
          <p:cNvSpPr>
            <a:spLocks noGrp="1"/>
          </p:cNvSpPr>
          <p:nvPr>
            <p:ph idx="1"/>
          </p:nvPr>
        </p:nvSpPr>
        <p:spPr/>
        <p:txBody>
          <a:bodyPr>
            <a:normAutofit fontScale="92500" lnSpcReduction="10000"/>
          </a:bodyPr>
          <a:lstStyle/>
          <a:p>
            <a:pPr marL="0" indent="0">
              <a:buNone/>
            </a:pPr>
            <a:r>
              <a:rPr lang="nb-NO" dirty="0"/>
              <a:t>Tar utgangspunkt i:</a:t>
            </a:r>
          </a:p>
          <a:p>
            <a:r>
              <a:rPr lang="nb-NO" dirty="0"/>
              <a:t>At dagens regelverk er for omfattende, fragmentert og detaljert</a:t>
            </a:r>
          </a:p>
          <a:p>
            <a:r>
              <a:rPr lang="nb-NO" dirty="0"/>
              <a:t>At det er manglende og ulik forståelse av loven (kommunene mangler juridisk kompetanse, og manglende kobling mellom juridisk og faglig-pedagogisk kompetanse)</a:t>
            </a:r>
          </a:p>
          <a:p>
            <a:r>
              <a:rPr lang="nb-NO" dirty="0"/>
              <a:t>Skal ivareta god læring i godt miljø – sørge for danning og utdanning for gode liv og ansvarlige samfunnsborgere.</a:t>
            </a:r>
          </a:p>
        </p:txBody>
      </p:sp>
    </p:spTree>
    <p:extLst>
      <p:ext uri="{BB962C8B-B14F-4D97-AF65-F5344CB8AC3E}">
        <p14:creationId xmlns:p14="http://schemas.microsoft.com/office/powerpoint/2010/main" val="3983211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9F8EA2-DE6F-4C41-8E83-16DE8EAEE386}"/>
              </a:ext>
            </a:extLst>
          </p:cNvPr>
          <p:cNvSpPr>
            <a:spLocks noGrp="1"/>
          </p:cNvSpPr>
          <p:nvPr>
            <p:ph type="title"/>
          </p:nvPr>
        </p:nvSpPr>
        <p:spPr/>
        <p:txBody>
          <a:bodyPr/>
          <a:lstStyle/>
          <a:p>
            <a:r>
              <a:rPr lang="nb-NO" dirty="0"/>
              <a:t>Lovforslaget (nye ting og endringer)</a:t>
            </a:r>
          </a:p>
        </p:txBody>
      </p:sp>
      <p:sp>
        <p:nvSpPr>
          <p:cNvPr id="3" name="Plassholder for innhold 2">
            <a:extLst>
              <a:ext uri="{FF2B5EF4-FFF2-40B4-BE49-F238E27FC236}">
                <a16:creationId xmlns:a16="http://schemas.microsoft.com/office/drawing/2014/main" id="{9EBD83DA-111A-499B-A63D-6D3FA462B16D}"/>
              </a:ext>
            </a:extLst>
          </p:cNvPr>
          <p:cNvSpPr>
            <a:spLocks noGrp="1"/>
          </p:cNvSpPr>
          <p:nvPr>
            <p:ph idx="1"/>
          </p:nvPr>
        </p:nvSpPr>
        <p:spPr/>
        <p:txBody>
          <a:bodyPr>
            <a:normAutofit/>
          </a:bodyPr>
          <a:lstStyle/>
          <a:p>
            <a:r>
              <a:rPr lang="nb-NO" dirty="0"/>
              <a:t>Opplæringen må forberedes, gjennomføres og følges opp av en lærer.</a:t>
            </a:r>
          </a:p>
          <a:p>
            <a:r>
              <a:rPr lang="nb-NO" dirty="0"/>
              <a:t>Elever med høyt fravær skal følges bedre opp (§ 2-2, s. 24 og 698)</a:t>
            </a:r>
          </a:p>
          <a:p>
            <a:r>
              <a:rPr lang="nb-NO" dirty="0"/>
              <a:t>De som har avsluttet 10. trinn i grunnskolen uten å ha fullført, har rett til ett år med tilrettelagt grunnskoleopplæring ved en videregående skole etter § 17-1. Retten gjelder ut det skoleåret en fyller 24 år. (§ 3-1 s. 24)</a:t>
            </a:r>
          </a:p>
          <a:p>
            <a:endParaRPr lang="nb-NO" dirty="0"/>
          </a:p>
          <a:p>
            <a:endParaRPr lang="nb-NO" dirty="0"/>
          </a:p>
        </p:txBody>
      </p:sp>
    </p:spTree>
    <p:extLst>
      <p:ext uri="{BB962C8B-B14F-4D97-AF65-F5344CB8AC3E}">
        <p14:creationId xmlns:p14="http://schemas.microsoft.com/office/powerpoint/2010/main" val="2235569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4AA3563-A482-4D5A-BA54-1CC980B63B35}"/>
              </a:ext>
            </a:extLst>
          </p:cNvPr>
          <p:cNvSpPr>
            <a:spLocks noGrp="1"/>
          </p:cNvSpPr>
          <p:nvPr>
            <p:ph type="title"/>
          </p:nvPr>
        </p:nvSpPr>
        <p:spPr/>
        <p:txBody>
          <a:bodyPr/>
          <a:lstStyle/>
          <a:p>
            <a:r>
              <a:rPr lang="nb-NO" dirty="0"/>
              <a:t>Lovforslaget (nye ting og endringer)</a:t>
            </a:r>
          </a:p>
        </p:txBody>
      </p:sp>
      <p:sp>
        <p:nvSpPr>
          <p:cNvPr id="3" name="Plassholder for innhold 2">
            <a:extLst>
              <a:ext uri="{FF2B5EF4-FFF2-40B4-BE49-F238E27FC236}">
                <a16:creationId xmlns:a16="http://schemas.microsoft.com/office/drawing/2014/main" id="{4FF48ABD-17BF-429B-8D3A-246263CD7DB0}"/>
              </a:ext>
            </a:extLst>
          </p:cNvPr>
          <p:cNvSpPr>
            <a:spLocks noGrp="1"/>
          </p:cNvSpPr>
          <p:nvPr>
            <p:ph idx="1"/>
          </p:nvPr>
        </p:nvSpPr>
        <p:spPr/>
        <p:txBody>
          <a:bodyPr/>
          <a:lstStyle/>
          <a:p>
            <a:pPr marL="0" indent="0">
              <a:buNone/>
            </a:pPr>
            <a:r>
              <a:rPr lang="nb-NO" dirty="0"/>
              <a:t>§ 5-5. </a:t>
            </a:r>
            <a:r>
              <a:rPr lang="nb-NO" b="1" dirty="0"/>
              <a:t>Skolefritidsordning (SFO) </a:t>
            </a:r>
          </a:p>
          <a:p>
            <a:r>
              <a:rPr lang="nb-NO" dirty="0"/>
              <a:t>Kommunen skal ha </a:t>
            </a:r>
            <a:r>
              <a:rPr lang="nb-NO" dirty="0" err="1"/>
              <a:t>tilbod</a:t>
            </a:r>
            <a:r>
              <a:rPr lang="nb-NO" dirty="0"/>
              <a:t> om skolefritidsordning før og etter skoletid for </a:t>
            </a:r>
            <a:r>
              <a:rPr lang="nb-NO" dirty="0" err="1"/>
              <a:t>elevar</a:t>
            </a:r>
            <a:r>
              <a:rPr lang="nb-NO" dirty="0"/>
              <a:t> på 1. til 4. trinn og for </a:t>
            </a:r>
            <a:r>
              <a:rPr lang="nb-NO" dirty="0" err="1"/>
              <a:t>elevar</a:t>
            </a:r>
            <a:r>
              <a:rPr lang="nb-NO" dirty="0"/>
              <a:t> med </a:t>
            </a:r>
            <a:r>
              <a:rPr lang="nb-NO" dirty="0" err="1"/>
              <a:t>særlege</a:t>
            </a:r>
            <a:r>
              <a:rPr lang="nb-NO" dirty="0"/>
              <a:t> behov på 1. til 7. trinn. </a:t>
            </a:r>
            <a:r>
              <a:rPr lang="nb-NO" b="1" dirty="0"/>
              <a:t>Kommunen kan </a:t>
            </a:r>
            <a:r>
              <a:rPr lang="nb-NO" b="1" dirty="0" err="1"/>
              <a:t>krevje</a:t>
            </a:r>
            <a:r>
              <a:rPr lang="nb-NO" b="1" dirty="0"/>
              <a:t> at foreldra </a:t>
            </a:r>
            <a:r>
              <a:rPr lang="nb-NO" b="1" dirty="0" err="1"/>
              <a:t>dekkjer</a:t>
            </a:r>
            <a:r>
              <a:rPr lang="nb-NO" b="1" dirty="0"/>
              <a:t> kostnadene til skolefritidsordninga </a:t>
            </a:r>
            <a:r>
              <a:rPr lang="nb-NO" dirty="0"/>
              <a:t>– dette ikke i samsvar med Tett på! og Statsbudsjettet 2020 – SFO skal være gratis for 5.-7. trinn.</a:t>
            </a:r>
          </a:p>
        </p:txBody>
      </p:sp>
    </p:spTree>
    <p:extLst>
      <p:ext uri="{BB962C8B-B14F-4D97-AF65-F5344CB8AC3E}">
        <p14:creationId xmlns:p14="http://schemas.microsoft.com/office/powerpoint/2010/main" val="131558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A5F4DA-6139-42BD-AAAC-82ED6B703C15}"/>
              </a:ext>
            </a:extLst>
          </p:cNvPr>
          <p:cNvSpPr>
            <a:spLocks noGrp="1"/>
          </p:cNvSpPr>
          <p:nvPr>
            <p:ph type="title"/>
          </p:nvPr>
        </p:nvSpPr>
        <p:spPr>
          <a:xfrm>
            <a:off x="838200" y="338232"/>
            <a:ext cx="10515600" cy="872502"/>
          </a:xfrm>
        </p:spPr>
        <p:txBody>
          <a:bodyPr>
            <a:normAutofit/>
          </a:bodyPr>
          <a:lstStyle/>
          <a:p>
            <a:r>
              <a:rPr lang="nb-NO" dirty="0"/>
              <a:t>Tett på! Tidlig innsats og inkludering</a:t>
            </a:r>
          </a:p>
        </p:txBody>
      </p:sp>
      <p:sp>
        <p:nvSpPr>
          <p:cNvPr id="3" name="Plassholder for innhold 2">
            <a:extLst>
              <a:ext uri="{FF2B5EF4-FFF2-40B4-BE49-F238E27FC236}">
                <a16:creationId xmlns:a16="http://schemas.microsoft.com/office/drawing/2014/main" id="{45608105-FD3F-4CAB-9968-348C04608A99}"/>
              </a:ext>
            </a:extLst>
          </p:cNvPr>
          <p:cNvSpPr>
            <a:spLocks noGrp="1"/>
          </p:cNvSpPr>
          <p:nvPr>
            <p:ph idx="1"/>
          </p:nvPr>
        </p:nvSpPr>
        <p:spPr>
          <a:xfrm>
            <a:off x="838200" y="1625599"/>
            <a:ext cx="10515600" cy="5071533"/>
          </a:xfrm>
        </p:spPr>
        <p:txBody>
          <a:bodyPr>
            <a:noAutofit/>
          </a:bodyPr>
          <a:lstStyle/>
          <a:p>
            <a:r>
              <a:rPr lang="nb-NO" sz="1800" dirty="0"/>
              <a:t>Tar tak i viktige utfordringer på området: </a:t>
            </a:r>
          </a:p>
          <a:p>
            <a:pPr lvl="1"/>
            <a:r>
              <a:rPr lang="nb-NO" sz="1800" dirty="0"/>
              <a:t>Store kvalitetsforskjeller, mangelfull og sen hjelp, mangelfull kompetanse som er for langt unna elevene, opplæring utenfor fellesskapet, variasjoner i PPT og Statped, tjenester samarbeider ikke godt nok.</a:t>
            </a:r>
          </a:p>
          <a:p>
            <a:r>
              <a:rPr lang="nb-NO" sz="1800" dirty="0"/>
              <a:t>Retten til spesialundervisning beholdes (må ses i sammenheng med Opplæringslovutvalgets forslag) </a:t>
            </a:r>
          </a:p>
          <a:p>
            <a:r>
              <a:rPr lang="nb-NO" sz="1800" dirty="0"/>
              <a:t>Hullet i opplæringsloven tettes; Fagpersoner med rett kompetanse skal gi </a:t>
            </a:r>
            <a:r>
              <a:rPr lang="nb-NO" sz="1800" dirty="0" err="1"/>
              <a:t>spesialped</a:t>
            </a:r>
            <a:r>
              <a:rPr lang="nb-NO" sz="1800" dirty="0"/>
              <a:t> hjelp og spesialundervisning. </a:t>
            </a:r>
          </a:p>
          <a:p>
            <a:r>
              <a:rPr lang="nb-NO" sz="1800" dirty="0"/>
              <a:t>I vårt høringsinnspill til Stortingets utdannings- og forskningskomite fokuserte vi på tre ting: Kompetanseheving (lærere/skoleeiere), Statped/PPT og Veikart skole.</a:t>
            </a:r>
          </a:p>
        </p:txBody>
      </p:sp>
    </p:spTree>
    <p:extLst>
      <p:ext uri="{BB962C8B-B14F-4D97-AF65-F5344CB8AC3E}">
        <p14:creationId xmlns:p14="http://schemas.microsoft.com/office/powerpoint/2010/main" val="1558278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257652-F9EB-4B42-B9EE-09447E9CB655}"/>
              </a:ext>
            </a:extLst>
          </p:cNvPr>
          <p:cNvSpPr>
            <a:spLocks noGrp="1"/>
          </p:cNvSpPr>
          <p:nvPr>
            <p:ph type="title"/>
          </p:nvPr>
        </p:nvSpPr>
        <p:spPr/>
        <p:txBody>
          <a:bodyPr/>
          <a:lstStyle/>
          <a:p>
            <a:r>
              <a:rPr lang="nb-NO" dirty="0" err="1"/>
              <a:t>Kap</a:t>
            </a:r>
            <a:r>
              <a:rPr lang="nb-NO" dirty="0"/>
              <a:t> 10 (s. 31 og 340→)</a:t>
            </a:r>
          </a:p>
        </p:txBody>
      </p:sp>
      <p:sp>
        <p:nvSpPr>
          <p:cNvPr id="3" name="Plassholder for innhold 2">
            <a:extLst>
              <a:ext uri="{FF2B5EF4-FFF2-40B4-BE49-F238E27FC236}">
                <a16:creationId xmlns:a16="http://schemas.microsoft.com/office/drawing/2014/main" id="{0CE2CB6F-0252-4DC8-B2C1-D281649559C8}"/>
              </a:ext>
            </a:extLst>
          </p:cNvPr>
          <p:cNvSpPr>
            <a:spLocks noGrp="1"/>
          </p:cNvSpPr>
          <p:nvPr>
            <p:ph idx="1"/>
          </p:nvPr>
        </p:nvSpPr>
        <p:spPr/>
        <p:txBody>
          <a:bodyPr>
            <a:normAutofit fontScale="92500" lnSpcReduction="20000"/>
          </a:bodyPr>
          <a:lstStyle/>
          <a:p>
            <a:r>
              <a:rPr lang="nb-NO" dirty="0"/>
              <a:t>Universell opplæring (tidligere tilpasset opplæring)</a:t>
            </a:r>
          </a:p>
          <a:p>
            <a:r>
              <a:rPr lang="nb-NO" dirty="0"/>
              <a:t>Forsterket innsats (tidligere tidlig innsats)</a:t>
            </a:r>
          </a:p>
          <a:p>
            <a:r>
              <a:rPr lang="nb-NO" dirty="0"/>
              <a:t>Individuelt tilrettelagt opplæring (tidligere spesialundervisning)</a:t>
            </a:r>
          </a:p>
          <a:p>
            <a:pPr marL="0" indent="0">
              <a:buNone/>
            </a:pPr>
            <a:r>
              <a:rPr lang="nb-NO" dirty="0"/>
              <a:t>(gjelder også voksne som får grunn- og </a:t>
            </a:r>
            <a:r>
              <a:rPr lang="nb-NO" dirty="0" err="1"/>
              <a:t>vg</a:t>
            </a:r>
            <a:r>
              <a:rPr lang="nb-NO" dirty="0"/>
              <a:t> opplæring)</a:t>
            </a:r>
          </a:p>
          <a:p>
            <a:pPr marL="0" indent="0">
              <a:buNone/>
            </a:pPr>
            <a:r>
              <a:rPr lang="nb-NO" dirty="0"/>
              <a:t>Foreslår også å utvide mandatet til PPT – ikke bare rette seg mot den enkelte med særlige behov, men også bistå kommuner og fylkeskommuner i den universelle opplæringen.</a:t>
            </a:r>
          </a:p>
        </p:txBody>
      </p:sp>
    </p:spTree>
    <p:extLst>
      <p:ext uri="{BB962C8B-B14F-4D97-AF65-F5344CB8AC3E}">
        <p14:creationId xmlns:p14="http://schemas.microsoft.com/office/powerpoint/2010/main" val="809864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5E5180-8446-4347-80EF-A1764CCD938F}"/>
              </a:ext>
            </a:extLst>
          </p:cNvPr>
          <p:cNvSpPr>
            <a:spLocks noGrp="1"/>
          </p:cNvSpPr>
          <p:nvPr>
            <p:ph type="title"/>
          </p:nvPr>
        </p:nvSpPr>
        <p:spPr/>
        <p:txBody>
          <a:bodyPr/>
          <a:lstStyle/>
          <a:p>
            <a:r>
              <a:rPr lang="nb-NO" dirty="0"/>
              <a:t>Universell opplæring </a:t>
            </a:r>
          </a:p>
        </p:txBody>
      </p:sp>
      <p:sp>
        <p:nvSpPr>
          <p:cNvPr id="3" name="Plassholder for innhold 2">
            <a:extLst>
              <a:ext uri="{FF2B5EF4-FFF2-40B4-BE49-F238E27FC236}">
                <a16:creationId xmlns:a16="http://schemas.microsoft.com/office/drawing/2014/main" id="{78F580AE-7E1D-4109-9712-13EAF30E7488}"/>
              </a:ext>
            </a:extLst>
          </p:cNvPr>
          <p:cNvSpPr>
            <a:spLocks noGrp="1"/>
          </p:cNvSpPr>
          <p:nvPr>
            <p:ph idx="1"/>
          </p:nvPr>
        </p:nvSpPr>
        <p:spPr/>
        <p:txBody>
          <a:bodyPr>
            <a:normAutofit fontScale="77500" lnSpcReduction="20000"/>
          </a:bodyPr>
          <a:lstStyle/>
          <a:p>
            <a:r>
              <a:rPr lang="nb-NO" dirty="0"/>
              <a:t>§ 10-1: Kommunen og fylkeskommunen skal </a:t>
            </a:r>
            <a:r>
              <a:rPr lang="nb-NO" dirty="0" err="1"/>
              <a:t>sørgje</a:t>
            </a:r>
            <a:r>
              <a:rPr lang="nb-NO" dirty="0"/>
              <a:t> for universell opplæring, det vil </a:t>
            </a:r>
            <a:r>
              <a:rPr lang="nb-NO" dirty="0" err="1"/>
              <a:t>seie</a:t>
            </a:r>
            <a:r>
              <a:rPr lang="nb-NO" dirty="0"/>
              <a:t> at opplæringa skal </a:t>
            </a:r>
            <a:r>
              <a:rPr lang="nb-NO" dirty="0" err="1"/>
              <a:t>vere</a:t>
            </a:r>
            <a:r>
              <a:rPr lang="nb-NO" dirty="0"/>
              <a:t> </a:t>
            </a:r>
            <a:r>
              <a:rPr lang="nb-NO" dirty="0" err="1"/>
              <a:t>tilfredsstillande</a:t>
            </a:r>
            <a:r>
              <a:rPr lang="nb-NO" dirty="0"/>
              <a:t> for flest </a:t>
            </a:r>
            <a:r>
              <a:rPr lang="nb-NO" dirty="0" err="1"/>
              <a:t>mogleg</a:t>
            </a:r>
            <a:r>
              <a:rPr lang="nb-NO" dirty="0"/>
              <a:t> </a:t>
            </a:r>
            <a:r>
              <a:rPr lang="nb-NO" dirty="0" err="1"/>
              <a:t>utan</a:t>
            </a:r>
            <a:r>
              <a:rPr lang="nb-NO" dirty="0"/>
              <a:t> individuell tilrettelegging. </a:t>
            </a:r>
          </a:p>
          <a:p>
            <a:r>
              <a:rPr lang="nb-NO" dirty="0"/>
              <a:t>§ 10-2: Plikt til å sikre </a:t>
            </a:r>
            <a:r>
              <a:rPr lang="nb-NO" dirty="0" err="1"/>
              <a:t>tilfredsstillande</a:t>
            </a:r>
            <a:r>
              <a:rPr lang="nb-NO" dirty="0"/>
              <a:t> utbytte av opplæringa (aktivitetsplikt) Kommunen og fylkeskommunen skal </a:t>
            </a:r>
            <a:r>
              <a:rPr lang="nb-NO" dirty="0" err="1"/>
              <a:t>sørgje</a:t>
            </a:r>
            <a:r>
              <a:rPr lang="nb-NO" dirty="0"/>
              <a:t> for at </a:t>
            </a:r>
            <a:r>
              <a:rPr lang="nb-NO" dirty="0" err="1"/>
              <a:t>lærarane</a:t>
            </a:r>
            <a:r>
              <a:rPr lang="nb-NO" dirty="0"/>
              <a:t> følgjer med på utviklinga til </a:t>
            </a:r>
            <a:r>
              <a:rPr lang="nb-NO" dirty="0" err="1"/>
              <a:t>elevane</a:t>
            </a:r>
            <a:r>
              <a:rPr lang="nb-NO" dirty="0"/>
              <a:t> og vurderer om </a:t>
            </a:r>
            <a:r>
              <a:rPr lang="nb-NO" dirty="0" err="1"/>
              <a:t>dei</a:t>
            </a:r>
            <a:r>
              <a:rPr lang="nb-NO" dirty="0"/>
              <a:t> har </a:t>
            </a:r>
            <a:r>
              <a:rPr lang="nb-NO" dirty="0" err="1"/>
              <a:t>tilfredsstillande</a:t>
            </a:r>
            <a:r>
              <a:rPr lang="nb-NO" dirty="0"/>
              <a:t> utbytte av opplæringa. Kommunen og fylkeskommunen skal </a:t>
            </a:r>
            <a:r>
              <a:rPr lang="nb-NO" dirty="0" err="1"/>
              <a:t>sørgje</a:t>
            </a:r>
            <a:r>
              <a:rPr lang="nb-NO" dirty="0"/>
              <a:t> for at </a:t>
            </a:r>
            <a:r>
              <a:rPr lang="nb-NO" dirty="0" err="1"/>
              <a:t>lærarane</a:t>
            </a:r>
            <a:r>
              <a:rPr lang="nb-NO" dirty="0"/>
              <a:t> melder </a:t>
            </a:r>
            <a:r>
              <a:rPr lang="nb-NO" dirty="0" err="1"/>
              <a:t>frå</a:t>
            </a:r>
            <a:r>
              <a:rPr lang="nb-NO" dirty="0"/>
              <a:t> til rektor dersom det er tvil om at </a:t>
            </a:r>
            <a:r>
              <a:rPr lang="nb-NO" dirty="0" err="1"/>
              <a:t>ein</a:t>
            </a:r>
            <a:r>
              <a:rPr lang="nb-NO" dirty="0"/>
              <a:t> elev får </a:t>
            </a:r>
            <a:r>
              <a:rPr lang="nb-NO" dirty="0" err="1"/>
              <a:t>eit</a:t>
            </a:r>
            <a:r>
              <a:rPr lang="nb-NO" dirty="0"/>
              <a:t> </a:t>
            </a:r>
            <a:r>
              <a:rPr lang="nb-NO" dirty="0" err="1"/>
              <a:t>tilfredsstillande</a:t>
            </a:r>
            <a:r>
              <a:rPr lang="nb-NO" dirty="0"/>
              <a:t> utbytte av opplæringa. I slike tilfelle skal skolen vurdere og </a:t>
            </a:r>
            <a:r>
              <a:rPr lang="nb-NO" dirty="0" err="1"/>
              <a:t>setje</a:t>
            </a:r>
            <a:r>
              <a:rPr lang="nb-NO" dirty="0"/>
              <a:t> i verk tiltak </a:t>
            </a:r>
            <a:r>
              <a:rPr lang="nb-NO" dirty="0" err="1"/>
              <a:t>innanfor</a:t>
            </a:r>
            <a:r>
              <a:rPr lang="nb-NO" dirty="0"/>
              <a:t> den universelle opplæringa med sikte på å gi eleven </a:t>
            </a:r>
            <a:r>
              <a:rPr lang="nb-NO" dirty="0" err="1"/>
              <a:t>eit</a:t>
            </a:r>
            <a:r>
              <a:rPr lang="nb-NO" dirty="0"/>
              <a:t> </a:t>
            </a:r>
            <a:r>
              <a:rPr lang="nb-NO" dirty="0" err="1"/>
              <a:t>tilfredsstillande</a:t>
            </a:r>
            <a:r>
              <a:rPr lang="nb-NO" dirty="0"/>
              <a:t> utbytte av den.</a:t>
            </a:r>
          </a:p>
        </p:txBody>
      </p:sp>
    </p:spTree>
    <p:extLst>
      <p:ext uri="{BB962C8B-B14F-4D97-AF65-F5344CB8AC3E}">
        <p14:creationId xmlns:p14="http://schemas.microsoft.com/office/powerpoint/2010/main" val="2448422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46D6B6-8153-406B-BD3C-41A39ACD1E81}"/>
              </a:ext>
            </a:extLst>
          </p:cNvPr>
          <p:cNvSpPr>
            <a:spLocks noGrp="1"/>
          </p:cNvSpPr>
          <p:nvPr>
            <p:ph type="title"/>
          </p:nvPr>
        </p:nvSpPr>
        <p:spPr/>
        <p:txBody>
          <a:bodyPr/>
          <a:lstStyle/>
          <a:p>
            <a:r>
              <a:rPr lang="nb-NO" dirty="0"/>
              <a:t>Forsterket innsats (§ 10-2) </a:t>
            </a:r>
          </a:p>
        </p:txBody>
      </p:sp>
      <p:sp>
        <p:nvSpPr>
          <p:cNvPr id="3" name="Plassholder for innhold 2">
            <a:extLst>
              <a:ext uri="{FF2B5EF4-FFF2-40B4-BE49-F238E27FC236}">
                <a16:creationId xmlns:a16="http://schemas.microsoft.com/office/drawing/2014/main" id="{A2122C6A-5BEC-4556-A1F3-C3FE807B1672}"/>
              </a:ext>
            </a:extLst>
          </p:cNvPr>
          <p:cNvSpPr>
            <a:spLocks noGrp="1"/>
          </p:cNvSpPr>
          <p:nvPr>
            <p:ph idx="1"/>
          </p:nvPr>
        </p:nvSpPr>
        <p:spPr/>
        <p:txBody>
          <a:bodyPr/>
          <a:lstStyle/>
          <a:p>
            <a:r>
              <a:rPr lang="nb-NO" dirty="0"/>
              <a:t>Kommunen og fylkeskommunen skal </a:t>
            </a:r>
            <a:r>
              <a:rPr lang="nb-NO" dirty="0" err="1"/>
              <a:t>sørgje</a:t>
            </a:r>
            <a:r>
              <a:rPr lang="nb-NO" dirty="0"/>
              <a:t> for at </a:t>
            </a:r>
            <a:r>
              <a:rPr lang="nb-NO" dirty="0" err="1"/>
              <a:t>elevar</a:t>
            </a:r>
            <a:r>
              <a:rPr lang="nb-NO" dirty="0"/>
              <a:t> som er i ferd med å bli </a:t>
            </a:r>
            <a:r>
              <a:rPr lang="nb-NO" dirty="0" err="1"/>
              <a:t>hengande</a:t>
            </a:r>
            <a:r>
              <a:rPr lang="nb-NO" dirty="0"/>
              <a:t> etter i opplæringa, blir gitt forsterka innsats. Om det er til det beste for eleven, kan den forsterka innsatsen i </a:t>
            </a:r>
            <a:r>
              <a:rPr lang="nb-NO" dirty="0" err="1"/>
              <a:t>ein</a:t>
            </a:r>
            <a:r>
              <a:rPr lang="nb-NO" dirty="0"/>
              <a:t> kort periode </a:t>
            </a:r>
            <a:r>
              <a:rPr lang="nb-NO" dirty="0" err="1"/>
              <a:t>givast</a:t>
            </a:r>
            <a:r>
              <a:rPr lang="nb-NO" dirty="0"/>
              <a:t> som </a:t>
            </a:r>
            <a:r>
              <a:rPr lang="nb-NO" dirty="0" err="1"/>
              <a:t>eineundervisning</a:t>
            </a:r>
            <a:r>
              <a:rPr lang="nb-NO" dirty="0"/>
              <a:t>. Skolen skal vurdere om tiltaka gir eleven </a:t>
            </a:r>
            <a:r>
              <a:rPr lang="nb-NO" dirty="0" err="1"/>
              <a:t>eit</a:t>
            </a:r>
            <a:r>
              <a:rPr lang="nb-NO" dirty="0"/>
              <a:t> betre utbytte av opplæringa, og om eleven kan trenge individuelt tilrettelagd opplæring.</a:t>
            </a:r>
          </a:p>
        </p:txBody>
      </p:sp>
    </p:spTree>
    <p:extLst>
      <p:ext uri="{BB962C8B-B14F-4D97-AF65-F5344CB8AC3E}">
        <p14:creationId xmlns:p14="http://schemas.microsoft.com/office/powerpoint/2010/main" val="3797108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ED7380-9BCE-4190-8F20-E7D1F94F7645}"/>
              </a:ext>
            </a:extLst>
          </p:cNvPr>
          <p:cNvSpPr>
            <a:spLocks noGrp="1"/>
          </p:cNvSpPr>
          <p:nvPr>
            <p:ph type="title"/>
          </p:nvPr>
        </p:nvSpPr>
        <p:spPr/>
        <p:txBody>
          <a:bodyPr/>
          <a:lstStyle/>
          <a:p>
            <a:r>
              <a:rPr lang="nb-NO" dirty="0"/>
              <a:t>Individuelt tilrettelagt opplæring</a:t>
            </a:r>
          </a:p>
        </p:txBody>
      </p:sp>
      <p:sp>
        <p:nvSpPr>
          <p:cNvPr id="3" name="Plassholder for innhold 2">
            <a:extLst>
              <a:ext uri="{FF2B5EF4-FFF2-40B4-BE49-F238E27FC236}">
                <a16:creationId xmlns:a16="http://schemas.microsoft.com/office/drawing/2014/main" id="{25CCBED1-7EAE-4B1D-AFEB-988F053A3117}"/>
              </a:ext>
            </a:extLst>
          </p:cNvPr>
          <p:cNvSpPr>
            <a:spLocks noGrp="1"/>
          </p:cNvSpPr>
          <p:nvPr>
            <p:ph idx="1"/>
          </p:nvPr>
        </p:nvSpPr>
        <p:spPr>
          <a:xfrm>
            <a:off x="838200" y="1600199"/>
            <a:ext cx="10515600" cy="4919569"/>
          </a:xfrm>
        </p:spPr>
        <p:txBody>
          <a:bodyPr>
            <a:noAutofit/>
          </a:bodyPr>
          <a:lstStyle/>
          <a:p>
            <a:pPr marL="0" indent="0">
              <a:buNone/>
            </a:pPr>
            <a:r>
              <a:rPr lang="nb-NO" sz="1800" dirty="0"/>
              <a:t>Tredelt: Rett til individuelt tilrettelagt opplæring, rett til fysisk tilrettelegging og rett til personlig assistanse.</a:t>
            </a:r>
          </a:p>
          <a:p>
            <a:r>
              <a:rPr lang="nn-NO" sz="1800" dirty="0"/>
              <a:t>§ 10-3: Elevar har rett til individuelt tilrettelagd opplæring </a:t>
            </a:r>
            <a:r>
              <a:rPr lang="nn-NO" sz="1800" dirty="0" err="1"/>
              <a:t>hvis</a:t>
            </a:r>
            <a:r>
              <a:rPr lang="nn-NO" sz="1800" dirty="0"/>
              <a:t> utbyttet av den universelle opplæringa ikkje er tilfredsstillande. </a:t>
            </a:r>
          </a:p>
          <a:p>
            <a:r>
              <a:rPr lang="nn-NO" sz="1800" dirty="0"/>
              <a:t>§ 10-4: </a:t>
            </a:r>
            <a:r>
              <a:rPr lang="nn-NO" sz="1800" b="1" dirty="0"/>
              <a:t>Vedtak om individuelt tilrettelagd opplæring. </a:t>
            </a:r>
            <a:r>
              <a:rPr lang="nn-NO" sz="1800" dirty="0" err="1"/>
              <a:t>Komm</a:t>
            </a:r>
            <a:r>
              <a:rPr lang="nn-NO" sz="1800" dirty="0"/>
              <a:t>/</a:t>
            </a:r>
            <a:r>
              <a:rPr lang="nn-NO" sz="1800" dirty="0" err="1"/>
              <a:t>fylkeskomm</a:t>
            </a:r>
            <a:r>
              <a:rPr lang="nn-NO" sz="1800" dirty="0"/>
              <a:t> skal hente inn ei </a:t>
            </a:r>
            <a:r>
              <a:rPr lang="nn-NO" sz="1800" b="1" dirty="0"/>
              <a:t>sakkunnig vurdering </a:t>
            </a:r>
            <a:r>
              <a:rPr lang="nn-NO" sz="1800" dirty="0"/>
              <a:t>frå PPT før dei avgjer om ein elev skal få individuelt tilrettelagd opplæring. PPT skal ta stilling til om eleven treng slik tilrettelegging. </a:t>
            </a:r>
            <a:r>
              <a:rPr lang="nn-NO" sz="1800" dirty="0" err="1"/>
              <a:t>Komm</a:t>
            </a:r>
            <a:r>
              <a:rPr lang="nn-NO" sz="1800" dirty="0"/>
              <a:t>/</a:t>
            </a:r>
            <a:r>
              <a:rPr lang="nn-NO" sz="1800" dirty="0" err="1"/>
              <a:t>fylkeskomm</a:t>
            </a:r>
            <a:r>
              <a:rPr lang="nn-NO" sz="1800" dirty="0"/>
              <a:t> kan berre </a:t>
            </a:r>
            <a:r>
              <a:rPr lang="nn-NO" sz="1800" b="1" dirty="0"/>
              <a:t>fråvike den sakkunnige vurderinga dersom dei kjem til at eleven kan få tilfredsstillande opplæring på ein annan måte</a:t>
            </a:r>
            <a:r>
              <a:rPr lang="nn-NO" sz="1800" dirty="0"/>
              <a:t>. Ei slik avgjerd skal vere grunngitt i vedtaket. I vedtak om individuelt tilrettelagd opplæring kan det gjerast unntak frå reglane om innhaldet i og organiseringa av opplæringa. Sakkunnig vurdering og vedtak om individuelt tilrettelagd opplæring  kan berre gjerast med samtykke frå eleven eller foreldra. Det siste skal utarbeidast i samråd med eleven og foreldra, og det skal leggjast stor vekt på deira syn. </a:t>
            </a:r>
            <a:endParaRPr lang="nb-NO" sz="1800" dirty="0"/>
          </a:p>
        </p:txBody>
      </p:sp>
    </p:spTree>
    <p:extLst>
      <p:ext uri="{BB962C8B-B14F-4D97-AF65-F5344CB8AC3E}">
        <p14:creationId xmlns:p14="http://schemas.microsoft.com/office/powerpoint/2010/main" val="1197198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C325F7-1823-4223-8859-BCF52D35A642}"/>
              </a:ext>
            </a:extLst>
          </p:cNvPr>
          <p:cNvSpPr>
            <a:spLocks noGrp="1"/>
          </p:cNvSpPr>
          <p:nvPr>
            <p:ph type="title"/>
          </p:nvPr>
        </p:nvSpPr>
        <p:spPr/>
        <p:txBody>
          <a:bodyPr/>
          <a:lstStyle/>
          <a:p>
            <a:r>
              <a:rPr lang="nb-NO" dirty="0"/>
              <a:t>Individuelt tilrettelagt opplæring</a:t>
            </a:r>
          </a:p>
        </p:txBody>
      </p:sp>
      <p:sp>
        <p:nvSpPr>
          <p:cNvPr id="3" name="Plassholder for innhold 2">
            <a:extLst>
              <a:ext uri="{FF2B5EF4-FFF2-40B4-BE49-F238E27FC236}">
                <a16:creationId xmlns:a16="http://schemas.microsoft.com/office/drawing/2014/main" id="{D43E1E7B-F5E2-40B6-B70A-400CE1021B08}"/>
              </a:ext>
            </a:extLst>
          </p:cNvPr>
          <p:cNvSpPr>
            <a:spLocks noGrp="1"/>
          </p:cNvSpPr>
          <p:nvPr>
            <p:ph idx="1"/>
          </p:nvPr>
        </p:nvSpPr>
        <p:spPr>
          <a:xfrm>
            <a:off x="838200" y="1663794"/>
            <a:ext cx="10515600" cy="4762405"/>
          </a:xfrm>
        </p:spPr>
        <p:txBody>
          <a:bodyPr>
            <a:noAutofit/>
          </a:bodyPr>
          <a:lstStyle/>
          <a:p>
            <a:r>
              <a:rPr lang="nn-NO" sz="1800" dirty="0"/>
              <a:t>§ 10-5: </a:t>
            </a:r>
            <a:r>
              <a:rPr lang="nn-NO" sz="1800" b="1" dirty="0"/>
              <a:t>Kva den sakkunnige vurderinga skal innehalde</a:t>
            </a:r>
            <a:r>
              <a:rPr lang="nn-NO" sz="1800" dirty="0"/>
              <a:t>. I den sakkunnige vurderinga skal PPT alltid greie ut om a) eleven sitt utbytte av den universelle opplæringa b) kvifor eleven eventuelt ikkje har tilfredsstillande utbytte av opplæringa c) kva som er realistiske opplæringsmål for eleven d) kva tiltak som kan gi eleven eit tilfredsstillande utbytte av opplæringa </a:t>
            </a:r>
          </a:p>
          <a:p>
            <a:r>
              <a:rPr lang="nn-NO" sz="1800" dirty="0"/>
              <a:t>§ 10-6: </a:t>
            </a:r>
            <a:r>
              <a:rPr lang="nn-NO" sz="1800" b="1" dirty="0"/>
              <a:t>Krav om kompetanse for å gi individuelt tilrettelagd opplæring. </a:t>
            </a:r>
            <a:r>
              <a:rPr lang="nn-NO" sz="1800" dirty="0"/>
              <a:t>Den som skal gi individuelt tilrettelagd opplæring, </a:t>
            </a:r>
            <a:r>
              <a:rPr lang="nn-NO" sz="1800" b="1" dirty="0"/>
              <a:t>må oppfylle kompetansekrava for å bli tilsett i lærarstilling</a:t>
            </a:r>
            <a:r>
              <a:rPr lang="nn-NO" sz="1800" dirty="0"/>
              <a:t>, jf. § 15-2, og krava om </a:t>
            </a:r>
            <a:r>
              <a:rPr lang="nn-NO" sz="1800" b="1" dirty="0"/>
              <a:t>relevant kompetanse i faget det skal undervisast</a:t>
            </a:r>
            <a:r>
              <a:rPr lang="nn-NO" sz="1800" dirty="0"/>
              <a:t> i, jf. § 15-3. I vedtak om individuelt tilrettelagd opplæring kan det gjerast unntak frå kompetansekrava dersom det vil gi eleven betre opplæring. Slike unntak kan berre gjerast for personar med ei universitets- eller høgskoleutdanning som gjer dei særleg eigna til å vareta behova til eleven. </a:t>
            </a:r>
          </a:p>
        </p:txBody>
      </p:sp>
    </p:spTree>
    <p:extLst>
      <p:ext uri="{BB962C8B-B14F-4D97-AF65-F5344CB8AC3E}">
        <p14:creationId xmlns:p14="http://schemas.microsoft.com/office/powerpoint/2010/main" val="3222315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AAC199-13F8-4C09-A1DF-2046F72DB2CB}"/>
              </a:ext>
            </a:extLst>
          </p:cNvPr>
          <p:cNvSpPr>
            <a:spLocks noGrp="1"/>
          </p:cNvSpPr>
          <p:nvPr>
            <p:ph type="title"/>
          </p:nvPr>
        </p:nvSpPr>
        <p:spPr/>
        <p:txBody>
          <a:bodyPr/>
          <a:lstStyle/>
          <a:p>
            <a:r>
              <a:rPr lang="nb-NO" dirty="0"/>
              <a:t>Individuelt tilrettelagt opplæring</a:t>
            </a:r>
          </a:p>
        </p:txBody>
      </p:sp>
      <p:sp>
        <p:nvSpPr>
          <p:cNvPr id="3" name="Plassholder for innhold 2">
            <a:extLst>
              <a:ext uri="{FF2B5EF4-FFF2-40B4-BE49-F238E27FC236}">
                <a16:creationId xmlns:a16="http://schemas.microsoft.com/office/drawing/2014/main" id="{1C83CAFC-94D8-4DA7-A461-AFF53A079362}"/>
              </a:ext>
            </a:extLst>
          </p:cNvPr>
          <p:cNvSpPr>
            <a:spLocks noGrp="1"/>
          </p:cNvSpPr>
          <p:nvPr>
            <p:ph idx="1"/>
          </p:nvPr>
        </p:nvSpPr>
        <p:spPr/>
        <p:txBody>
          <a:bodyPr>
            <a:normAutofit fontScale="77500" lnSpcReduction="20000"/>
          </a:bodyPr>
          <a:lstStyle/>
          <a:p>
            <a:r>
              <a:rPr lang="nn-NO" dirty="0"/>
              <a:t>§ 10-7: </a:t>
            </a:r>
            <a:r>
              <a:rPr lang="nn-NO" b="1" dirty="0"/>
              <a:t>Individuell opplæringsplan. </a:t>
            </a:r>
            <a:r>
              <a:rPr lang="nn-NO" dirty="0"/>
              <a:t>Skolen skal utarbeide ein individuell opplæringsplan for elevar som får individuelt tilrettelagd opplæring. I planen skal det stå kva som er måla for og innhaldet i opplæringa, og korleis ho skal drivast. </a:t>
            </a:r>
          </a:p>
          <a:p>
            <a:r>
              <a:rPr lang="nn-NO" dirty="0"/>
              <a:t>§ 10-8. </a:t>
            </a:r>
            <a:r>
              <a:rPr lang="nn-NO" b="1" dirty="0"/>
              <a:t>Årleg evaluering av eleven sitt utbytte av den individuelt tilrettelagde opplæringa. </a:t>
            </a:r>
            <a:r>
              <a:rPr lang="nn-NO" dirty="0"/>
              <a:t>Skolen skal éin gong i året utarbeide ei skriftleg oversikt over den individuelt tilrettelagde opplæringa eleven har fått, og ei vurdering av utviklinga til eleven sett opp mot måla i den individuelle opplæringsplanen. Eleven eller foreldra skal få oversikta og vurderinga. </a:t>
            </a:r>
          </a:p>
          <a:p>
            <a:r>
              <a:rPr lang="nn-NO" dirty="0"/>
              <a:t>§ 10-9. </a:t>
            </a:r>
            <a:r>
              <a:rPr lang="nn-NO" b="1" dirty="0"/>
              <a:t>Personleg assistanse. </a:t>
            </a:r>
            <a:r>
              <a:rPr lang="nn-NO" dirty="0"/>
              <a:t>Elevar som treng personleg assistanse for å delta i opplæringa, har rett til slik assistanse.</a:t>
            </a:r>
            <a:endParaRPr lang="nb-NO" dirty="0"/>
          </a:p>
          <a:p>
            <a:endParaRPr lang="nb-NO" dirty="0"/>
          </a:p>
        </p:txBody>
      </p:sp>
    </p:spTree>
    <p:extLst>
      <p:ext uri="{BB962C8B-B14F-4D97-AF65-F5344CB8AC3E}">
        <p14:creationId xmlns:p14="http://schemas.microsoft.com/office/powerpoint/2010/main" val="2881950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2978C3-633E-4C57-AA16-48B3CCA5B557}"/>
              </a:ext>
            </a:extLst>
          </p:cNvPr>
          <p:cNvSpPr>
            <a:spLocks noGrp="1"/>
          </p:cNvSpPr>
          <p:nvPr>
            <p:ph type="title"/>
          </p:nvPr>
        </p:nvSpPr>
        <p:spPr/>
        <p:txBody>
          <a:bodyPr/>
          <a:lstStyle/>
          <a:p>
            <a:r>
              <a:rPr lang="nb-NO" dirty="0"/>
              <a:t>Personlig assistanse (s. 729)</a:t>
            </a:r>
          </a:p>
        </p:txBody>
      </p:sp>
      <p:sp>
        <p:nvSpPr>
          <p:cNvPr id="3" name="Plassholder for innhold 2">
            <a:extLst>
              <a:ext uri="{FF2B5EF4-FFF2-40B4-BE49-F238E27FC236}">
                <a16:creationId xmlns:a16="http://schemas.microsoft.com/office/drawing/2014/main" id="{32C4ACAC-A66A-4E31-9E85-D8D65540657F}"/>
              </a:ext>
            </a:extLst>
          </p:cNvPr>
          <p:cNvSpPr>
            <a:spLocks noGrp="1"/>
          </p:cNvSpPr>
          <p:nvPr>
            <p:ph idx="1"/>
          </p:nvPr>
        </p:nvSpPr>
        <p:spPr/>
        <p:txBody>
          <a:bodyPr>
            <a:normAutofit fontScale="70000" lnSpcReduction="20000"/>
          </a:bodyPr>
          <a:lstStyle/>
          <a:p>
            <a:pPr marL="0" indent="0">
              <a:buNone/>
            </a:pPr>
            <a:r>
              <a:rPr lang="nb-NO" dirty="0"/>
              <a:t>Med personlig assistanse menes praktisk hjelp og bistand fra en person (assistent) som kan følge med og hjelpe eleven i skolehverdagen. Assistansen kan variere både i omfang og oppgaver, og kan for eksempel være hjelp i forbindelse med av og påkledning, måltider, medisinering, toalettbesøk, sosiale aktiviteter i friminuttet, forflytning, bæring av sekk og hjelp til å følge med i opplæringen. Personlig assistanse kan gis av personer som ikke er ansatt i lærerstilling. En elev kan i tillegg ha rett til personlig assistanse etter helse- og omsorgstjenesteloven. </a:t>
            </a:r>
          </a:p>
          <a:p>
            <a:pPr marL="0" indent="0">
              <a:buNone/>
            </a:pPr>
            <a:r>
              <a:rPr lang="nb-NO" dirty="0"/>
              <a:t>De vanlige saksbehandlingsreglene i forvaltningsloven skal følges når det skal fattes vedtak, ikke krav om sakkyndig utredning fra PPT, men i noen tilfeller vil det være nødvendig med en vurdering fra PP-tjenesten eller andre sakkyndige.</a:t>
            </a:r>
          </a:p>
        </p:txBody>
      </p:sp>
    </p:spTree>
    <p:extLst>
      <p:ext uri="{BB962C8B-B14F-4D97-AF65-F5344CB8AC3E}">
        <p14:creationId xmlns:p14="http://schemas.microsoft.com/office/powerpoint/2010/main" val="1250535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BDE9E8-C7BB-416B-BA1F-8D6E300B7FAC}"/>
              </a:ext>
            </a:extLst>
          </p:cNvPr>
          <p:cNvSpPr>
            <a:spLocks noGrp="1"/>
          </p:cNvSpPr>
          <p:nvPr>
            <p:ph type="title"/>
          </p:nvPr>
        </p:nvSpPr>
        <p:spPr/>
        <p:txBody>
          <a:bodyPr/>
          <a:lstStyle/>
          <a:p>
            <a:r>
              <a:rPr lang="nb-NO" dirty="0"/>
              <a:t>Fysisk tilrettelegging og tekniske hjelpemiddel </a:t>
            </a:r>
          </a:p>
        </p:txBody>
      </p:sp>
      <p:sp>
        <p:nvSpPr>
          <p:cNvPr id="3" name="Plassholder for innhold 2">
            <a:extLst>
              <a:ext uri="{FF2B5EF4-FFF2-40B4-BE49-F238E27FC236}">
                <a16:creationId xmlns:a16="http://schemas.microsoft.com/office/drawing/2014/main" id="{7B3348EE-B3D5-41A5-B648-316AB23E1F2F}"/>
              </a:ext>
            </a:extLst>
          </p:cNvPr>
          <p:cNvSpPr>
            <a:spLocks noGrp="1"/>
          </p:cNvSpPr>
          <p:nvPr>
            <p:ph idx="1"/>
          </p:nvPr>
        </p:nvSpPr>
        <p:spPr/>
        <p:txBody>
          <a:bodyPr>
            <a:normAutofit/>
          </a:bodyPr>
          <a:lstStyle/>
          <a:p>
            <a:pPr marL="0" indent="0">
              <a:buNone/>
            </a:pPr>
            <a:r>
              <a:rPr lang="nb-NO" dirty="0"/>
              <a:t>Elever som har behov for tilrettelegging av arbeidsplassen eller klasserommet for å få tilfredsstillende utbytte av opplæringen, har rett til fysisk tilrettelegging. Kan blant annet omfatte tekniske hjelpemidler, inventar, teknisk utstyr og programvare og nødvendig hjelp for at eleven skal kunne bruke utstyret.</a:t>
            </a:r>
          </a:p>
          <a:p>
            <a:pPr marL="0" indent="0">
              <a:buNone/>
            </a:pPr>
            <a:endParaRPr lang="nb-NO" dirty="0"/>
          </a:p>
        </p:txBody>
      </p:sp>
    </p:spTree>
    <p:extLst>
      <p:ext uri="{BB962C8B-B14F-4D97-AF65-F5344CB8AC3E}">
        <p14:creationId xmlns:p14="http://schemas.microsoft.com/office/powerpoint/2010/main" val="1654677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ECCBA9-B951-4E3E-A79D-A2F242E11AAD}"/>
              </a:ext>
            </a:extLst>
          </p:cNvPr>
          <p:cNvSpPr>
            <a:spLocks noGrp="1"/>
          </p:cNvSpPr>
          <p:nvPr>
            <p:ph type="title"/>
          </p:nvPr>
        </p:nvSpPr>
        <p:spPr/>
        <p:txBody>
          <a:bodyPr/>
          <a:lstStyle/>
          <a:p>
            <a:r>
              <a:rPr lang="nb-NO" dirty="0"/>
              <a:t>Ikke krav om sakkyndig vurdering ved:</a:t>
            </a:r>
          </a:p>
        </p:txBody>
      </p:sp>
      <p:sp>
        <p:nvSpPr>
          <p:cNvPr id="3" name="Plassholder for innhold 2">
            <a:extLst>
              <a:ext uri="{FF2B5EF4-FFF2-40B4-BE49-F238E27FC236}">
                <a16:creationId xmlns:a16="http://schemas.microsoft.com/office/drawing/2014/main" id="{333636B1-2C0B-463A-98C4-E0D7A4007F5F}"/>
              </a:ext>
            </a:extLst>
          </p:cNvPr>
          <p:cNvSpPr>
            <a:spLocks noGrp="1"/>
          </p:cNvSpPr>
          <p:nvPr>
            <p:ph idx="1"/>
          </p:nvPr>
        </p:nvSpPr>
        <p:spPr/>
        <p:txBody>
          <a:bodyPr/>
          <a:lstStyle/>
          <a:p>
            <a:pPr marL="0" indent="0">
              <a:buNone/>
            </a:pPr>
            <a:r>
              <a:rPr lang="nb-NO" dirty="0"/>
              <a:t>Vedtak om opplæring i og på tegnspråk, om punktskriftopplæring, ved lærevansker (?), om fritak fra opplæringsplikten, om tidlig skolestart, om utsatt skolestart, om personlig assistanse og om fysisk tilrettelegging..</a:t>
            </a:r>
          </a:p>
          <a:p>
            <a:pPr marL="0" indent="0">
              <a:buNone/>
            </a:pPr>
            <a:r>
              <a:rPr lang="nb-NO" dirty="0"/>
              <a:t>(utvalget fremholder at dette kan medføre en innsparing)</a:t>
            </a:r>
          </a:p>
        </p:txBody>
      </p:sp>
    </p:spTree>
    <p:extLst>
      <p:ext uri="{BB962C8B-B14F-4D97-AF65-F5344CB8AC3E}">
        <p14:creationId xmlns:p14="http://schemas.microsoft.com/office/powerpoint/2010/main" val="583316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D038F78-195A-4645-B52B-DCA478FA1848}"/>
              </a:ext>
            </a:extLst>
          </p:cNvPr>
          <p:cNvSpPr>
            <a:spLocks noGrp="1"/>
          </p:cNvSpPr>
          <p:nvPr>
            <p:ph type="title"/>
          </p:nvPr>
        </p:nvSpPr>
        <p:spPr/>
        <p:txBody>
          <a:bodyPr/>
          <a:lstStyle/>
          <a:p>
            <a:r>
              <a:rPr lang="nb-NO" dirty="0"/>
              <a:t>Kompetanse</a:t>
            </a:r>
          </a:p>
        </p:txBody>
      </p:sp>
      <p:sp>
        <p:nvSpPr>
          <p:cNvPr id="3" name="Plassholder for innhold 2">
            <a:extLst>
              <a:ext uri="{FF2B5EF4-FFF2-40B4-BE49-F238E27FC236}">
                <a16:creationId xmlns:a16="http://schemas.microsoft.com/office/drawing/2014/main" id="{AADFB8F9-F927-462D-B8B1-F35A0EC14AC6}"/>
              </a:ext>
            </a:extLst>
          </p:cNvPr>
          <p:cNvSpPr>
            <a:spLocks noGrp="1"/>
          </p:cNvSpPr>
          <p:nvPr>
            <p:ph idx="1"/>
          </p:nvPr>
        </p:nvSpPr>
        <p:spPr/>
        <p:txBody>
          <a:bodyPr>
            <a:normAutofit/>
          </a:bodyPr>
          <a:lstStyle/>
          <a:p>
            <a:r>
              <a:rPr lang="nb-NO" dirty="0"/>
              <a:t>«Igangsette en varig kompetansesatsing på det spesialpedagogiske feltet, i samarbeid med KS, for kommuner og fylkeskommuner»</a:t>
            </a:r>
          </a:p>
          <a:p>
            <a:r>
              <a:rPr lang="nb-NO" b="1" dirty="0"/>
              <a:t>Innebærer endringer i PPT (skal jobbe mer forebyggende og tettere på elevene, mer mot systemene - skolene og lærerne) og endringer/slanking av Statped (150-200 </a:t>
            </a:r>
            <a:r>
              <a:rPr lang="nb-NO" b="1" dirty="0" err="1"/>
              <a:t>mill</a:t>
            </a:r>
            <a:r>
              <a:rPr lang="nb-NO" b="1" dirty="0"/>
              <a:t> over fem år). </a:t>
            </a:r>
          </a:p>
        </p:txBody>
      </p:sp>
    </p:spTree>
    <p:extLst>
      <p:ext uri="{BB962C8B-B14F-4D97-AF65-F5344CB8AC3E}">
        <p14:creationId xmlns:p14="http://schemas.microsoft.com/office/powerpoint/2010/main" val="502395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EC388E-9610-4737-9C0E-BBEED67FECD1}"/>
              </a:ext>
            </a:extLst>
          </p:cNvPr>
          <p:cNvSpPr>
            <a:spLocks noGrp="1"/>
          </p:cNvSpPr>
          <p:nvPr>
            <p:ph type="title"/>
          </p:nvPr>
        </p:nvSpPr>
        <p:spPr/>
        <p:txBody>
          <a:bodyPr/>
          <a:lstStyle/>
          <a:p>
            <a:r>
              <a:rPr lang="nb-NO" dirty="0"/>
              <a:t>Tiltak Statped – diskutere dette</a:t>
            </a:r>
          </a:p>
        </p:txBody>
      </p:sp>
      <p:sp>
        <p:nvSpPr>
          <p:cNvPr id="3" name="Plassholder for innhold 2">
            <a:extLst>
              <a:ext uri="{FF2B5EF4-FFF2-40B4-BE49-F238E27FC236}">
                <a16:creationId xmlns:a16="http://schemas.microsoft.com/office/drawing/2014/main" id="{B9CD47BE-053C-4BBB-B84A-6E212092CE3D}"/>
              </a:ext>
            </a:extLst>
          </p:cNvPr>
          <p:cNvSpPr>
            <a:spLocks noGrp="1"/>
          </p:cNvSpPr>
          <p:nvPr>
            <p:ph idx="1"/>
          </p:nvPr>
        </p:nvSpPr>
        <p:spPr/>
        <p:txBody>
          <a:bodyPr>
            <a:normAutofit fontScale="70000" lnSpcReduction="20000"/>
          </a:bodyPr>
          <a:lstStyle/>
          <a:p>
            <a:r>
              <a:rPr lang="nb-NO" dirty="0"/>
              <a:t>Vil beholde Statped som en statlig virksomhet som skal styres direkte av KD </a:t>
            </a:r>
            <a:r>
              <a:rPr lang="nb-NO" sz="2900" dirty="0"/>
              <a:t>– vi støtter dette</a:t>
            </a:r>
          </a:p>
          <a:p>
            <a:r>
              <a:rPr lang="nb-NO" dirty="0"/>
              <a:t>Videreutvikle Statped slik at hele virksomheten blir sett under ett og gir landsdekkende, flerfaglige tjenester med kontorer i regionene </a:t>
            </a:r>
            <a:r>
              <a:rPr lang="nb-NO" sz="2900" dirty="0"/>
              <a:t>(= regionmodellen avvikles ) </a:t>
            </a:r>
          </a:p>
          <a:p>
            <a:r>
              <a:rPr lang="nb-NO" dirty="0"/>
              <a:t>Avgrenser </a:t>
            </a:r>
            <a:r>
              <a:rPr lang="nb-NO" dirty="0" err="1"/>
              <a:t>Statpeds</a:t>
            </a:r>
            <a:r>
              <a:rPr lang="nb-NO" dirty="0"/>
              <a:t> mandat til å </a:t>
            </a:r>
            <a:r>
              <a:rPr lang="nb-NO" sz="2900" dirty="0"/>
              <a:t>gjelde</a:t>
            </a:r>
            <a:r>
              <a:rPr lang="nb-NO" dirty="0"/>
              <a:t> tjenester og kompetansespredning </a:t>
            </a:r>
            <a:r>
              <a:rPr lang="nb-NO" sz="2900" dirty="0"/>
              <a:t>på små og særlig spesialiserte fagområder og i svært komplekse saker – (de gjør det allerede – hva er endringen?)</a:t>
            </a:r>
          </a:p>
          <a:p>
            <a:r>
              <a:rPr lang="nb-NO" dirty="0"/>
              <a:t>Overfører ressurser fra Statped til kompetansetiltak rettet mot kommuner og fylkeskommuner, med særlig vekt på PP-tjenesten – vi kritiske til dette, vanskelig å følge pengestrømmene.</a:t>
            </a:r>
          </a:p>
          <a:p>
            <a:r>
              <a:rPr lang="nb-NO" dirty="0"/>
              <a:t>utrede hvordan produksjonen av læremidler og læringsressurser skal organiseres – </a:t>
            </a:r>
            <a:r>
              <a:rPr lang="nb-NO" sz="2900" dirty="0"/>
              <a:t>Vi går tydelig mot dette. Bør beholdes i Statped – de har kompetansen, og ingen andre kan gjøre dette.</a:t>
            </a:r>
          </a:p>
          <a:p>
            <a:pPr marL="0" indent="0">
              <a:buNone/>
            </a:pPr>
            <a:endParaRPr lang="nb-NO" b="1" dirty="0"/>
          </a:p>
        </p:txBody>
      </p:sp>
    </p:spTree>
    <p:extLst>
      <p:ext uri="{BB962C8B-B14F-4D97-AF65-F5344CB8AC3E}">
        <p14:creationId xmlns:p14="http://schemas.microsoft.com/office/powerpoint/2010/main" val="248656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005BEB-BCD1-4A5A-8BA4-ACCA1864324C}"/>
              </a:ext>
            </a:extLst>
          </p:cNvPr>
          <p:cNvSpPr>
            <a:spLocks noGrp="1"/>
          </p:cNvSpPr>
          <p:nvPr>
            <p:ph type="title"/>
          </p:nvPr>
        </p:nvSpPr>
        <p:spPr/>
        <p:txBody>
          <a:bodyPr/>
          <a:lstStyle/>
          <a:p>
            <a:r>
              <a:rPr lang="nb-NO" dirty="0" err="1"/>
              <a:t>Statpeds</a:t>
            </a:r>
            <a:r>
              <a:rPr lang="nb-NO" dirty="0"/>
              <a:t> vurdering</a:t>
            </a:r>
          </a:p>
        </p:txBody>
      </p:sp>
      <p:sp>
        <p:nvSpPr>
          <p:cNvPr id="3" name="Plassholder for innhold 2">
            <a:extLst>
              <a:ext uri="{FF2B5EF4-FFF2-40B4-BE49-F238E27FC236}">
                <a16:creationId xmlns:a16="http://schemas.microsoft.com/office/drawing/2014/main" id="{4A2BE291-C766-4235-85D3-726666C569CC}"/>
              </a:ext>
            </a:extLst>
          </p:cNvPr>
          <p:cNvSpPr>
            <a:spLocks noGrp="1"/>
          </p:cNvSpPr>
          <p:nvPr>
            <p:ph idx="1"/>
          </p:nvPr>
        </p:nvSpPr>
        <p:spPr/>
        <p:txBody>
          <a:bodyPr>
            <a:normAutofit fontScale="92500" lnSpcReduction="10000"/>
          </a:bodyPr>
          <a:lstStyle/>
          <a:p>
            <a:r>
              <a:rPr lang="nb-NO" dirty="0"/>
              <a:t>slik meldinga er utformet er det ikke lett å se hva de skal redusere å gjøre for de skal jo fortsette med alle fagområdene. Et kutt i den størrelsesorden som er angitt vil fort bety et årsverk mindre per million. </a:t>
            </a:r>
          </a:p>
          <a:p>
            <a:r>
              <a:rPr lang="nb-NO" dirty="0"/>
              <a:t>dette forslaget betyr at regionmodellen er avviklet. </a:t>
            </a:r>
          </a:p>
          <a:p>
            <a:r>
              <a:rPr lang="nb-NO" dirty="0"/>
              <a:t>meldingen legger opp til mer individuelt fokus enn systemfokus, altså det som var før 2013. </a:t>
            </a:r>
          </a:p>
          <a:p>
            <a:r>
              <a:rPr lang="nb-NO" dirty="0"/>
              <a:t>Statped er glad for at de fra nyttår legges rett under departementet.  </a:t>
            </a:r>
          </a:p>
        </p:txBody>
      </p:sp>
    </p:spTree>
    <p:extLst>
      <p:ext uri="{BB962C8B-B14F-4D97-AF65-F5344CB8AC3E}">
        <p14:creationId xmlns:p14="http://schemas.microsoft.com/office/powerpoint/2010/main" val="143387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FB07538-BD34-46B0-A881-86370C10A47D}"/>
              </a:ext>
            </a:extLst>
          </p:cNvPr>
          <p:cNvSpPr>
            <a:spLocks noGrp="1"/>
          </p:cNvSpPr>
          <p:nvPr>
            <p:ph type="title"/>
          </p:nvPr>
        </p:nvSpPr>
        <p:spPr/>
        <p:txBody>
          <a:bodyPr/>
          <a:lstStyle/>
          <a:p>
            <a:r>
              <a:rPr lang="nb-NO" dirty="0"/>
              <a:t>Tiltak PPT</a:t>
            </a:r>
          </a:p>
        </p:txBody>
      </p:sp>
      <p:sp>
        <p:nvSpPr>
          <p:cNvPr id="3" name="Plassholder for innhold 2">
            <a:extLst>
              <a:ext uri="{FF2B5EF4-FFF2-40B4-BE49-F238E27FC236}">
                <a16:creationId xmlns:a16="http://schemas.microsoft.com/office/drawing/2014/main" id="{6511FF99-2A0C-49B5-A6BB-8FA86FEAB88B}"/>
              </a:ext>
            </a:extLst>
          </p:cNvPr>
          <p:cNvSpPr>
            <a:spLocks noGrp="1"/>
          </p:cNvSpPr>
          <p:nvPr>
            <p:ph idx="1"/>
          </p:nvPr>
        </p:nvSpPr>
        <p:spPr/>
        <p:txBody>
          <a:bodyPr>
            <a:noAutofit/>
          </a:bodyPr>
          <a:lstStyle/>
          <a:p>
            <a:r>
              <a:rPr lang="nb-NO" sz="1700" dirty="0"/>
              <a:t>Vurdere å endre kravet til sakkyndig vurdering fra PPT i enkelte forhold slik at </a:t>
            </a:r>
            <a:r>
              <a:rPr lang="nb-NO" sz="1700" dirty="0" err="1"/>
              <a:t>bhg</a:t>
            </a:r>
            <a:r>
              <a:rPr lang="nb-NO" sz="1700" dirty="0"/>
              <a:t> og skole kan gjøre vedtak i samråd med foreldrene, dersom saken er godt nok opplyst for å kunne fatte et forsvarlig vedtak – </a:t>
            </a:r>
            <a:r>
              <a:rPr lang="nb-NO" sz="1700" b="1" dirty="0"/>
              <a:t>bekymringsfullt? Ja. Ikke fulgt opp i forslaget til ny opplæringslov, så vidt jeg kan se.</a:t>
            </a:r>
          </a:p>
          <a:p>
            <a:r>
              <a:rPr lang="nb-NO" sz="1700" dirty="0"/>
              <a:t>Presisere i barnehage- og opplæringsloven at PPT skal arbeide forebyggende og med tidlig innsats – </a:t>
            </a:r>
            <a:r>
              <a:rPr lang="nb-NO" sz="1700" b="1" dirty="0"/>
              <a:t>er ikke presisert i ny opplæringslov – står bare at de «skal samarbeide med </a:t>
            </a:r>
            <a:r>
              <a:rPr lang="nb-NO" sz="1700" b="1" dirty="0" err="1"/>
              <a:t>skolane</a:t>
            </a:r>
            <a:r>
              <a:rPr lang="nb-NO" sz="1700" b="1" dirty="0"/>
              <a:t> og hjelpe til med kompetanseutvikling, organisasjonsutvikling og tilrettelegging av opplæringa for </a:t>
            </a:r>
            <a:r>
              <a:rPr lang="nb-NO" sz="1700" b="1" dirty="0" err="1"/>
              <a:t>elevane</a:t>
            </a:r>
            <a:r>
              <a:rPr lang="nb-NO" sz="1700" b="1" dirty="0"/>
              <a:t>. </a:t>
            </a:r>
            <a:r>
              <a:rPr lang="nb-NO" sz="1700" b="1" dirty="0" err="1"/>
              <a:t>Tenesta</a:t>
            </a:r>
            <a:r>
              <a:rPr lang="nb-NO" sz="1700" b="1" dirty="0"/>
              <a:t> skal utarbeide sakkunnige </a:t>
            </a:r>
            <a:r>
              <a:rPr lang="nb-NO" sz="1700" b="1" dirty="0" err="1"/>
              <a:t>vurderingar</a:t>
            </a:r>
            <a:r>
              <a:rPr lang="nb-NO" sz="1700" b="1" dirty="0"/>
              <a:t> der lova krev det». </a:t>
            </a:r>
          </a:p>
          <a:p>
            <a:r>
              <a:rPr lang="nb-NO" sz="1700" dirty="0"/>
              <a:t>Presisere i lovene hvilke krav til kvalitet som gjelder for tjenestene PPT skal levere – </a:t>
            </a:r>
            <a:r>
              <a:rPr lang="nb-NO" sz="1700" b="1" dirty="0"/>
              <a:t>Bra, men ikke presisert i ny opplæringslov</a:t>
            </a:r>
            <a:r>
              <a:rPr lang="nb-NO" sz="1700" dirty="0"/>
              <a:t>. </a:t>
            </a:r>
          </a:p>
        </p:txBody>
      </p:sp>
    </p:spTree>
    <p:extLst>
      <p:ext uri="{BB962C8B-B14F-4D97-AF65-F5344CB8AC3E}">
        <p14:creationId xmlns:p14="http://schemas.microsoft.com/office/powerpoint/2010/main" val="323730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F3FD96-ED02-40DF-8416-6A1A8C1FBA55}"/>
              </a:ext>
            </a:extLst>
          </p:cNvPr>
          <p:cNvSpPr>
            <a:spLocks noGrp="1"/>
          </p:cNvSpPr>
          <p:nvPr>
            <p:ph type="title"/>
          </p:nvPr>
        </p:nvSpPr>
        <p:spPr/>
        <p:txBody>
          <a:bodyPr/>
          <a:lstStyle/>
          <a:p>
            <a:endParaRPr lang="nb-NO" dirty="0"/>
          </a:p>
        </p:txBody>
      </p:sp>
      <p:sp>
        <p:nvSpPr>
          <p:cNvPr id="3" name="Plassholder for innhold 2">
            <a:extLst>
              <a:ext uri="{FF2B5EF4-FFF2-40B4-BE49-F238E27FC236}">
                <a16:creationId xmlns:a16="http://schemas.microsoft.com/office/drawing/2014/main" id="{E995B865-1111-44C1-A22A-504F33916113}"/>
              </a:ext>
            </a:extLst>
          </p:cNvPr>
          <p:cNvSpPr>
            <a:spLocks noGrp="1"/>
          </p:cNvSpPr>
          <p:nvPr>
            <p:ph idx="1"/>
          </p:nvPr>
        </p:nvSpPr>
        <p:spPr/>
        <p:txBody>
          <a:bodyPr/>
          <a:lstStyle/>
          <a:p>
            <a:r>
              <a:rPr lang="nb-NO" dirty="0"/>
              <a:t>Vurdere om PPT bør kunne henvise direkte til BUP og HABU, og om slik henvisning får betydning for regler om finansiering av helsetjenester – Vi s</a:t>
            </a:r>
            <a:r>
              <a:rPr lang="nb-NO" b="1" dirty="0"/>
              <a:t>tøtter dette.</a:t>
            </a:r>
          </a:p>
          <a:p>
            <a:endParaRPr lang="nb-NO" dirty="0"/>
          </a:p>
        </p:txBody>
      </p:sp>
    </p:spTree>
    <p:extLst>
      <p:ext uri="{BB962C8B-B14F-4D97-AF65-F5344CB8AC3E}">
        <p14:creationId xmlns:p14="http://schemas.microsoft.com/office/powerpoint/2010/main" val="869027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714214-FA32-42D7-81F9-98F0B80FCE8D}"/>
              </a:ext>
            </a:extLst>
          </p:cNvPr>
          <p:cNvSpPr>
            <a:spLocks noGrp="1"/>
          </p:cNvSpPr>
          <p:nvPr>
            <p:ph type="title"/>
          </p:nvPr>
        </p:nvSpPr>
        <p:spPr/>
        <p:txBody>
          <a:bodyPr/>
          <a:lstStyle/>
          <a:p>
            <a:r>
              <a:rPr lang="nb-NO" dirty="0"/>
              <a:t>Våre innspill til høringen i Stortinget</a:t>
            </a:r>
          </a:p>
        </p:txBody>
      </p:sp>
      <p:sp>
        <p:nvSpPr>
          <p:cNvPr id="3" name="Plassholder for innhold 2">
            <a:extLst>
              <a:ext uri="{FF2B5EF4-FFF2-40B4-BE49-F238E27FC236}">
                <a16:creationId xmlns:a16="http://schemas.microsoft.com/office/drawing/2014/main" id="{81983270-AEE5-499A-9233-1E03DACB34F7}"/>
              </a:ext>
            </a:extLst>
          </p:cNvPr>
          <p:cNvSpPr>
            <a:spLocks noGrp="1"/>
          </p:cNvSpPr>
          <p:nvPr>
            <p:ph idx="1"/>
          </p:nvPr>
        </p:nvSpPr>
        <p:spPr/>
        <p:txBody>
          <a:bodyPr/>
          <a:lstStyle/>
          <a:p>
            <a:r>
              <a:rPr lang="nb-NO" dirty="0"/>
              <a:t>Glad for at retten til spesialundervisning opprettholdes</a:t>
            </a:r>
          </a:p>
          <a:p>
            <a:r>
              <a:rPr lang="nb-NO" dirty="0"/>
              <a:t>og at bruk av ufaglærte assistenter i spesialundervisning innstrammes. </a:t>
            </a:r>
          </a:p>
          <a:p>
            <a:endParaRPr lang="nb-NO" sz="1100" dirty="0"/>
          </a:p>
          <a:p>
            <a:pPr marL="0" indent="0">
              <a:buNone/>
            </a:pPr>
            <a:r>
              <a:rPr lang="nb-NO" dirty="0"/>
              <a:t>Det gjenstår å se hvordan dette vil se ut i praksis, og vi mener alle som gir spesialundervisning bør ha pedagogisk eller spesialpedagogisk kompetanse. </a:t>
            </a:r>
          </a:p>
          <a:p>
            <a:endParaRPr lang="nb-NO" dirty="0"/>
          </a:p>
        </p:txBody>
      </p:sp>
    </p:spTree>
    <p:extLst>
      <p:ext uri="{BB962C8B-B14F-4D97-AF65-F5344CB8AC3E}">
        <p14:creationId xmlns:p14="http://schemas.microsoft.com/office/powerpoint/2010/main" val="3675719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D4B7239-CDF0-4729-88A8-418503C516D8}"/>
              </a:ext>
            </a:extLst>
          </p:cNvPr>
          <p:cNvSpPr>
            <a:spLocks noGrp="1"/>
          </p:cNvSpPr>
          <p:nvPr>
            <p:ph type="title"/>
          </p:nvPr>
        </p:nvSpPr>
        <p:spPr/>
        <p:txBody>
          <a:bodyPr/>
          <a:lstStyle/>
          <a:p>
            <a:r>
              <a:rPr lang="nb-NO" dirty="0"/>
              <a:t>Kompetanse</a:t>
            </a:r>
          </a:p>
        </p:txBody>
      </p:sp>
      <p:sp>
        <p:nvSpPr>
          <p:cNvPr id="3" name="Plassholder for innhold 2">
            <a:extLst>
              <a:ext uri="{FF2B5EF4-FFF2-40B4-BE49-F238E27FC236}">
                <a16:creationId xmlns:a16="http://schemas.microsoft.com/office/drawing/2014/main" id="{1D0B5096-A018-4465-9425-59E71873791F}"/>
              </a:ext>
            </a:extLst>
          </p:cNvPr>
          <p:cNvSpPr>
            <a:spLocks noGrp="1"/>
          </p:cNvSpPr>
          <p:nvPr>
            <p:ph idx="1"/>
          </p:nvPr>
        </p:nvSpPr>
        <p:spPr/>
        <p:txBody>
          <a:bodyPr>
            <a:normAutofit fontScale="62500" lnSpcReduction="20000"/>
          </a:bodyPr>
          <a:lstStyle/>
          <a:p>
            <a:r>
              <a:rPr lang="nb-NO" dirty="0"/>
              <a:t>Vi støtter flere av tiltakene i meldingen som skal styrke den spesialpedagogiske kompetansen i skolen, som</a:t>
            </a:r>
          </a:p>
          <a:p>
            <a:pPr lvl="1"/>
            <a:r>
              <a:rPr lang="nb-NO" dirty="0"/>
              <a:t>styrkingen av videreutdanningstilbudet innenfor spesialpedagogikk, </a:t>
            </a:r>
          </a:p>
          <a:p>
            <a:pPr lvl="1"/>
            <a:r>
              <a:rPr lang="nb-NO" dirty="0"/>
              <a:t>tiltakene som skal gjøre det enklere for spesialpedagoger å bli ansatt i skolen. </a:t>
            </a:r>
          </a:p>
          <a:p>
            <a:pPr lvl="1"/>
            <a:r>
              <a:rPr lang="nb-NO" dirty="0"/>
              <a:t>at ansatte i PPT og skolen får styrket sin kompetanse gjennom det foreslåtte kompetanseløftet.  </a:t>
            </a:r>
          </a:p>
          <a:p>
            <a:r>
              <a:rPr lang="nb-NO" dirty="0"/>
              <a:t>Det også positivt at det foreslås tiltak for å sikre bedre overganger, men vi savner en lovfestet plikt om dette mellom barneskole og ungdomsskole, og mellom ungdomsskole og videregående skole.  </a:t>
            </a:r>
          </a:p>
          <a:p>
            <a:r>
              <a:rPr lang="nb-NO" dirty="0"/>
              <a:t>Savner tiltak rundt kompetanse om elever med funksjonsnedsettelse og hvordan undervisningen kan tilpasses for å inkludere alle elever innenfor den ordinære undervisningen, og obligatorisk opplæring i spesialpedagogikk i lærerutdanningene. Det må også øremerkes midler til obligatorisk etterutdanning/kursing av utøvende lærere i dette. Videre må det stilles krav til skoleledere om at de kjenner opplæringslovens krav, og om at de skal sikre at elever med funksjonsnedsettelse får det de trenger og har krav på i klassen. </a:t>
            </a:r>
          </a:p>
          <a:p>
            <a:endParaRPr lang="nb-NO" dirty="0"/>
          </a:p>
        </p:txBody>
      </p:sp>
    </p:spTree>
    <p:extLst>
      <p:ext uri="{BB962C8B-B14F-4D97-AF65-F5344CB8AC3E}">
        <p14:creationId xmlns:p14="http://schemas.microsoft.com/office/powerpoint/2010/main" val="2804210681"/>
      </p:ext>
    </p:extLst>
  </p:cSld>
  <p:clrMapOvr>
    <a:masterClrMapping/>
  </p:clrMapOvr>
</p:sld>
</file>

<file path=ppt/theme/theme1.xml><?xml version="1.0" encoding="utf-8"?>
<a:theme xmlns:a="http://schemas.openxmlformats.org/drawingml/2006/main" name="Office-tema">
  <a:themeElements>
    <a:clrScheme name="Grønn-Gul">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iginal 2.0" id="{0F518221-7D00-4503-8459-4BF98B210486}" vid="{FBE78B5A-8976-43D0-A0CE-E0ECF08F8311}"/>
    </a:ext>
  </a:extLst>
</a:theme>
</file>

<file path=ppt/theme/theme2.xml><?xml version="1.0" encoding="utf-8"?>
<a:theme xmlns:a="http://schemas.openxmlformats.org/drawingml/2006/main" name="1_Egendefinert utform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gendefinert utform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B79A5FD330C274FB6B0E3566AB79D0A" ma:contentTypeVersion="10" ma:contentTypeDescription="Opprett et nytt dokument." ma:contentTypeScope="" ma:versionID="241a09cb18ff4dbdea84593fc2058c26">
  <xsd:schema xmlns:xsd="http://www.w3.org/2001/XMLSchema" xmlns:xs="http://www.w3.org/2001/XMLSchema" xmlns:p="http://schemas.microsoft.com/office/2006/metadata/properties" xmlns:ns2="731bfb49-4d29-483d-b43e-1484467aa7af" xmlns:ns3="88e3d6be-fa8b-484d-b8ab-1298c9da275d" targetNamespace="http://schemas.microsoft.com/office/2006/metadata/properties" ma:root="true" ma:fieldsID="37c5663a83e9541ca8fedf1cad2488be" ns2:_="" ns3:_="">
    <xsd:import namespace="731bfb49-4d29-483d-b43e-1484467aa7af"/>
    <xsd:import namespace="88e3d6be-fa8b-484d-b8ab-1298c9da275d"/>
    <xsd:element name="properties">
      <xsd:complexType>
        <xsd:sequence>
          <xsd:element name="documentManagement">
            <xsd:complexType>
              <xsd:all>
                <xsd:element ref="ns2:MediaServiceMetadata" minOccurs="0"/>
                <xsd:element ref="ns2:MediaServiceFastMetadata" minOccurs="0"/>
                <xsd:element ref="ns2:Kategori" minOccurs="0"/>
                <xsd:element ref="ns3:Årstall" minOccurs="0"/>
                <xsd:element ref="ns3:Kilde" minOccurs="0"/>
                <xsd:element ref="ns3:Tema_x002f_Fagområ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1bfb49-4d29-483d-b43e-1484467aa7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Kategori" ma:index="10" nillable="true" ma:displayName="Kategori" ma:format="Dropdown" ma:internalName="Kategori">
      <xsd:simpleType>
        <xsd:restriction base="dms:Choice">
          <xsd:enumeration value="Statsbudsjett"/>
          <xsd:enumeration value="Høringer/merknader"/>
          <xsd:enumeration value="Fagpolitikk"/>
          <xsd:enumeration value="Foredrag"/>
          <xsd:enumeration value="Representasjon"/>
        </xsd:restriction>
      </xsd:simpleType>
    </xsd:element>
  </xsd:schema>
  <xsd:schema xmlns:xsd="http://www.w3.org/2001/XMLSchema" xmlns:xs="http://www.w3.org/2001/XMLSchema" xmlns:dms="http://schemas.microsoft.com/office/2006/documentManagement/types" xmlns:pc="http://schemas.microsoft.com/office/infopath/2007/PartnerControls" targetNamespace="88e3d6be-fa8b-484d-b8ab-1298c9da275d" elementFormDefault="qualified">
    <xsd:import namespace="http://schemas.microsoft.com/office/2006/documentManagement/types"/>
    <xsd:import namespace="http://schemas.microsoft.com/office/infopath/2007/PartnerControls"/>
    <xsd:element name="Årstall" ma:index="11" nillable="true" ma:displayName="Årstall" ma:internalName="_x00c5_rstall">
      <xsd:simpleType>
        <xsd:restriction base="dms:Text">
          <xsd:maxLength value="255"/>
        </xsd:restriction>
      </xsd:simpleType>
    </xsd:element>
    <xsd:element name="Kilde" ma:index="12" nillable="true" ma:displayName="Kilde" ma:internalName="Kilde">
      <xsd:simpleType>
        <xsd:restriction base="dms:Text">
          <xsd:maxLength value="255"/>
        </xsd:restriction>
      </xsd:simpleType>
    </xsd:element>
    <xsd:element name="Tema_x002f_Fagområde" ma:index="13" nillable="true" ma:displayName="Tema/Fagområde" ma:internalName="Tema_x002F_Fagomr_x00e5_de">
      <xsd:simpleType>
        <xsd:restriction base="dms:Text">
          <xsd:maxLength value="255"/>
        </xsd:restriction>
      </xsd:simpleType>
    </xsd:element>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ilde xmlns="88e3d6be-fa8b-484d-b8ab-1298c9da275d" xsi:nil="true"/>
    <Årstall xmlns="88e3d6be-fa8b-484d-b8ab-1298c9da275d" xsi:nil="true"/>
    <Tema_x002f_Fagområde xmlns="88e3d6be-fa8b-484d-b8ab-1298c9da275d" xsi:nil="true"/>
    <Kategori xmlns="731bfb49-4d29-483d-b43e-1484467aa7af" xsi:nil="true"/>
    <SharedWithUsers xmlns="88e3d6be-fa8b-484d-b8ab-1298c9da275d">
      <UserInfo>
        <DisplayName>Solveig Bærland</DisplayName>
        <AccountId>15</AccountId>
        <AccountType/>
      </UserInfo>
      <UserInfo>
        <DisplayName>Stine Hansen</DisplayName>
        <AccountId>313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B08593-F679-4D95-AB25-086A4C447C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1bfb49-4d29-483d-b43e-1484467aa7af"/>
    <ds:schemaRef ds:uri="88e3d6be-fa8b-484d-b8ab-1298c9da27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A38EDF-7625-4930-8275-B956CAF78A60}">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88e3d6be-fa8b-484d-b8ab-1298c9da275d"/>
    <ds:schemaRef ds:uri="http://purl.org/dc/terms/"/>
    <ds:schemaRef ds:uri="731bfb49-4d29-483d-b43e-1484467aa7af"/>
    <ds:schemaRef ds:uri="http://www.w3.org/XML/1998/namespace"/>
    <ds:schemaRef ds:uri="http://purl.org/dc/dcmitype/"/>
  </ds:schemaRefs>
</ds:datastoreItem>
</file>

<file path=customXml/itemProps3.xml><?xml version="1.0" encoding="utf-8"?>
<ds:datastoreItem xmlns:ds="http://schemas.openxmlformats.org/officeDocument/2006/customXml" ds:itemID="{9C05FCBB-47CB-4375-B600-56E2E95FBC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FFO Mal NY Original 2.0</Template>
  <TotalTime>30311</TotalTime>
  <Words>2651</Words>
  <Application>Microsoft Office PowerPoint</Application>
  <PresentationFormat>Widescreen</PresentationFormat>
  <Paragraphs>102</Paragraphs>
  <Slides>28</Slides>
  <Notes>1</Notes>
  <HiddenSlides>0</HiddenSlides>
  <MMClips>0</MMClips>
  <ScaleCrop>false</ScaleCrop>
  <HeadingPairs>
    <vt:vector size="6" baseType="variant">
      <vt:variant>
        <vt:lpstr>Brukte skrifter</vt:lpstr>
      </vt:variant>
      <vt:variant>
        <vt:i4>4</vt:i4>
      </vt:variant>
      <vt:variant>
        <vt:lpstr>Tema</vt:lpstr>
      </vt:variant>
      <vt:variant>
        <vt:i4>3</vt:i4>
      </vt:variant>
      <vt:variant>
        <vt:lpstr>Lysbildetitler</vt:lpstr>
      </vt:variant>
      <vt:variant>
        <vt:i4>28</vt:i4>
      </vt:variant>
    </vt:vector>
  </HeadingPairs>
  <TitlesOfParts>
    <vt:vector size="35" baseType="lpstr">
      <vt:lpstr>Arial</vt:lpstr>
      <vt:lpstr>Calibri</vt:lpstr>
      <vt:lpstr>Calibri Light</vt:lpstr>
      <vt:lpstr>Wingdings</vt:lpstr>
      <vt:lpstr>Office-tema</vt:lpstr>
      <vt:lpstr>1_Egendefinert utforming</vt:lpstr>
      <vt:lpstr>Egendefinert utforming</vt:lpstr>
      <vt:lpstr>Tett på – tidlig innsats og inkludering NOU om ny opplæringslov</vt:lpstr>
      <vt:lpstr>Tett på! Tidlig innsats og inkludering</vt:lpstr>
      <vt:lpstr>Kompetanse</vt:lpstr>
      <vt:lpstr>Tiltak Statped – diskutere dette</vt:lpstr>
      <vt:lpstr>Statpeds vurdering</vt:lpstr>
      <vt:lpstr>Tiltak PPT</vt:lpstr>
      <vt:lpstr>PowerPoint-presentasjon</vt:lpstr>
      <vt:lpstr>Våre innspill til høringen i Stortinget</vt:lpstr>
      <vt:lpstr>Kompetanse</vt:lpstr>
      <vt:lpstr>Statped</vt:lpstr>
      <vt:lpstr>PowerPoint-presentasjon</vt:lpstr>
      <vt:lpstr>PPT</vt:lpstr>
      <vt:lpstr>Universell utforming av alle barnehager og skoler innen 2030</vt:lpstr>
      <vt:lpstr>Andre ting i Tett på!</vt:lpstr>
      <vt:lpstr>Tiltak laget rundt</vt:lpstr>
      <vt:lpstr>Tiltak SFO</vt:lpstr>
      <vt:lpstr>Ny opplæringslov</vt:lpstr>
      <vt:lpstr>Lovforslaget (nye ting og endringer)</vt:lpstr>
      <vt:lpstr>Lovforslaget (nye ting og endringer)</vt:lpstr>
      <vt:lpstr>Kap 10 (s. 31 og 340→)</vt:lpstr>
      <vt:lpstr>Universell opplæring </vt:lpstr>
      <vt:lpstr>Forsterket innsats (§ 10-2) </vt:lpstr>
      <vt:lpstr>Individuelt tilrettelagt opplæring</vt:lpstr>
      <vt:lpstr>Individuelt tilrettelagt opplæring</vt:lpstr>
      <vt:lpstr>Individuelt tilrettelagt opplæring</vt:lpstr>
      <vt:lpstr>Personlig assistanse (s. 729)</vt:lpstr>
      <vt:lpstr>Fysisk tilrettelegging og tekniske hjelpemiddel </vt:lpstr>
      <vt:lpstr>Ikke krav om sakkyndig vurdering ved:</vt:lpstr>
    </vt:vector>
  </TitlesOfParts>
  <Company>FFO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Rehabilitering Helse og omsorg</dc:title>
  <dc:creator>Berit Therese Larsen</dc:creator>
  <cp:lastModifiedBy>Berit Therese Larsen</cp:lastModifiedBy>
  <cp:revision>6</cp:revision>
  <cp:lastPrinted>2016-10-10T06:44:59Z</cp:lastPrinted>
  <dcterms:created xsi:type="dcterms:W3CDTF">2016-10-07T07:12:05Z</dcterms:created>
  <dcterms:modified xsi:type="dcterms:W3CDTF">2020-02-05T08:42:21Z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0x0101003B79A5FD330C274FB6B0E3566AB79D0A</vt:lpwstr>
  </property>
</Properties>
</file>