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sldIdLst>
    <p:sldId id="256" r:id="rId2"/>
    <p:sldId id="265" r:id="rId3"/>
    <p:sldId id="258" r:id="rId4"/>
    <p:sldId id="259" r:id="rId5"/>
    <p:sldId id="260" r:id="rId6"/>
    <p:sldId id="261" r:id="rId7"/>
    <p:sldId id="262" r:id="rId8"/>
    <p:sldId id="263" r:id="rId9"/>
    <p:sldId id="264" r:id="rId10"/>
    <p:sldId id="266" r:id="rId11"/>
    <p:sldId id="267" r:id="rId12"/>
    <p:sldId id="268" r:id="rId13"/>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8534"/>
    <a:srgbClr val="1D007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660"/>
  </p:normalViewPr>
  <p:slideViewPr>
    <p:cSldViewPr snapToGrid="0">
      <p:cViewPr varScale="1">
        <p:scale>
          <a:sx n="66" d="100"/>
          <a:sy n="66" d="100"/>
        </p:scale>
        <p:origin x="652" y="48"/>
      </p:cViewPr>
      <p:guideLst>
        <p:guide orient="horz" pos="2160"/>
        <p:guide pos="3840"/>
      </p:guideLst>
    </p:cSldViewPr>
  </p:slideViewPr>
  <p:notesTextViewPr>
    <p:cViewPr>
      <p:scale>
        <a:sx n="1" d="1"/>
        <a:sy n="1" d="1"/>
      </p:scale>
      <p:origin x="0" y="0"/>
    </p:cViewPr>
  </p:notesTextViewPr>
  <p:sorterViewPr>
    <p:cViewPr>
      <p:scale>
        <a:sx n="66" d="100"/>
        <a:sy n="66" d="100"/>
      </p:scale>
      <p:origin x="0" y="402"/>
    </p:cViewPr>
  </p:sorterViewPr>
  <p:notesViewPr>
    <p:cSldViewPr snapToGrid="0">
      <p:cViewPr varScale="1">
        <p:scale>
          <a:sx n="81" d="100"/>
          <a:sy n="81" d="100"/>
        </p:scale>
        <p:origin x="253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BB8A8-8DBF-4E98-862C-F5353CD7D1EE}" type="datetimeFigureOut">
              <a:rPr lang="nb-NO" smtClean="0"/>
              <a:pPr/>
              <a:t>26.11.2016</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FB43A-EC6E-4146-ACF7-FB5C8695A01D}" type="slidenum">
              <a:rPr lang="nb-NO" smtClean="0"/>
              <a:pPr/>
              <a:t>‹#›</a:t>
            </a:fld>
            <a:endParaRPr lang="nb-NO"/>
          </a:p>
        </p:txBody>
      </p:sp>
    </p:spTree>
    <p:extLst>
      <p:ext uri="{BB962C8B-B14F-4D97-AF65-F5344CB8AC3E}">
        <p14:creationId xmlns:p14="http://schemas.microsoft.com/office/powerpoint/2010/main" val="7666598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29AFB43A-EC6E-4146-ACF7-FB5C8695A01D}" type="slidenum">
              <a:rPr lang="nb-NO" smtClean="0"/>
              <a:pPr/>
              <a:t>1</a:t>
            </a:fld>
            <a:endParaRPr lang="nb-NO"/>
          </a:p>
        </p:txBody>
      </p:sp>
    </p:spTree>
    <p:extLst>
      <p:ext uri="{BB962C8B-B14F-4D97-AF65-F5344CB8AC3E}">
        <p14:creationId xmlns:p14="http://schemas.microsoft.com/office/powerpoint/2010/main" val="5062110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Undersøkelsene har de allerede fått,</a:t>
            </a:r>
            <a:r>
              <a:rPr lang="nb-NO" baseline="0" dirty="0"/>
              <a:t> refererer derfor bare overflatisk</a:t>
            </a:r>
            <a:endParaRPr lang="nb-NO" dirty="0"/>
          </a:p>
        </p:txBody>
      </p:sp>
      <p:sp>
        <p:nvSpPr>
          <p:cNvPr id="4" name="Plassholder for lysbildenummer 3"/>
          <p:cNvSpPr>
            <a:spLocks noGrp="1"/>
          </p:cNvSpPr>
          <p:nvPr>
            <p:ph type="sldNum" sz="quarter" idx="10"/>
          </p:nvPr>
        </p:nvSpPr>
        <p:spPr/>
        <p:txBody>
          <a:bodyPr/>
          <a:lstStyle/>
          <a:p>
            <a:fld id="{29AFB43A-EC6E-4146-ACF7-FB5C8695A01D}" type="slidenum">
              <a:rPr lang="nb-NO" smtClean="0"/>
              <a:pPr/>
              <a:t>2</a:t>
            </a:fld>
            <a:endParaRPr lang="nb-NO"/>
          </a:p>
        </p:txBody>
      </p:sp>
    </p:spTree>
    <p:extLst>
      <p:ext uri="{BB962C8B-B14F-4D97-AF65-F5344CB8AC3E}">
        <p14:creationId xmlns:p14="http://schemas.microsoft.com/office/powerpoint/2010/main" val="33981687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Uprofesjonelt:</a:t>
            </a:r>
            <a:r>
              <a:rPr lang="nb-NO" baseline="0" dirty="0"/>
              <a:t> Viktig å nyansere. Noen er flinke. Men vi vet at FFO skal være interessepolitisk: Dette mangler ofte lokalt. Noen bryter lovverk og har f eks. ikke pensjon og forsikring på plass. </a:t>
            </a:r>
          </a:p>
          <a:p>
            <a:r>
              <a:rPr lang="nb-NO" baseline="0" dirty="0"/>
              <a:t>Varierende oppgaver: Noen jobber interessepolitisk. Andre driver med oppnevning av brukerrepresentanter. Noen driver brukeropplæring. Felles er nok at de helst driver med det de selv har lyst til, og vil ikke ha innblanding av FFO nasjonalt.</a:t>
            </a:r>
          </a:p>
          <a:p>
            <a:r>
              <a:rPr lang="nb-NO" baseline="0" dirty="0"/>
              <a:t>Konflikter: Det er mange av dem. Dette er medlemsorganisasjonenes medlemmer lokalt. Her må vi gjøre noe. Konfliktene og økonomisk rot skader </a:t>
            </a:r>
            <a:r>
              <a:rPr lang="nb-NO" baseline="0" dirty="0" err="1"/>
              <a:t>FFOs</a:t>
            </a:r>
            <a:r>
              <a:rPr lang="nb-NO" baseline="0" dirty="0"/>
              <a:t> omdømme. </a:t>
            </a:r>
            <a:endParaRPr lang="nb-NO" dirty="0"/>
          </a:p>
        </p:txBody>
      </p:sp>
      <p:sp>
        <p:nvSpPr>
          <p:cNvPr id="4" name="Plassholder for lysbildenummer 3"/>
          <p:cNvSpPr>
            <a:spLocks noGrp="1"/>
          </p:cNvSpPr>
          <p:nvPr>
            <p:ph type="sldNum" sz="quarter" idx="10"/>
          </p:nvPr>
        </p:nvSpPr>
        <p:spPr/>
        <p:txBody>
          <a:bodyPr/>
          <a:lstStyle/>
          <a:p>
            <a:fld id="{29AFB43A-EC6E-4146-ACF7-FB5C8695A01D}" type="slidenum">
              <a:rPr lang="nb-NO" smtClean="0"/>
              <a:pPr/>
              <a:t>5</a:t>
            </a:fld>
            <a:endParaRPr lang="nb-NO"/>
          </a:p>
        </p:txBody>
      </p:sp>
    </p:spTree>
    <p:extLst>
      <p:ext uri="{BB962C8B-B14F-4D97-AF65-F5344CB8AC3E}">
        <p14:creationId xmlns:p14="http://schemas.microsoft.com/office/powerpoint/2010/main" val="4290779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Oppdatering på innspill fra</a:t>
            </a:r>
            <a:r>
              <a:rPr lang="nb-NO" baseline="0" dirty="0"/>
              <a:t> dialogmøtene til møtet!</a:t>
            </a:r>
            <a:endParaRPr lang="nb-NO" dirty="0"/>
          </a:p>
        </p:txBody>
      </p:sp>
      <p:sp>
        <p:nvSpPr>
          <p:cNvPr id="4" name="Plassholder for lysbildenummer 3"/>
          <p:cNvSpPr>
            <a:spLocks noGrp="1"/>
          </p:cNvSpPr>
          <p:nvPr>
            <p:ph type="sldNum" sz="quarter" idx="10"/>
          </p:nvPr>
        </p:nvSpPr>
        <p:spPr/>
        <p:txBody>
          <a:bodyPr/>
          <a:lstStyle/>
          <a:p>
            <a:fld id="{29AFB43A-EC6E-4146-ACF7-FB5C8695A01D}" type="slidenum">
              <a:rPr lang="nb-NO" smtClean="0"/>
              <a:pPr/>
              <a:t>6</a:t>
            </a:fld>
            <a:endParaRPr lang="nb-NO"/>
          </a:p>
        </p:txBody>
      </p:sp>
    </p:spTree>
    <p:extLst>
      <p:ext uri="{BB962C8B-B14F-4D97-AF65-F5344CB8AC3E}">
        <p14:creationId xmlns:p14="http://schemas.microsoft.com/office/powerpoint/2010/main" val="634114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0156256E-B156-40E4-96F4-F6ED4079F58D}" type="slidenum">
              <a:rPr lang="nb-NO" smtClean="0">
                <a:latin typeface="Times New Roman" pitchFamily="18" charset="0"/>
              </a:rPr>
              <a:pPr/>
              <a:t>10</a:t>
            </a:fld>
            <a:endParaRPr lang="nb-NO">
              <a:latin typeface="Times New Roman" pitchFamily="18" charset="0"/>
            </a:endParaRPr>
          </a:p>
        </p:txBody>
      </p:sp>
      <p:sp>
        <p:nvSpPr>
          <p:cNvPr id="52227" name="Rectangle 2"/>
          <p:cNvSpPr>
            <a:spLocks noGrp="1" noRot="1" noChangeAspect="1" noChangeArrowheads="1" noTextEdit="1"/>
          </p:cNvSpPr>
          <p:nvPr>
            <p:ph type="sldImg"/>
          </p:nvPr>
        </p:nvSpPr>
        <p:spPr>
          <a:xfrm>
            <a:off x="-165041" y="767862"/>
            <a:ext cx="7181673" cy="3695700"/>
          </a:xfrm>
          <a:ln/>
        </p:spPr>
      </p:sp>
      <p:sp>
        <p:nvSpPr>
          <p:cNvPr id="52228" name="Rectangle 3"/>
          <p:cNvSpPr>
            <a:spLocks noGrp="1" noChangeArrowheads="1"/>
          </p:cNvSpPr>
          <p:nvPr>
            <p:ph type="body" idx="1"/>
          </p:nvPr>
        </p:nvSpPr>
        <p:spPr>
          <a:xfrm>
            <a:off x="933108" y="4691776"/>
            <a:ext cx="4975520" cy="4464254"/>
          </a:xfrm>
          <a:noFill/>
          <a:ln/>
        </p:spPr>
        <p:txBody>
          <a:bodyPr/>
          <a:lstStyle/>
          <a:p>
            <a:pPr eaLnBrk="1" hangingPunct="1"/>
            <a:r>
              <a:rPr lang="nb-NO" dirty="0">
                <a:latin typeface="Times New Roman" pitchFamily="18" charset="0"/>
              </a:rPr>
              <a:t>Involvering</a:t>
            </a:r>
          </a:p>
          <a:p>
            <a:pPr eaLnBrk="1" hangingPunct="1"/>
            <a:r>
              <a:rPr lang="nb-NO" dirty="0">
                <a:latin typeface="Times New Roman" pitchFamily="18" charset="0"/>
              </a:rPr>
              <a:t>Kommunikasjonsstrategi – prosessinvolvering - informasjon</a:t>
            </a:r>
          </a:p>
        </p:txBody>
      </p:sp>
    </p:spTree>
    <p:extLst>
      <p:ext uri="{BB962C8B-B14F-4D97-AF65-F5344CB8AC3E}">
        <p14:creationId xmlns:p14="http://schemas.microsoft.com/office/powerpoint/2010/main" val="2257106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err="1">
                <a:solidFill>
                  <a:schemeClr val="tx1"/>
                </a:solidFill>
                <a:effectLst/>
                <a:latin typeface="+mn-lt"/>
                <a:ea typeface="+mn-ea"/>
                <a:cs typeface="+mn-cs"/>
              </a:rPr>
              <a:t>FFOs</a:t>
            </a:r>
            <a:r>
              <a:rPr lang="nb-NO" sz="1200" kern="1200" dirty="0">
                <a:solidFill>
                  <a:schemeClr val="tx1"/>
                </a:solidFill>
                <a:effectLst/>
                <a:latin typeface="+mn-lt"/>
                <a:ea typeface="+mn-ea"/>
                <a:cs typeface="+mn-cs"/>
              </a:rPr>
              <a:t> Kongress vedtok i 2015 oppstart av en større organisasjons- og strategiutviklingsprosess gjennom to sentrale prinsippvedtak:</a:t>
            </a:r>
          </a:p>
          <a:p>
            <a:r>
              <a:rPr lang="nb-NO" sz="1200" kern="1200" dirty="0">
                <a:solidFill>
                  <a:schemeClr val="tx1"/>
                </a:solidFill>
                <a:effectLst/>
                <a:latin typeface="+mn-lt"/>
                <a:ea typeface="+mn-ea"/>
                <a:cs typeface="+mn-cs"/>
              </a:rPr>
              <a:t>1) Kongressen vedtok i sak K15-010.01A at </a:t>
            </a:r>
            <a:r>
              <a:rPr lang="nb-NO" sz="1200" i="1" kern="1200" dirty="0">
                <a:solidFill>
                  <a:schemeClr val="tx1"/>
                </a:solidFill>
                <a:effectLst/>
                <a:latin typeface="+mn-lt"/>
                <a:ea typeface="+mn-ea"/>
                <a:cs typeface="+mn-cs"/>
              </a:rPr>
              <a:t>fylkessekretærene innen 1.januar 2018 skulle tilsettes nasjonalt, under forutsetning av at dette lar seg gjøre økonomisk, juridisk og organisatorisk. Utredningen knyttes til prosessen med å videreutvikle FFO. Saken kommer opp til endelig avgjørelse under kongressen 2017 </a:t>
            </a:r>
            <a:endParaRPr lang="nb-NO" sz="1200" kern="1200" dirty="0">
              <a:solidFill>
                <a:schemeClr val="tx1"/>
              </a:solidFill>
              <a:effectLst/>
              <a:latin typeface="+mn-lt"/>
              <a:ea typeface="+mn-ea"/>
              <a:cs typeface="+mn-cs"/>
            </a:endParaRPr>
          </a:p>
          <a:p>
            <a:r>
              <a:rPr lang="nb-NO" sz="1200" kern="1200" dirty="0">
                <a:solidFill>
                  <a:schemeClr val="tx1"/>
                </a:solidFill>
                <a:effectLst/>
                <a:latin typeface="+mn-lt"/>
                <a:ea typeface="+mn-ea"/>
                <a:cs typeface="+mn-cs"/>
              </a:rPr>
              <a:t>2) Kongressen vedtok også i sak K15-09.01A at </a:t>
            </a:r>
            <a:r>
              <a:rPr lang="nb-NO" sz="1200" i="1" kern="1200" dirty="0">
                <a:solidFill>
                  <a:schemeClr val="tx1"/>
                </a:solidFill>
                <a:effectLst/>
                <a:latin typeface="+mn-lt"/>
                <a:ea typeface="+mn-ea"/>
                <a:cs typeface="+mn-cs"/>
              </a:rPr>
              <a:t>Hovedstyret i kommende periode skulle arbeide spesielt med å utvikle FFO. </a:t>
            </a:r>
            <a:r>
              <a:rPr lang="nb-NO" sz="1200" kern="1200" dirty="0">
                <a:solidFill>
                  <a:schemeClr val="tx1"/>
                </a:solidFill>
                <a:effectLst/>
                <a:latin typeface="+mn-lt"/>
                <a:ea typeface="+mn-ea"/>
                <a:cs typeface="+mn-cs"/>
              </a:rPr>
              <a:t>Hovedstyret fikk i oppgave i å oppnevne en referansegruppe med representanter fra både små, større og store medlemsorganisasjoner og fylkes- og kommune-FFO. Samtidig som at både medlemsorganisasjonene og fylkesleddene skulle inviteres til seminarer for å diskutere problemstillinger knyttet til utviklingsarbeidet. Hovedstyret skal rapportere om denne prosessen til </a:t>
            </a:r>
            <a:r>
              <a:rPr lang="nb-NO" sz="1200" kern="1200" dirty="0" err="1">
                <a:solidFill>
                  <a:schemeClr val="tx1"/>
                </a:solidFill>
                <a:effectLst/>
                <a:latin typeface="+mn-lt"/>
                <a:ea typeface="+mn-ea"/>
                <a:cs typeface="+mn-cs"/>
              </a:rPr>
              <a:t>FFOs</a:t>
            </a:r>
            <a:r>
              <a:rPr lang="nb-NO" sz="1200" kern="1200" dirty="0">
                <a:solidFill>
                  <a:schemeClr val="tx1"/>
                </a:solidFill>
                <a:effectLst/>
                <a:latin typeface="+mn-lt"/>
                <a:ea typeface="+mn-ea"/>
                <a:cs typeface="+mn-cs"/>
              </a:rPr>
              <a:t> Kongress 2017.</a:t>
            </a:r>
          </a:p>
          <a:p>
            <a:r>
              <a:rPr lang="nb-NO" sz="1200" kern="1200" dirty="0">
                <a:solidFill>
                  <a:schemeClr val="tx1"/>
                </a:solidFill>
                <a:effectLst/>
                <a:latin typeface="+mn-lt"/>
                <a:ea typeface="+mn-ea"/>
                <a:cs typeface="+mn-cs"/>
              </a:rPr>
              <a:t>Hovedstyret har besluttet at disse to vedtakene sees i sammenheng og kobles sammen i et felles organisasjonsutviklingsprosjekt som vil ha som mål å etablere en strategisk plan for FFO, samt å gjennomføre de nødvendige organisatoriske endringer som en vedtatt strategisk plan forutsetter. I dette vil en nasjonal tilsetting av fylkessekretærene være et fastlagt mål.</a:t>
            </a:r>
          </a:p>
          <a:p>
            <a:r>
              <a:rPr lang="nb-NO" sz="1200" kern="1200" dirty="0">
                <a:solidFill>
                  <a:schemeClr val="tx1"/>
                </a:solidFill>
                <a:effectLst/>
                <a:latin typeface="+mn-lt"/>
                <a:ea typeface="+mn-ea"/>
                <a:cs typeface="+mn-cs"/>
              </a:rPr>
              <a:t> </a:t>
            </a:r>
          </a:p>
          <a:p>
            <a:r>
              <a:rPr lang="nb-NO" sz="1200" kern="1200" dirty="0">
                <a:solidFill>
                  <a:schemeClr val="tx1"/>
                </a:solidFill>
                <a:effectLst/>
                <a:latin typeface="+mn-lt"/>
                <a:ea typeface="+mn-ea"/>
                <a:cs typeface="+mn-cs"/>
              </a:rPr>
              <a:t>I sak K15-009.01A ble det det gitt følgende vurdering: </a:t>
            </a:r>
          </a:p>
          <a:p>
            <a:r>
              <a:rPr lang="nb-NO" sz="1200" i="1" kern="1200" dirty="0">
                <a:solidFill>
                  <a:schemeClr val="tx1"/>
                </a:solidFill>
                <a:effectLst/>
                <a:latin typeface="+mn-lt"/>
                <a:ea typeface="+mn-ea"/>
                <a:cs typeface="+mn-cs"/>
              </a:rPr>
              <a:t>”FFO vil gjennomføre en organisasjons- og kulturprosess for å gjøre paraplyorganisasjonen mer effektiv, slagkraftig og involverende.</a:t>
            </a:r>
            <a:endParaRPr lang="nb-NO" sz="1200" kern="1200" dirty="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E7B68F75-2877-2E4D-9330-97BF2F8B168F}" type="slidenum">
              <a:rPr lang="en-US" smtClean="0"/>
              <a:pPr/>
              <a:t>12</a:t>
            </a:fld>
            <a:endParaRPr lang="en-US"/>
          </a:p>
        </p:txBody>
      </p:sp>
    </p:spTree>
    <p:extLst>
      <p:ext uri="{BB962C8B-B14F-4D97-AF65-F5344CB8AC3E}">
        <p14:creationId xmlns:p14="http://schemas.microsoft.com/office/powerpoint/2010/main" val="40870982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endParaRPr lang="nb-NO" dirty="0"/>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4" name="Plassholder for dato 3"/>
          <p:cNvSpPr>
            <a:spLocks noGrp="1"/>
          </p:cNvSpPr>
          <p:nvPr>
            <p:ph type="dt" sz="half" idx="10"/>
          </p:nvPr>
        </p:nvSpPr>
        <p:spPr/>
        <p:txBody>
          <a:bodyPr/>
          <a:lstStyle/>
          <a:p>
            <a:fld id="{FE76FE2D-9275-4EE9-8012-9126082F5C05}"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a:t>
            </a:fld>
            <a:endParaRPr lang="nb-NO"/>
          </a:p>
        </p:txBody>
      </p:sp>
    </p:spTree>
    <p:extLst>
      <p:ext uri="{BB962C8B-B14F-4D97-AF65-F5344CB8AC3E}">
        <p14:creationId xmlns:p14="http://schemas.microsoft.com/office/powerpoint/2010/main" val="2224870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pic>
        <p:nvPicPr>
          <p:cNvPr id="8" name="Bil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27680" y="5682247"/>
            <a:ext cx="493925" cy="765379"/>
          </a:xfrm>
          <a:prstGeom prst="rect">
            <a:avLst/>
          </a:prstGeom>
        </p:spPr>
      </p:pic>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E2AFD11-F8F6-4565-8270-36606D690434}"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a:t>
            </a:fld>
            <a:endParaRPr lang="nb-NO"/>
          </a:p>
        </p:txBody>
      </p:sp>
    </p:spTree>
    <p:extLst>
      <p:ext uri="{BB962C8B-B14F-4D97-AF65-F5344CB8AC3E}">
        <p14:creationId xmlns:p14="http://schemas.microsoft.com/office/powerpoint/2010/main" val="34107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09B436D0-9CF2-498D-85DF-C78F11F1965E}"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a:t>
            </a:fld>
            <a:endParaRPr lang="nb-NO"/>
          </a:p>
        </p:txBody>
      </p:sp>
      <p:pic>
        <p:nvPicPr>
          <p:cNvPr id="8" name="Bil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727680" y="5682247"/>
            <a:ext cx="493925" cy="765379"/>
          </a:xfrm>
          <a:prstGeom prst="rect">
            <a:avLst/>
          </a:prstGeom>
        </p:spPr>
      </p:pic>
    </p:spTree>
    <p:extLst>
      <p:ext uri="{BB962C8B-B14F-4D97-AF65-F5344CB8AC3E}">
        <p14:creationId xmlns:p14="http://schemas.microsoft.com/office/powerpoint/2010/main" val="127109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838200" y="1873437"/>
            <a:ext cx="10515600" cy="4351338"/>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a:t>
            </a:fld>
            <a:endParaRPr lang="nb-NO"/>
          </a:p>
        </p:txBody>
      </p:sp>
      <p:pic>
        <p:nvPicPr>
          <p:cNvPr id="8" name="Bil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1060213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B77D2BB-C981-4B96-A2D3-74DB06065E1B}"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a:t>
            </a:fld>
            <a:endParaRPr lang="nb-NO"/>
          </a:p>
        </p:txBody>
      </p:sp>
      <p:pic>
        <p:nvPicPr>
          <p:cNvPr id="8" name="Bil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3188292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0F4DEE32-73B6-40A9-942D-3A1CFE8655A6}" type="datetime1">
              <a:rPr lang="nb-NO" smtClean="0"/>
              <a:pPr/>
              <a:t>26.11.2016</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pPr/>
              <a:t>‹#›</a:t>
            </a:fld>
            <a:endParaRPr lang="nb-NO"/>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1231285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4600BD0B-E6BF-4DED-B7BD-2CE3204BEF9F}" type="datetime1">
              <a:rPr lang="nb-NO" smtClean="0"/>
              <a:pPr/>
              <a:t>26.11.2016</a:t>
            </a:fld>
            <a:endParaRPr lang="nb-NO"/>
          </a:p>
        </p:txBody>
      </p:sp>
      <p:sp>
        <p:nvSpPr>
          <p:cNvPr id="8" name="Plassholder for bunntekst 7"/>
          <p:cNvSpPr>
            <a:spLocks noGrp="1"/>
          </p:cNvSpPr>
          <p:nvPr>
            <p:ph type="ftr" sz="quarter" idx="11"/>
          </p:nvPr>
        </p:nvSpPr>
        <p:spPr/>
        <p:txBody>
          <a:bodyPr/>
          <a:lstStyle/>
          <a:p>
            <a:r>
              <a:rPr lang="nb-NO"/>
              <a:t>Funksjonshemmedes fellesorganisasjon</a:t>
            </a:r>
          </a:p>
        </p:txBody>
      </p:sp>
      <p:sp>
        <p:nvSpPr>
          <p:cNvPr id="9" name="Plassholder for lysbildenummer 8"/>
          <p:cNvSpPr>
            <a:spLocks noGrp="1"/>
          </p:cNvSpPr>
          <p:nvPr>
            <p:ph type="sldNum" sz="quarter" idx="12"/>
          </p:nvPr>
        </p:nvSpPr>
        <p:spPr/>
        <p:txBody>
          <a:bodyPr/>
          <a:lstStyle/>
          <a:p>
            <a:fld id="{B3A90392-E19D-4FAA-80B1-6599B0AF08F2}" type="slidenum">
              <a:rPr lang="nb-NO" smtClean="0"/>
              <a:pPr/>
              <a:t>‹#›</a:t>
            </a:fld>
            <a:endParaRPr lang="nb-NO"/>
          </a:p>
        </p:txBody>
      </p:sp>
      <p:pic>
        <p:nvPicPr>
          <p:cNvPr id="11" name="Bil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393258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190105FE-FA01-4CEC-9A3F-CB7D42778D62}" type="datetime1">
              <a:rPr lang="nb-NO" smtClean="0"/>
              <a:pPr/>
              <a:t>26.11.2016</a:t>
            </a:fld>
            <a:endParaRPr lang="nb-NO"/>
          </a:p>
        </p:txBody>
      </p:sp>
      <p:sp>
        <p:nvSpPr>
          <p:cNvPr id="4" name="Plassholder for bunntekst 3"/>
          <p:cNvSpPr>
            <a:spLocks noGrp="1"/>
          </p:cNvSpPr>
          <p:nvPr>
            <p:ph type="ftr" sz="quarter" idx="11"/>
          </p:nvPr>
        </p:nvSpPr>
        <p:spPr/>
        <p:txBody>
          <a:bodyPr/>
          <a:lstStyle/>
          <a:p>
            <a:r>
              <a:rPr lang="nb-NO"/>
              <a:t>Funksjonshemmedes fellesorganisasjon</a:t>
            </a:r>
          </a:p>
        </p:txBody>
      </p:sp>
      <p:sp>
        <p:nvSpPr>
          <p:cNvPr id="5" name="Plassholder for lysbildenummer 4"/>
          <p:cNvSpPr>
            <a:spLocks noGrp="1"/>
          </p:cNvSpPr>
          <p:nvPr>
            <p:ph type="sldNum" sz="quarter" idx="12"/>
          </p:nvPr>
        </p:nvSpPr>
        <p:spPr/>
        <p:txBody>
          <a:bodyPr/>
          <a:lstStyle/>
          <a:p>
            <a:fld id="{B3A90392-E19D-4FAA-80B1-6599B0AF08F2}" type="slidenum">
              <a:rPr lang="nb-NO" smtClean="0"/>
              <a:pPr/>
              <a:t>‹#›</a:t>
            </a:fld>
            <a:endParaRPr lang="nb-NO"/>
          </a:p>
        </p:txBody>
      </p:sp>
      <p:pic>
        <p:nvPicPr>
          <p:cNvPr id="7" name="Bil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30585344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C06078D-47BB-40B4-A31F-8485C8E41650}" type="datetime1">
              <a:rPr lang="nb-NO" smtClean="0"/>
              <a:pPr/>
              <a:t>26.11.2016</a:t>
            </a:fld>
            <a:endParaRPr lang="nb-NO"/>
          </a:p>
        </p:txBody>
      </p:sp>
      <p:sp>
        <p:nvSpPr>
          <p:cNvPr id="3" name="Plassholder for bunntekst 2"/>
          <p:cNvSpPr>
            <a:spLocks noGrp="1"/>
          </p:cNvSpPr>
          <p:nvPr>
            <p:ph type="ftr" sz="quarter" idx="11"/>
          </p:nvPr>
        </p:nvSpPr>
        <p:spPr/>
        <p:txBody>
          <a:bodyPr/>
          <a:lstStyle/>
          <a:p>
            <a:r>
              <a:rPr lang="nb-NO"/>
              <a:t>Funksjonshemmedes fellesorganisasjon</a:t>
            </a:r>
          </a:p>
        </p:txBody>
      </p:sp>
      <p:sp>
        <p:nvSpPr>
          <p:cNvPr id="4" name="Plassholder for lysbildenummer 3"/>
          <p:cNvSpPr>
            <a:spLocks noGrp="1"/>
          </p:cNvSpPr>
          <p:nvPr>
            <p:ph type="sldNum" sz="quarter" idx="12"/>
          </p:nvPr>
        </p:nvSpPr>
        <p:spPr/>
        <p:txBody>
          <a:bodyPr/>
          <a:lstStyle/>
          <a:p>
            <a:fld id="{B3A90392-E19D-4FAA-80B1-6599B0AF08F2}" type="slidenum">
              <a:rPr lang="nb-NO" smtClean="0"/>
              <a:pPr/>
              <a:t>‹#›</a:t>
            </a:fld>
            <a:endParaRPr lang="nb-NO"/>
          </a:p>
        </p:txBody>
      </p:sp>
    </p:spTree>
    <p:extLst>
      <p:ext uri="{BB962C8B-B14F-4D97-AF65-F5344CB8AC3E}">
        <p14:creationId xmlns:p14="http://schemas.microsoft.com/office/powerpoint/2010/main" val="7065884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endParaRPr lang="nb-NO" dirty="0"/>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8704F857-0F7F-4F6F-A888-6D8A4F6FA6EB}" type="datetime1">
              <a:rPr lang="nb-NO" smtClean="0"/>
              <a:pPr/>
              <a:t>26.11.2016</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pPr/>
              <a:t>‹#›</a:t>
            </a:fld>
            <a:endParaRPr lang="nb-NO"/>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2785479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b-NO"/>
              <a:t>Klikk ikonet for å legge til et bilde</a:t>
            </a:r>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6117451D-54F4-437E-B463-6D3535EE93DF}" type="datetime1">
              <a:rPr lang="nb-NO" smtClean="0"/>
              <a:pPr/>
              <a:t>26.11.2016</a:t>
            </a:fld>
            <a:endParaRPr lang="nb-NO"/>
          </a:p>
        </p:txBody>
      </p:sp>
      <p:sp>
        <p:nvSpPr>
          <p:cNvPr id="6" name="Plassholder for bunntekst 5"/>
          <p:cNvSpPr>
            <a:spLocks noGrp="1"/>
          </p:cNvSpPr>
          <p:nvPr>
            <p:ph type="ftr" sz="quarter" idx="11"/>
          </p:nvPr>
        </p:nvSpPr>
        <p:spPr/>
        <p:txBody>
          <a:bodyPr/>
          <a:lstStyle/>
          <a:p>
            <a:r>
              <a:rPr lang="nb-NO"/>
              <a:t>Funksjonshemmedes fellesorganisasjon</a:t>
            </a:r>
          </a:p>
        </p:txBody>
      </p:sp>
      <p:sp>
        <p:nvSpPr>
          <p:cNvPr id="7" name="Plassholder for lysbildenummer 6"/>
          <p:cNvSpPr>
            <a:spLocks noGrp="1"/>
          </p:cNvSpPr>
          <p:nvPr>
            <p:ph type="sldNum" sz="quarter" idx="12"/>
          </p:nvPr>
        </p:nvSpPr>
        <p:spPr/>
        <p:txBody>
          <a:bodyPr/>
          <a:lstStyle/>
          <a:p>
            <a:fld id="{B3A90392-E19D-4FAA-80B1-6599B0AF08F2}" type="slidenum">
              <a:rPr lang="nb-NO" smtClean="0"/>
              <a:pPr/>
              <a:t>‹#›</a:t>
            </a:fld>
            <a:endParaRPr lang="nb-NO"/>
          </a:p>
        </p:txBody>
      </p:sp>
      <p:pic>
        <p:nvPicPr>
          <p:cNvPr id="9" name="Bil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59875" y="5459207"/>
            <a:ext cx="493925" cy="765379"/>
          </a:xfrm>
          <a:prstGeom prst="rect">
            <a:avLst/>
          </a:prstGeom>
        </p:spPr>
      </p:pic>
    </p:spTree>
    <p:extLst>
      <p:ext uri="{BB962C8B-B14F-4D97-AF65-F5344CB8AC3E}">
        <p14:creationId xmlns:p14="http://schemas.microsoft.com/office/powerpoint/2010/main" val="19533106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dirty="0"/>
              <a:t>Klikk for å redigere tittelstil</a:t>
            </a:r>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tekststiler i malen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b-NO" dirty="0"/>
              <a:t>26.11.2016</a:t>
            </a:r>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b-NO"/>
              <a:t>Funksjonshemmedes fellesorganisasjon</a:t>
            </a:r>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nb-NO" dirty="0"/>
              <a:t>Morten Buan</a:t>
            </a:r>
          </a:p>
        </p:txBody>
      </p:sp>
    </p:spTree>
    <p:extLst>
      <p:ext uri="{BB962C8B-B14F-4D97-AF65-F5344CB8AC3E}">
        <p14:creationId xmlns:p14="http://schemas.microsoft.com/office/powerpoint/2010/main" val="19729815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Wingdings" panose="05000000000000000000" pitchFamily="2" charset="2"/>
        <a:buChar char="§"/>
        <a:defRPr sz="2800" kern="1200">
          <a:solidFill>
            <a:schemeClr val="tx1"/>
          </a:solidFill>
          <a:latin typeface="+mj-lt"/>
          <a:ea typeface="+mn-ea"/>
          <a:cs typeface="+mn-cs"/>
        </a:defRPr>
      </a:lvl1pPr>
      <a:lvl2pPr marL="685800" indent="-228600" algn="l" defTabSz="914400" rtl="0" eaLnBrk="1" latinLnBrk="0" hangingPunct="1">
        <a:lnSpc>
          <a:spcPct val="150000"/>
        </a:lnSpc>
        <a:spcBef>
          <a:spcPts val="500"/>
        </a:spcBef>
        <a:buFont typeface="Wingdings" panose="05000000000000000000" pitchFamily="2" charset="2"/>
        <a:buChar char="§"/>
        <a:defRPr sz="2400" kern="1200">
          <a:solidFill>
            <a:schemeClr val="tx1"/>
          </a:solidFill>
          <a:latin typeface="+mj-lt"/>
          <a:ea typeface="+mn-ea"/>
          <a:cs typeface="+mn-cs"/>
        </a:defRPr>
      </a:lvl2pPr>
      <a:lvl3pPr marL="1143000" indent="-228600" algn="l" defTabSz="914400" rtl="0" eaLnBrk="1" latinLnBrk="0" hangingPunct="1">
        <a:lnSpc>
          <a:spcPct val="150000"/>
        </a:lnSpc>
        <a:spcBef>
          <a:spcPts val="500"/>
        </a:spcBef>
        <a:buFont typeface="Wingdings" panose="05000000000000000000" pitchFamily="2" charset="2"/>
        <a:buChar char="§"/>
        <a:defRPr sz="2000" kern="1200">
          <a:solidFill>
            <a:schemeClr val="tx1"/>
          </a:solidFill>
          <a:latin typeface="+mj-lt"/>
          <a:ea typeface="+mn-ea"/>
          <a:cs typeface="+mn-cs"/>
        </a:defRPr>
      </a:lvl3pPr>
      <a:lvl4pPr marL="1600200" indent="-228600" algn="l" defTabSz="914400" rtl="0" eaLnBrk="1" latinLnBrk="0" hangingPunct="1">
        <a:lnSpc>
          <a:spcPct val="150000"/>
        </a:lnSpc>
        <a:spcBef>
          <a:spcPts val="500"/>
        </a:spcBef>
        <a:buFont typeface="Wingdings" panose="05000000000000000000" pitchFamily="2" charset="2"/>
        <a:buChar char="§"/>
        <a:defRPr sz="1800" kern="1200">
          <a:solidFill>
            <a:schemeClr val="tx1"/>
          </a:solidFill>
          <a:latin typeface="+mj-lt"/>
          <a:ea typeface="+mn-ea"/>
          <a:cs typeface="+mn-cs"/>
        </a:defRPr>
      </a:lvl4pPr>
      <a:lvl5pPr marL="2057400" indent="-228600" algn="l" defTabSz="914400" rtl="0" eaLnBrk="1" latinLnBrk="0" hangingPunct="1">
        <a:lnSpc>
          <a:spcPct val="150000"/>
        </a:lnSpc>
        <a:spcBef>
          <a:spcPts val="500"/>
        </a:spcBef>
        <a:buFont typeface="Wingdings" panose="05000000000000000000" pitchFamily="2" charset="2"/>
        <a:buChar char="§"/>
        <a:defRPr sz="18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378527" y="395000"/>
            <a:ext cx="9144000" cy="2387600"/>
          </a:xfrm>
        </p:spPr>
        <p:txBody>
          <a:bodyPr/>
          <a:lstStyle/>
          <a:p>
            <a:r>
              <a:rPr lang="nb-NO" dirty="0"/>
              <a:t>Bred eller smal – </a:t>
            </a:r>
            <a:r>
              <a:rPr lang="nb-NO" dirty="0" smtClean="0"/>
              <a:t>rund </a:t>
            </a:r>
            <a:r>
              <a:rPr lang="nb-NO" dirty="0"/>
              <a:t>eller spiss og klar?</a:t>
            </a:r>
          </a:p>
        </p:txBody>
      </p:sp>
      <p:sp>
        <p:nvSpPr>
          <p:cNvPr id="3" name="Undertittel 2"/>
          <p:cNvSpPr>
            <a:spLocks noGrp="1"/>
          </p:cNvSpPr>
          <p:nvPr>
            <p:ph type="subTitle" idx="1"/>
          </p:nvPr>
        </p:nvSpPr>
        <p:spPr>
          <a:xfrm>
            <a:off x="685800" y="2999365"/>
            <a:ext cx="10868891" cy="1655762"/>
          </a:xfrm>
        </p:spPr>
        <p:txBody>
          <a:bodyPr>
            <a:noAutofit/>
          </a:bodyPr>
          <a:lstStyle/>
          <a:p>
            <a:r>
              <a:rPr lang="nb-NO" sz="2800" dirty="0"/>
              <a:t>Organisasjons- og kulturprosess:</a:t>
            </a:r>
          </a:p>
          <a:p>
            <a:r>
              <a:rPr lang="nb-NO" sz="2800" dirty="0"/>
              <a:t>FFO skal bli mer effektiv, slagkraftig og involverende</a:t>
            </a:r>
          </a:p>
          <a:p>
            <a:r>
              <a:rPr lang="nb-NO" sz="2800" b="1" dirty="0"/>
              <a:t>Hva har vi funnet ut og hvilke dilemmaer står vi overfor?</a:t>
            </a:r>
          </a:p>
        </p:txBody>
      </p:sp>
    </p:spTree>
    <p:extLst>
      <p:ext uri="{BB962C8B-B14F-4D97-AF65-F5344CB8AC3E}">
        <p14:creationId xmlns:p14="http://schemas.microsoft.com/office/powerpoint/2010/main" val="25838381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7571947" y="2636912"/>
            <a:ext cx="3027155" cy="825500"/>
            <a:chOff x="4440" y="1880"/>
            <a:chExt cx="2065" cy="520"/>
          </a:xfrm>
        </p:grpSpPr>
        <p:sp>
          <p:nvSpPr>
            <p:cNvPr id="15380" name="Oval 3"/>
            <p:cNvSpPr>
              <a:spLocks noChangeArrowheads="1"/>
            </p:cNvSpPr>
            <p:nvPr/>
          </p:nvSpPr>
          <p:spPr bwMode="auto">
            <a:xfrm>
              <a:off x="4440" y="1880"/>
              <a:ext cx="1728" cy="520"/>
            </a:xfrm>
            <a:prstGeom prst="ellipse">
              <a:avLst/>
            </a:prstGeom>
            <a:gradFill rotWithShape="0">
              <a:gsLst>
                <a:gs pos="0">
                  <a:srgbClr val="FFFFFF"/>
                </a:gs>
                <a:gs pos="100000">
                  <a:srgbClr val="FFFFCC"/>
                </a:gs>
              </a:gsLst>
              <a:path path="shape">
                <a:fillToRect l="50000" t="50000" r="50000" b="50000"/>
              </a:path>
            </a:gradFill>
            <a:ln w="9525">
              <a:noFill/>
              <a:round/>
              <a:headEnd/>
              <a:tailEnd/>
            </a:ln>
          </p:spPr>
          <p:txBody>
            <a:bodyPr wrap="none" anchor="ctr"/>
            <a:lstStyle/>
            <a:p>
              <a:endParaRPr lang="nb-NO"/>
            </a:p>
          </p:txBody>
        </p:sp>
        <p:sp>
          <p:nvSpPr>
            <p:cNvPr id="15381" name="Rectangle 4"/>
            <p:cNvSpPr>
              <a:spLocks noChangeArrowheads="1"/>
            </p:cNvSpPr>
            <p:nvPr/>
          </p:nvSpPr>
          <p:spPr bwMode="auto">
            <a:xfrm>
              <a:off x="4578" y="2028"/>
              <a:ext cx="1927" cy="310"/>
            </a:xfrm>
            <a:prstGeom prst="rect">
              <a:avLst/>
            </a:prstGeom>
            <a:noFill/>
            <a:ln w="9525">
              <a:noFill/>
              <a:miter lim="800000"/>
              <a:headEnd/>
              <a:tailEnd/>
            </a:ln>
          </p:spPr>
          <p:txBody>
            <a:bodyPr wrap="none" lIns="0" tIns="0" rIns="0" bIns="0">
              <a:spAutoFit/>
            </a:bodyPr>
            <a:lstStyle/>
            <a:p>
              <a:r>
                <a:rPr lang="nb-NO" sz="3200" b="1" dirty="0">
                  <a:solidFill>
                    <a:srgbClr val="000000"/>
                  </a:solidFill>
                  <a:latin typeface="Calibri" panose="020F0502020204030204" pitchFamily="34" charset="0"/>
                </a:rPr>
                <a:t>Ønsket situasjon</a:t>
              </a:r>
              <a:endParaRPr lang="nb-NO" b="1" dirty="0">
                <a:latin typeface="Calibri" panose="020F0502020204030204" pitchFamily="34" charset="0"/>
              </a:endParaRPr>
            </a:p>
          </p:txBody>
        </p:sp>
      </p:grpSp>
      <p:sp>
        <p:nvSpPr>
          <p:cNvPr id="15378" name="Freeform 6"/>
          <p:cNvSpPr>
            <a:spLocks/>
          </p:cNvSpPr>
          <p:nvPr/>
        </p:nvSpPr>
        <p:spPr bwMode="auto">
          <a:xfrm>
            <a:off x="3935760" y="2780349"/>
            <a:ext cx="3706158" cy="575847"/>
          </a:xfrm>
          <a:custGeom>
            <a:avLst/>
            <a:gdLst>
              <a:gd name="T0" fmla="*/ 5538 w 1244"/>
              <a:gd name="T1" fmla="*/ 0 h 322"/>
              <a:gd name="T2" fmla="*/ 5538 w 1244"/>
              <a:gd name="T3" fmla="*/ 270 h 322"/>
              <a:gd name="T4" fmla="*/ 0 w 1244"/>
              <a:gd name="T5" fmla="*/ 270 h 322"/>
              <a:gd name="T6" fmla="*/ 0 w 1244"/>
              <a:gd name="T7" fmla="*/ 814 h 322"/>
              <a:gd name="T8" fmla="*/ 5538 w 1244"/>
              <a:gd name="T9" fmla="*/ 814 h 322"/>
              <a:gd name="T10" fmla="*/ 5538 w 1244"/>
              <a:gd name="T11" fmla="*/ 1088 h 322"/>
              <a:gd name="T12" fmla="*/ 7385 w 1244"/>
              <a:gd name="T13" fmla="*/ 544 h 322"/>
              <a:gd name="T14" fmla="*/ 5538 w 1244"/>
              <a:gd name="T15" fmla="*/ 0 h 322"/>
              <a:gd name="T16" fmla="*/ 0 60000 65536"/>
              <a:gd name="T17" fmla="*/ 0 60000 65536"/>
              <a:gd name="T18" fmla="*/ 0 60000 65536"/>
              <a:gd name="T19" fmla="*/ 0 60000 65536"/>
              <a:gd name="T20" fmla="*/ 0 60000 65536"/>
              <a:gd name="T21" fmla="*/ 0 60000 65536"/>
              <a:gd name="T22" fmla="*/ 0 60000 65536"/>
              <a:gd name="T23" fmla="*/ 0 60000 65536"/>
              <a:gd name="T24" fmla="*/ 0 w 1244"/>
              <a:gd name="T25" fmla="*/ 0 h 322"/>
              <a:gd name="T26" fmla="*/ 1244 w 1244"/>
              <a:gd name="T27" fmla="*/ 322 h 3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4" h="322">
                <a:moveTo>
                  <a:pt x="933" y="0"/>
                </a:moveTo>
                <a:lnTo>
                  <a:pt x="933" y="80"/>
                </a:lnTo>
                <a:lnTo>
                  <a:pt x="0" y="80"/>
                </a:lnTo>
                <a:lnTo>
                  <a:pt x="0" y="241"/>
                </a:lnTo>
                <a:lnTo>
                  <a:pt x="933" y="241"/>
                </a:lnTo>
                <a:lnTo>
                  <a:pt x="933" y="322"/>
                </a:lnTo>
                <a:lnTo>
                  <a:pt x="1244" y="161"/>
                </a:lnTo>
                <a:lnTo>
                  <a:pt x="933" y="0"/>
                </a:lnTo>
                <a:close/>
              </a:path>
            </a:pathLst>
          </a:custGeom>
          <a:solidFill>
            <a:schemeClr val="accent2"/>
          </a:solidFill>
          <a:ln w="4826">
            <a:noFill/>
            <a:prstDash val="solid"/>
            <a:round/>
            <a:headEnd/>
            <a:tailEnd/>
          </a:ln>
        </p:spPr>
        <p:txBody>
          <a:bodyPr/>
          <a:lstStyle/>
          <a:p>
            <a:endParaRPr lang="nb-NO" dirty="0"/>
          </a:p>
        </p:txBody>
      </p:sp>
      <p:sp>
        <p:nvSpPr>
          <p:cNvPr id="66568" name="Rectangle 8"/>
          <p:cNvSpPr>
            <a:spLocks noChangeArrowheads="1"/>
          </p:cNvSpPr>
          <p:nvPr/>
        </p:nvSpPr>
        <p:spPr bwMode="auto">
          <a:xfrm>
            <a:off x="1524000" y="2852937"/>
            <a:ext cx="2411760" cy="492443"/>
          </a:xfrm>
          <a:prstGeom prst="rect">
            <a:avLst/>
          </a:prstGeom>
          <a:noFill/>
          <a:ln w="9525">
            <a:noFill/>
            <a:miter lim="800000"/>
            <a:headEnd/>
            <a:tailEnd/>
          </a:ln>
        </p:spPr>
        <p:txBody>
          <a:bodyPr wrap="square" lIns="0" tIns="0" rIns="0" bIns="0">
            <a:spAutoFit/>
          </a:bodyPr>
          <a:lstStyle/>
          <a:p>
            <a:r>
              <a:rPr lang="nb-NO" sz="3200" b="1" dirty="0">
                <a:solidFill>
                  <a:srgbClr val="000000"/>
                </a:solidFill>
                <a:latin typeface="Calibri" panose="020F0502020204030204" pitchFamily="34" charset="0"/>
              </a:rPr>
              <a:t>Nåsituasjon</a:t>
            </a:r>
            <a:endParaRPr lang="nb-NO" sz="3200" b="1" dirty="0">
              <a:latin typeface="Calibri" panose="020F0502020204030204" pitchFamily="34" charset="0"/>
            </a:endParaRPr>
          </a:p>
        </p:txBody>
      </p:sp>
      <p:sp>
        <p:nvSpPr>
          <p:cNvPr id="66571" name="AutoShape 11"/>
          <p:cNvSpPr>
            <a:spLocks noChangeArrowheads="1"/>
          </p:cNvSpPr>
          <p:nvPr/>
        </p:nvSpPr>
        <p:spPr bwMode="auto">
          <a:xfrm flipV="1">
            <a:off x="3215680" y="3429000"/>
            <a:ext cx="5256584" cy="648072"/>
          </a:xfrm>
          <a:custGeom>
            <a:avLst/>
            <a:gdLst>
              <a:gd name="T0" fmla="*/ 2147483647 w 21600"/>
              <a:gd name="T1" fmla="*/ 0 h 21600"/>
              <a:gd name="T2" fmla="*/ 2147483647 w 21600"/>
              <a:gd name="T3" fmla="*/ 2147483647 h 21600"/>
              <a:gd name="T4" fmla="*/ 2147483647 w 21600"/>
              <a:gd name="T5" fmla="*/ 1382658152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2"/>
          </a:solidFill>
          <a:ln w="4826">
            <a:noFill/>
            <a:miter lim="800000"/>
            <a:headEnd/>
            <a:tailEnd/>
          </a:ln>
        </p:spPr>
        <p:txBody>
          <a:bodyPr/>
          <a:lstStyle/>
          <a:p>
            <a:endParaRPr lang="nb-NO"/>
          </a:p>
        </p:txBody>
      </p:sp>
      <p:sp>
        <p:nvSpPr>
          <p:cNvPr id="66572" name="Rectangle 12"/>
          <p:cNvSpPr>
            <a:spLocks noChangeArrowheads="1"/>
          </p:cNvSpPr>
          <p:nvPr/>
        </p:nvSpPr>
        <p:spPr bwMode="auto">
          <a:xfrm>
            <a:off x="4029829" y="1584495"/>
            <a:ext cx="3744416" cy="430887"/>
          </a:xfrm>
          <a:prstGeom prst="rect">
            <a:avLst/>
          </a:prstGeom>
          <a:solidFill>
            <a:schemeClr val="bg1"/>
          </a:solidFill>
          <a:ln w="9525">
            <a:noFill/>
            <a:miter lim="800000"/>
            <a:headEnd/>
            <a:tailEnd/>
          </a:ln>
        </p:spPr>
        <p:txBody>
          <a:bodyPr wrap="square" lIns="0" tIns="0" rIns="0" bIns="0">
            <a:spAutoFit/>
          </a:bodyPr>
          <a:lstStyle/>
          <a:p>
            <a:pPr algn="ctr"/>
            <a:r>
              <a:rPr lang="nb-NO" sz="2800" b="1" dirty="0">
                <a:solidFill>
                  <a:srgbClr val="000000"/>
                </a:solidFill>
                <a:latin typeface="+mj-lt"/>
              </a:rPr>
              <a:t>Strategi</a:t>
            </a:r>
          </a:p>
        </p:txBody>
      </p:sp>
      <p:sp>
        <p:nvSpPr>
          <p:cNvPr id="66573" name="AutoShape 13"/>
          <p:cNvSpPr>
            <a:spLocks noChangeArrowheads="1"/>
          </p:cNvSpPr>
          <p:nvPr/>
        </p:nvSpPr>
        <p:spPr bwMode="auto">
          <a:xfrm>
            <a:off x="3359696" y="2132856"/>
            <a:ext cx="4824536" cy="576064"/>
          </a:xfrm>
          <a:custGeom>
            <a:avLst/>
            <a:gdLst>
              <a:gd name="T0" fmla="*/ 2147483647 w 21600"/>
              <a:gd name="T1" fmla="*/ 0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7817"/>
                  <a:pt x="13782" y="5400"/>
                  <a:pt x="10800" y="5400"/>
                </a:cubicBezTo>
                <a:cubicBezTo>
                  <a:pt x="7817" y="5400"/>
                  <a:pt x="5400" y="7817"/>
                  <a:pt x="5400" y="10800"/>
                </a:cubicBezTo>
                <a:lnTo>
                  <a:pt x="0" y="10800"/>
                </a:lnTo>
                <a:cubicBezTo>
                  <a:pt x="0" y="4835"/>
                  <a:pt x="4835" y="0"/>
                  <a:pt x="10800" y="0"/>
                </a:cubicBezTo>
                <a:cubicBezTo>
                  <a:pt x="16764" y="0"/>
                  <a:pt x="21599" y="4835"/>
                  <a:pt x="21600" y="10799"/>
                </a:cubicBezTo>
                <a:lnTo>
                  <a:pt x="21600" y="10800"/>
                </a:lnTo>
                <a:lnTo>
                  <a:pt x="24300" y="10800"/>
                </a:lnTo>
                <a:lnTo>
                  <a:pt x="18900" y="16200"/>
                </a:lnTo>
                <a:lnTo>
                  <a:pt x="13500" y="10800"/>
                </a:lnTo>
                <a:lnTo>
                  <a:pt x="16200" y="10800"/>
                </a:lnTo>
                <a:close/>
              </a:path>
            </a:pathLst>
          </a:custGeom>
          <a:solidFill>
            <a:schemeClr val="accent2"/>
          </a:solidFill>
          <a:ln w="4826">
            <a:noFill/>
            <a:miter lim="800000"/>
            <a:headEnd/>
            <a:tailEnd/>
          </a:ln>
        </p:spPr>
        <p:txBody>
          <a:bodyPr/>
          <a:lstStyle/>
          <a:p>
            <a:endParaRPr lang="nb-NO"/>
          </a:p>
        </p:txBody>
      </p:sp>
      <p:sp>
        <p:nvSpPr>
          <p:cNvPr id="66574" name="Rectangle 14"/>
          <p:cNvSpPr>
            <a:spLocks noChangeArrowheads="1"/>
          </p:cNvSpPr>
          <p:nvPr/>
        </p:nvSpPr>
        <p:spPr bwMode="auto">
          <a:xfrm>
            <a:off x="4367808" y="4221089"/>
            <a:ext cx="2819400" cy="430887"/>
          </a:xfrm>
          <a:prstGeom prst="rect">
            <a:avLst/>
          </a:prstGeom>
          <a:noFill/>
          <a:ln w="9525">
            <a:noFill/>
            <a:miter lim="800000"/>
            <a:headEnd/>
            <a:tailEnd/>
          </a:ln>
        </p:spPr>
        <p:txBody>
          <a:bodyPr lIns="0" tIns="0" rIns="0" bIns="0">
            <a:spAutoFit/>
          </a:bodyPr>
          <a:lstStyle/>
          <a:p>
            <a:pPr algn="ctr"/>
            <a:r>
              <a:rPr lang="nb-NO" sz="2800" b="1" dirty="0">
                <a:solidFill>
                  <a:srgbClr val="000000"/>
                </a:solidFill>
                <a:latin typeface="+mj-lt"/>
              </a:rPr>
              <a:t>Organisasjon</a:t>
            </a:r>
            <a:endParaRPr lang="nb-NO" sz="2800" b="1" dirty="0">
              <a:latin typeface="+mj-lt"/>
            </a:endParaRPr>
          </a:p>
        </p:txBody>
      </p:sp>
      <p:grpSp>
        <p:nvGrpSpPr>
          <p:cNvPr id="3" name="Group 15"/>
          <p:cNvGrpSpPr>
            <a:grpSpLocks/>
          </p:cNvGrpSpPr>
          <p:nvPr/>
        </p:nvGrpSpPr>
        <p:grpSpPr bwMode="auto">
          <a:xfrm>
            <a:off x="3071664" y="4941168"/>
            <a:ext cx="6120680" cy="864096"/>
            <a:chOff x="680" y="3520"/>
            <a:chExt cx="4800" cy="520"/>
          </a:xfrm>
        </p:grpSpPr>
        <p:sp>
          <p:nvSpPr>
            <p:cNvPr id="15374" name="Rectangle 16"/>
            <p:cNvSpPr>
              <a:spLocks noChangeArrowheads="1"/>
            </p:cNvSpPr>
            <p:nvPr/>
          </p:nvSpPr>
          <p:spPr bwMode="auto">
            <a:xfrm>
              <a:off x="1032" y="3568"/>
              <a:ext cx="4168" cy="440"/>
            </a:xfrm>
            <a:prstGeom prst="rect">
              <a:avLst/>
            </a:prstGeom>
            <a:solidFill>
              <a:schemeClr val="accent2"/>
            </a:solidFill>
            <a:ln w="4826">
              <a:noFill/>
              <a:miter lim="800000"/>
              <a:headEnd/>
              <a:tailEnd/>
            </a:ln>
          </p:spPr>
          <p:txBody>
            <a:bodyPr/>
            <a:lstStyle/>
            <a:p>
              <a:endParaRPr lang="nb-NO"/>
            </a:p>
          </p:txBody>
        </p:sp>
        <p:sp>
          <p:nvSpPr>
            <p:cNvPr id="15375" name="Rectangle 17"/>
            <p:cNvSpPr>
              <a:spLocks noChangeArrowheads="1"/>
            </p:cNvSpPr>
            <p:nvPr/>
          </p:nvSpPr>
          <p:spPr bwMode="auto">
            <a:xfrm>
              <a:off x="2571" y="3684"/>
              <a:ext cx="668" cy="259"/>
            </a:xfrm>
            <a:prstGeom prst="rect">
              <a:avLst/>
            </a:prstGeom>
            <a:solidFill>
              <a:schemeClr val="accent2"/>
            </a:solidFill>
            <a:ln w="9525">
              <a:noFill/>
              <a:miter lim="800000"/>
              <a:headEnd/>
              <a:tailEnd/>
            </a:ln>
          </p:spPr>
          <p:txBody>
            <a:bodyPr wrap="none" lIns="0" tIns="0" rIns="0" bIns="0">
              <a:spAutoFit/>
            </a:bodyPr>
            <a:lstStyle/>
            <a:p>
              <a:r>
                <a:rPr lang="nb-NO" sz="2800" b="1" dirty="0">
                  <a:solidFill>
                    <a:schemeClr val="bg1"/>
                  </a:solidFill>
                  <a:latin typeface="+mj-lt"/>
                </a:rPr>
                <a:t>Kultur</a:t>
              </a:r>
              <a:endParaRPr lang="nb-NO" b="1" dirty="0">
                <a:solidFill>
                  <a:schemeClr val="bg1"/>
                </a:solidFill>
                <a:latin typeface="+mj-lt"/>
              </a:endParaRPr>
            </a:p>
          </p:txBody>
        </p:sp>
        <p:sp>
          <p:nvSpPr>
            <p:cNvPr id="15376" name="AutoShape 18"/>
            <p:cNvSpPr>
              <a:spLocks noChangeArrowheads="1"/>
            </p:cNvSpPr>
            <p:nvPr/>
          </p:nvSpPr>
          <p:spPr bwMode="auto">
            <a:xfrm flipH="1">
              <a:off x="680" y="3520"/>
              <a:ext cx="560" cy="520"/>
            </a:xfrm>
            <a:prstGeom prst="moon">
              <a:avLst>
                <a:gd name="adj" fmla="val 50000"/>
              </a:avLst>
            </a:prstGeom>
            <a:solidFill>
              <a:schemeClr val="accent2"/>
            </a:solidFill>
            <a:ln w="9525">
              <a:noFill/>
              <a:miter lim="800000"/>
              <a:headEnd/>
              <a:tailEnd/>
            </a:ln>
          </p:spPr>
          <p:txBody>
            <a:bodyPr wrap="none" anchor="ctr"/>
            <a:lstStyle/>
            <a:p>
              <a:endParaRPr lang="nb-NO"/>
            </a:p>
          </p:txBody>
        </p:sp>
        <p:sp>
          <p:nvSpPr>
            <p:cNvPr id="15377" name="AutoShape 19"/>
            <p:cNvSpPr>
              <a:spLocks noChangeArrowheads="1"/>
            </p:cNvSpPr>
            <p:nvPr/>
          </p:nvSpPr>
          <p:spPr bwMode="auto">
            <a:xfrm flipH="1">
              <a:off x="4920" y="3520"/>
              <a:ext cx="560" cy="520"/>
            </a:xfrm>
            <a:prstGeom prst="moon">
              <a:avLst>
                <a:gd name="adj" fmla="val 50000"/>
              </a:avLst>
            </a:prstGeom>
            <a:solidFill>
              <a:schemeClr val="accent2"/>
            </a:solidFill>
            <a:ln w="9525">
              <a:noFill/>
              <a:miter lim="800000"/>
              <a:headEnd/>
              <a:tailEnd/>
            </a:ln>
          </p:spPr>
          <p:txBody>
            <a:bodyPr wrap="none" anchor="ctr"/>
            <a:lstStyle/>
            <a:p>
              <a:endParaRPr lang="nb-NO"/>
            </a:p>
          </p:txBody>
        </p:sp>
      </p:grpSp>
      <p:sp>
        <p:nvSpPr>
          <p:cNvPr id="5" name="TekstSylinder 4"/>
          <p:cNvSpPr txBox="1"/>
          <p:nvPr/>
        </p:nvSpPr>
        <p:spPr>
          <a:xfrm>
            <a:off x="2639616" y="476673"/>
            <a:ext cx="7163740" cy="646331"/>
          </a:xfrm>
          <a:prstGeom prst="rect">
            <a:avLst/>
          </a:prstGeom>
          <a:noFill/>
        </p:spPr>
        <p:txBody>
          <a:bodyPr wrap="none" rtlCol="0">
            <a:spAutoFit/>
          </a:bodyPr>
          <a:lstStyle/>
          <a:p>
            <a:r>
              <a:rPr lang="nb-NO" sz="3600" dirty="0"/>
              <a:t>Både strategi, kultur </a:t>
            </a:r>
            <a:r>
              <a:rPr lang="nb-NO" sz="3600" u="sng" dirty="0"/>
              <a:t>og </a:t>
            </a:r>
            <a:r>
              <a:rPr lang="nb-NO" sz="3600" dirty="0"/>
              <a:t>organisering..</a:t>
            </a:r>
            <a:endParaRPr lang="nb-NO" sz="3600" dirty="0">
              <a:latin typeface="+mj-lt"/>
            </a:endParaRPr>
          </a:p>
        </p:txBody>
      </p:sp>
      <p:pic>
        <p:nvPicPr>
          <p:cNvPr id="23" name="Bilde 22"/>
          <p:cNvPicPr>
            <a:picLocks noChangeAspect="1"/>
          </p:cNvPicPr>
          <p:nvPr/>
        </p:nvPicPr>
        <p:blipFill>
          <a:blip r:embed="rId3" cstate="print"/>
          <a:stretch>
            <a:fillRect/>
          </a:stretch>
        </p:blipFill>
        <p:spPr>
          <a:xfrm>
            <a:off x="9552384" y="5085184"/>
            <a:ext cx="863600" cy="1358900"/>
          </a:xfrm>
          <a:prstGeom prst="rect">
            <a:avLst/>
          </a:prstGeom>
        </p:spPr>
      </p:pic>
    </p:spTree>
    <p:extLst>
      <p:ext uri="{BB962C8B-B14F-4D97-AF65-F5344CB8AC3E}">
        <p14:creationId xmlns:p14="http://schemas.microsoft.com/office/powerpoint/2010/main" val="2662645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6572"/>
                                        </p:tgtEl>
                                        <p:attrNameLst>
                                          <p:attrName>style.visibility</p:attrName>
                                        </p:attrNameLst>
                                      </p:cBhvr>
                                      <p:to>
                                        <p:strVal val="visible"/>
                                      </p:to>
                                    </p:set>
                                    <p:animEffect transition="in" filter="box(in)">
                                      <p:cBhvr>
                                        <p:cTn id="7" dur="500"/>
                                        <p:tgtEl>
                                          <p:spTgt spid="66572"/>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66573"/>
                                        </p:tgtEl>
                                        <p:attrNameLst>
                                          <p:attrName>style.visibility</p:attrName>
                                        </p:attrNameLst>
                                      </p:cBhvr>
                                      <p:to>
                                        <p:strVal val="visible"/>
                                      </p:to>
                                    </p:set>
                                    <p:animEffect transition="in" filter="box(in)">
                                      <p:cBhvr>
                                        <p:cTn id="10" dur="500"/>
                                        <p:tgtEl>
                                          <p:spTgt spid="66573"/>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6571"/>
                                        </p:tgtEl>
                                        <p:attrNameLst>
                                          <p:attrName>style.visibility</p:attrName>
                                        </p:attrNameLst>
                                      </p:cBhvr>
                                      <p:to>
                                        <p:strVal val="visible"/>
                                      </p:to>
                                    </p:set>
                                    <p:animEffect transition="in" filter="box(in)">
                                      <p:cBhvr>
                                        <p:cTn id="13" dur="500"/>
                                        <p:tgtEl>
                                          <p:spTgt spid="66571"/>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66574"/>
                                        </p:tgtEl>
                                        <p:attrNameLst>
                                          <p:attrName>style.visibility</p:attrName>
                                        </p:attrNameLst>
                                      </p:cBhvr>
                                      <p:to>
                                        <p:strVal val="visible"/>
                                      </p:to>
                                    </p:set>
                                    <p:animEffect transition="in" filter="box(in)">
                                      <p:cBhvr>
                                        <p:cTn id="16" dur="500"/>
                                        <p:tgtEl>
                                          <p:spTgt spid="66574"/>
                                        </p:tgtEl>
                                      </p:cBhvr>
                                    </p:animEffect>
                                  </p:childTnLst>
                                </p:cTn>
                              </p:par>
                              <p:par>
                                <p:cTn id="17" presetID="4" presetClass="entr" presetSubtype="16" fill="hold" nodeType="with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box(in)">
                                      <p:cBhvr>
                                        <p:cTn id="1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71" grpId="0" animBg="1"/>
      <p:bldP spid="66572" grpId="0" animBg="1"/>
      <p:bldP spid="66573" grpId="0" animBg="1"/>
      <p:bldP spid="665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4"/>
          <p:cNvSpPr/>
          <p:nvPr/>
        </p:nvSpPr>
        <p:spPr>
          <a:xfrm>
            <a:off x="1310326" y="4161934"/>
            <a:ext cx="7861954" cy="234727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350"/>
          </a:p>
        </p:txBody>
      </p:sp>
      <p:sp>
        <p:nvSpPr>
          <p:cNvPr id="15" name="Rektangel 14"/>
          <p:cNvSpPr/>
          <p:nvPr/>
        </p:nvSpPr>
        <p:spPr>
          <a:xfrm>
            <a:off x="1544938" y="5335571"/>
            <a:ext cx="2225784" cy="923826"/>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3200" dirty="0">
                <a:solidFill>
                  <a:schemeClr val="tx1"/>
                </a:solidFill>
              </a:rPr>
              <a:t>Misunnelse</a:t>
            </a:r>
          </a:p>
        </p:txBody>
      </p:sp>
      <p:sp>
        <p:nvSpPr>
          <p:cNvPr id="16" name="Rektangel 15"/>
          <p:cNvSpPr/>
          <p:nvPr/>
        </p:nvSpPr>
        <p:spPr>
          <a:xfrm>
            <a:off x="4128940" y="4352952"/>
            <a:ext cx="2075870" cy="84025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800" dirty="0" smtClean="0">
                <a:solidFill>
                  <a:schemeClr val="tx1"/>
                </a:solidFill>
              </a:rPr>
              <a:t>Usikkerhet</a:t>
            </a:r>
            <a:endParaRPr lang="nb-NO" sz="2800" dirty="0">
              <a:solidFill>
                <a:schemeClr val="tx1"/>
              </a:solidFill>
            </a:endParaRPr>
          </a:p>
        </p:txBody>
      </p:sp>
      <p:sp>
        <p:nvSpPr>
          <p:cNvPr id="17" name="Rektangel 16"/>
          <p:cNvSpPr/>
          <p:nvPr/>
        </p:nvSpPr>
        <p:spPr>
          <a:xfrm>
            <a:off x="4128940" y="5411541"/>
            <a:ext cx="2075870" cy="9049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800" dirty="0">
                <a:solidFill>
                  <a:schemeClr val="tx1"/>
                </a:solidFill>
              </a:rPr>
              <a:t>Mistenk-</a:t>
            </a:r>
            <a:r>
              <a:rPr lang="nb-NO" sz="2800" dirty="0" err="1">
                <a:solidFill>
                  <a:schemeClr val="tx1"/>
                </a:solidFill>
              </a:rPr>
              <a:t>somhet</a:t>
            </a:r>
            <a:endParaRPr lang="nb-NO" sz="2800" dirty="0">
              <a:solidFill>
                <a:schemeClr val="tx1"/>
              </a:solidFill>
            </a:endParaRPr>
          </a:p>
        </p:txBody>
      </p:sp>
      <p:sp>
        <p:nvSpPr>
          <p:cNvPr id="19" name="Rektangel 18"/>
          <p:cNvSpPr/>
          <p:nvPr/>
        </p:nvSpPr>
        <p:spPr>
          <a:xfrm>
            <a:off x="1541556" y="4352952"/>
            <a:ext cx="2229166" cy="929104"/>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800" dirty="0">
                <a:solidFill>
                  <a:schemeClr val="tx1"/>
                </a:solidFill>
              </a:rPr>
              <a:t>Misforståelse</a:t>
            </a:r>
          </a:p>
        </p:txBody>
      </p:sp>
      <p:sp>
        <p:nvSpPr>
          <p:cNvPr id="20" name="Rektangel 19"/>
          <p:cNvSpPr/>
          <p:nvPr/>
        </p:nvSpPr>
        <p:spPr>
          <a:xfrm>
            <a:off x="6466788" y="4402159"/>
            <a:ext cx="2253006" cy="84025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2400" dirty="0">
                <a:solidFill>
                  <a:schemeClr val="tx1"/>
                </a:solidFill>
              </a:rPr>
              <a:t>Andre motiver</a:t>
            </a:r>
          </a:p>
        </p:txBody>
      </p:sp>
      <p:sp>
        <p:nvSpPr>
          <p:cNvPr id="21" name="Rektangel 20"/>
          <p:cNvSpPr/>
          <p:nvPr/>
        </p:nvSpPr>
        <p:spPr>
          <a:xfrm>
            <a:off x="6561056" y="5382139"/>
            <a:ext cx="2158738" cy="934373"/>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4800" dirty="0">
                <a:solidFill>
                  <a:schemeClr val="tx1"/>
                </a:solidFill>
              </a:rPr>
              <a:t>KMM</a:t>
            </a:r>
          </a:p>
        </p:txBody>
      </p:sp>
      <p:sp>
        <p:nvSpPr>
          <p:cNvPr id="47" name="Rectangle 8"/>
          <p:cNvSpPr>
            <a:spLocks noChangeArrowheads="1"/>
          </p:cNvSpPr>
          <p:nvPr/>
        </p:nvSpPr>
        <p:spPr bwMode="auto">
          <a:xfrm>
            <a:off x="404201" y="1593579"/>
            <a:ext cx="2411760" cy="492443"/>
          </a:xfrm>
          <a:prstGeom prst="rect">
            <a:avLst/>
          </a:prstGeom>
          <a:noFill/>
          <a:ln w="9525">
            <a:noFill/>
            <a:miter lim="800000"/>
            <a:headEnd/>
            <a:tailEnd/>
          </a:ln>
        </p:spPr>
        <p:txBody>
          <a:bodyPr wrap="square" lIns="0" tIns="0" rIns="0" bIns="0">
            <a:spAutoFit/>
          </a:bodyPr>
          <a:lstStyle/>
          <a:p>
            <a:r>
              <a:rPr lang="nb-NO" sz="3200" b="1" dirty="0">
                <a:solidFill>
                  <a:srgbClr val="000000"/>
                </a:solidFill>
                <a:latin typeface="Calibri" panose="020F0502020204030204" pitchFamily="34" charset="0"/>
              </a:rPr>
              <a:t>Nåsituasjon</a:t>
            </a:r>
            <a:endParaRPr lang="nb-NO" sz="3200" b="1" dirty="0">
              <a:latin typeface="Calibri" panose="020F0502020204030204" pitchFamily="34" charset="0"/>
            </a:endParaRPr>
          </a:p>
        </p:txBody>
      </p:sp>
      <p:sp>
        <p:nvSpPr>
          <p:cNvPr id="49" name="Rectangle 4"/>
          <p:cNvSpPr>
            <a:spLocks noChangeArrowheads="1"/>
          </p:cNvSpPr>
          <p:nvPr/>
        </p:nvSpPr>
        <p:spPr bwMode="auto">
          <a:xfrm>
            <a:off x="8993171" y="1418024"/>
            <a:ext cx="2824856" cy="492125"/>
          </a:xfrm>
          <a:prstGeom prst="rect">
            <a:avLst/>
          </a:prstGeom>
          <a:noFill/>
          <a:ln w="9525">
            <a:noFill/>
            <a:miter lim="800000"/>
            <a:headEnd/>
            <a:tailEnd/>
          </a:ln>
        </p:spPr>
        <p:txBody>
          <a:bodyPr wrap="none" lIns="0" tIns="0" rIns="0" bIns="0">
            <a:spAutoFit/>
          </a:bodyPr>
          <a:lstStyle/>
          <a:p>
            <a:r>
              <a:rPr lang="nb-NO" sz="3200" b="1" dirty="0">
                <a:solidFill>
                  <a:srgbClr val="000000"/>
                </a:solidFill>
                <a:latin typeface="Calibri" panose="020F0502020204030204" pitchFamily="34" charset="0"/>
              </a:rPr>
              <a:t>Ønsket situasjon</a:t>
            </a:r>
            <a:endParaRPr lang="nb-NO" b="1" dirty="0">
              <a:latin typeface="Calibri" panose="020F0502020204030204" pitchFamily="34" charset="0"/>
            </a:endParaRPr>
          </a:p>
        </p:txBody>
      </p:sp>
      <p:grpSp>
        <p:nvGrpSpPr>
          <p:cNvPr id="2" name="Group 15"/>
          <p:cNvGrpSpPr>
            <a:grpSpLocks/>
          </p:cNvGrpSpPr>
          <p:nvPr/>
        </p:nvGrpSpPr>
        <p:grpSpPr bwMode="auto">
          <a:xfrm>
            <a:off x="2458922" y="2654108"/>
            <a:ext cx="6120680" cy="864096"/>
            <a:chOff x="680" y="3520"/>
            <a:chExt cx="4800" cy="520"/>
          </a:xfrm>
        </p:grpSpPr>
        <p:sp>
          <p:nvSpPr>
            <p:cNvPr id="51" name="Rectangle 16"/>
            <p:cNvSpPr>
              <a:spLocks noChangeArrowheads="1"/>
            </p:cNvSpPr>
            <p:nvPr/>
          </p:nvSpPr>
          <p:spPr bwMode="auto">
            <a:xfrm>
              <a:off x="1032" y="3568"/>
              <a:ext cx="4168" cy="440"/>
            </a:xfrm>
            <a:prstGeom prst="rect">
              <a:avLst/>
            </a:prstGeom>
            <a:solidFill>
              <a:schemeClr val="accent2"/>
            </a:solidFill>
            <a:ln w="4826">
              <a:noFill/>
              <a:miter lim="800000"/>
              <a:headEnd/>
              <a:tailEnd/>
            </a:ln>
          </p:spPr>
          <p:txBody>
            <a:bodyPr/>
            <a:lstStyle/>
            <a:p>
              <a:endParaRPr lang="nb-NO"/>
            </a:p>
          </p:txBody>
        </p:sp>
        <p:sp>
          <p:nvSpPr>
            <p:cNvPr id="52" name="Rectangle 17"/>
            <p:cNvSpPr>
              <a:spLocks noChangeArrowheads="1"/>
            </p:cNvSpPr>
            <p:nvPr/>
          </p:nvSpPr>
          <p:spPr bwMode="auto">
            <a:xfrm>
              <a:off x="2571" y="3684"/>
              <a:ext cx="668" cy="259"/>
            </a:xfrm>
            <a:prstGeom prst="rect">
              <a:avLst/>
            </a:prstGeom>
            <a:solidFill>
              <a:schemeClr val="accent2"/>
            </a:solidFill>
            <a:ln w="9525">
              <a:noFill/>
              <a:miter lim="800000"/>
              <a:headEnd/>
              <a:tailEnd/>
            </a:ln>
          </p:spPr>
          <p:txBody>
            <a:bodyPr wrap="none" lIns="0" tIns="0" rIns="0" bIns="0">
              <a:spAutoFit/>
            </a:bodyPr>
            <a:lstStyle/>
            <a:p>
              <a:r>
                <a:rPr lang="nb-NO" sz="2800" b="1" dirty="0">
                  <a:solidFill>
                    <a:schemeClr val="bg1"/>
                  </a:solidFill>
                  <a:latin typeface="+mj-lt"/>
                </a:rPr>
                <a:t>Kultur</a:t>
              </a:r>
              <a:endParaRPr lang="nb-NO" b="1" dirty="0">
                <a:solidFill>
                  <a:schemeClr val="bg1"/>
                </a:solidFill>
                <a:latin typeface="+mj-lt"/>
              </a:endParaRPr>
            </a:p>
          </p:txBody>
        </p:sp>
        <p:sp>
          <p:nvSpPr>
            <p:cNvPr id="53" name="AutoShape 18"/>
            <p:cNvSpPr>
              <a:spLocks noChangeArrowheads="1"/>
            </p:cNvSpPr>
            <p:nvPr/>
          </p:nvSpPr>
          <p:spPr bwMode="auto">
            <a:xfrm flipH="1">
              <a:off x="680" y="3520"/>
              <a:ext cx="560" cy="520"/>
            </a:xfrm>
            <a:prstGeom prst="moon">
              <a:avLst>
                <a:gd name="adj" fmla="val 50000"/>
              </a:avLst>
            </a:prstGeom>
            <a:solidFill>
              <a:schemeClr val="accent2"/>
            </a:solidFill>
            <a:ln w="9525">
              <a:noFill/>
              <a:miter lim="800000"/>
              <a:headEnd/>
              <a:tailEnd/>
            </a:ln>
          </p:spPr>
          <p:txBody>
            <a:bodyPr wrap="none" anchor="ctr"/>
            <a:lstStyle/>
            <a:p>
              <a:endParaRPr lang="nb-NO"/>
            </a:p>
          </p:txBody>
        </p:sp>
        <p:sp>
          <p:nvSpPr>
            <p:cNvPr id="54" name="AutoShape 19"/>
            <p:cNvSpPr>
              <a:spLocks noChangeArrowheads="1"/>
            </p:cNvSpPr>
            <p:nvPr/>
          </p:nvSpPr>
          <p:spPr bwMode="auto">
            <a:xfrm flipH="1">
              <a:off x="4920" y="3520"/>
              <a:ext cx="560" cy="520"/>
            </a:xfrm>
            <a:prstGeom prst="moon">
              <a:avLst>
                <a:gd name="adj" fmla="val 50000"/>
              </a:avLst>
            </a:prstGeom>
            <a:solidFill>
              <a:schemeClr val="accent2"/>
            </a:solidFill>
            <a:ln w="9525">
              <a:noFill/>
              <a:miter lim="800000"/>
              <a:headEnd/>
              <a:tailEnd/>
            </a:ln>
          </p:spPr>
          <p:txBody>
            <a:bodyPr wrap="none" anchor="ctr"/>
            <a:lstStyle/>
            <a:p>
              <a:endParaRPr lang="nb-NO"/>
            </a:p>
          </p:txBody>
        </p:sp>
      </p:grpSp>
      <p:sp>
        <p:nvSpPr>
          <p:cNvPr id="55" name="Freeform 6"/>
          <p:cNvSpPr>
            <a:spLocks/>
          </p:cNvSpPr>
          <p:nvPr/>
        </p:nvSpPr>
        <p:spPr bwMode="auto">
          <a:xfrm>
            <a:off x="3868931" y="1622226"/>
            <a:ext cx="3706158" cy="575847"/>
          </a:xfrm>
          <a:custGeom>
            <a:avLst/>
            <a:gdLst>
              <a:gd name="T0" fmla="*/ 5538 w 1244"/>
              <a:gd name="T1" fmla="*/ 0 h 322"/>
              <a:gd name="T2" fmla="*/ 5538 w 1244"/>
              <a:gd name="T3" fmla="*/ 270 h 322"/>
              <a:gd name="T4" fmla="*/ 0 w 1244"/>
              <a:gd name="T5" fmla="*/ 270 h 322"/>
              <a:gd name="T6" fmla="*/ 0 w 1244"/>
              <a:gd name="T7" fmla="*/ 814 h 322"/>
              <a:gd name="T8" fmla="*/ 5538 w 1244"/>
              <a:gd name="T9" fmla="*/ 814 h 322"/>
              <a:gd name="T10" fmla="*/ 5538 w 1244"/>
              <a:gd name="T11" fmla="*/ 1088 h 322"/>
              <a:gd name="T12" fmla="*/ 7385 w 1244"/>
              <a:gd name="T13" fmla="*/ 544 h 322"/>
              <a:gd name="T14" fmla="*/ 5538 w 1244"/>
              <a:gd name="T15" fmla="*/ 0 h 322"/>
              <a:gd name="T16" fmla="*/ 0 60000 65536"/>
              <a:gd name="T17" fmla="*/ 0 60000 65536"/>
              <a:gd name="T18" fmla="*/ 0 60000 65536"/>
              <a:gd name="T19" fmla="*/ 0 60000 65536"/>
              <a:gd name="T20" fmla="*/ 0 60000 65536"/>
              <a:gd name="T21" fmla="*/ 0 60000 65536"/>
              <a:gd name="T22" fmla="*/ 0 60000 65536"/>
              <a:gd name="T23" fmla="*/ 0 60000 65536"/>
              <a:gd name="T24" fmla="*/ 0 w 1244"/>
              <a:gd name="T25" fmla="*/ 0 h 322"/>
              <a:gd name="T26" fmla="*/ 1244 w 1244"/>
              <a:gd name="T27" fmla="*/ 322 h 32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44" h="322">
                <a:moveTo>
                  <a:pt x="933" y="0"/>
                </a:moveTo>
                <a:lnTo>
                  <a:pt x="933" y="80"/>
                </a:lnTo>
                <a:lnTo>
                  <a:pt x="0" y="80"/>
                </a:lnTo>
                <a:lnTo>
                  <a:pt x="0" y="241"/>
                </a:lnTo>
                <a:lnTo>
                  <a:pt x="933" y="241"/>
                </a:lnTo>
                <a:lnTo>
                  <a:pt x="933" y="322"/>
                </a:lnTo>
                <a:lnTo>
                  <a:pt x="1244" y="161"/>
                </a:lnTo>
                <a:lnTo>
                  <a:pt x="933" y="0"/>
                </a:lnTo>
                <a:close/>
              </a:path>
            </a:pathLst>
          </a:custGeom>
          <a:solidFill>
            <a:schemeClr val="accent2"/>
          </a:solidFill>
          <a:ln w="4826">
            <a:noFill/>
            <a:prstDash val="solid"/>
            <a:round/>
            <a:headEnd/>
            <a:tailEnd/>
          </a:ln>
        </p:spPr>
        <p:txBody>
          <a:bodyPr/>
          <a:lstStyle/>
          <a:p>
            <a:endParaRPr lang="nb-NO" dirty="0"/>
          </a:p>
        </p:txBody>
      </p:sp>
      <p:pic>
        <p:nvPicPr>
          <p:cNvPr id="56" name="Bilde 55"/>
          <p:cNvPicPr>
            <a:picLocks noChangeAspect="1"/>
          </p:cNvPicPr>
          <p:nvPr/>
        </p:nvPicPr>
        <p:blipFill>
          <a:blip r:embed="rId2" cstate="print"/>
          <a:stretch>
            <a:fillRect/>
          </a:stretch>
        </p:blipFill>
        <p:spPr>
          <a:xfrm>
            <a:off x="10552260" y="4702689"/>
            <a:ext cx="863600" cy="1358900"/>
          </a:xfrm>
          <a:prstGeom prst="rect">
            <a:avLst/>
          </a:prstGeom>
        </p:spPr>
      </p:pic>
    </p:spTree>
    <p:extLst>
      <p:ext uri="{BB962C8B-B14F-4D97-AF65-F5344CB8AC3E}">
        <p14:creationId xmlns:p14="http://schemas.microsoft.com/office/powerpoint/2010/main" val="1915685779"/>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9"/>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5"/>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5" grpId="0" animBg="1"/>
      <p:bldP spid="16" grpId="0" animBg="1"/>
      <p:bldP spid="17" grpId="0" animBg="1"/>
      <p:bldP spid="19" grpId="0" animBg="1"/>
      <p:bldP spid="20" grpId="0" animBg="1"/>
      <p:bldP spid="2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64029" y="278039"/>
            <a:ext cx="10515600" cy="1325563"/>
          </a:xfrm>
        </p:spPr>
        <p:txBody>
          <a:bodyPr/>
          <a:lstStyle/>
          <a:p>
            <a:r>
              <a:rPr lang="nb-NO" dirty="0" smtClean="0"/>
              <a:t>Oppdraget</a:t>
            </a:r>
            <a:endParaRPr lang="nb-NO" dirty="0"/>
          </a:p>
        </p:txBody>
      </p:sp>
      <p:sp>
        <p:nvSpPr>
          <p:cNvPr id="3" name="Plassholder for innhold 2"/>
          <p:cNvSpPr>
            <a:spLocks noGrp="1"/>
          </p:cNvSpPr>
          <p:nvPr>
            <p:ph idx="1"/>
          </p:nvPr>
        </p:nvSpPr>
        <p:spPr>
          <a:xfrm>
            <a:off x="359227" y="1307379"/>
            <a:ext cx="11397344" cy="4505591"/>
          </a:xfrm>
        </p:spPr>
        <p:txBody>
          <a:bodyPr>
            <a:normAutofit/>
          </a:bodyPr>
          <a:lstStyle/>
          <a:p>
            <a:r>
              <a:rPr lang="nb-NO" sz="3200" dirty="0"/>
              <a:t>Gjennomføre en organisasjons- og kulturprosess for å gjøre FFO mer effektiv, slagkraftig og involverende. </a:t>
            </a:r>
          </a:p>
          <a:p>
            <a:r>
              <a:rPr lang="nb-NO" sz="3200" dirty="0"/>
              <a:t>Utvikle og vedta en strategi for </a:t>
            </a:r>
            <a:r>
              <a:rPr lang="nb-NO" sz="3200" dirty="0" err="1"/>
              <a:t>FFOs</a:t>
            </a:r>
            <a:r>
              <a:rPr lang="nb-NO" sz="3200" dirty="0"/>
              <a:t> arbeid fremover – både nasjonalt og lokalt. Strategien skal ha et 5-årsperspektiv. </a:t>
            </a:r>
          </a:p>
          <a:p>
            <a:r>
              <a:rPr lang="nb-NO" sz="3200" dirty="0"/>
              <a:t>Fylkessekretærene skal ansettes nasjonalt innen 1.1.2018</a:t>
            </a:r>
          </a:p>
        </p:txBody>
      </p:sp>
    </p:spTree>
    <p:extLst>
      <p:ext uri="{BB962C8B-B14F-4D97-AF65-F5344CB8AC3E}">
        <p14:creationId xmlns:p14="http://schemas.microsoft.com/office/powerpoint/2010/main" val="2723629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vet vi?</a:t>
            </a:r>
          </a:p>
        </p:txBody>
      </p:sp>
      <p:sp>
        <p:nvSpPr>
          <p:cNvPr id="3" name="Plassholder for innhold 2"/>
          <p:cNvSpPr>
            <a:spLocks noGrp="1"/>
          </p:cNvSpPr>
          <p:nvPr>
            <p:ph idx="1"/>
          </p:nvPr>
        </p:nvSpPr>
        <p:spPr>
          <a:xfrm>
            <a:off x="817418" y="1520146"/>
            <a:ext cx="10515600" cy="4351338"/>
          </a:xfrm>
        </p:spPr>
        <p:txBody>
          <a:bodyPr>
            <a:normAutofit/>
          </a:bodyPr>
          <a:lstStyle/>
          <a:p>
            <a:r>
              <a:rPr lang="nb-NO" sz="3200" dirty="0"/>
              <a:t>To undersøkelser</a:t>
            </a:r>
          </a:p>
          <a:p>
            <a:r>
              <a:rPr lang="nb-NO" sz="3200" dirty="0"/>
              <a:t>Sprik i mening om dagens organisering er hensiktsmessig og om FFO lokalt fungerer godt</a:t>
            </a:r>
          </a:p>
          <a:p>
            <a:r>
              <a:rPr lang="nb-NO" sz="3200" dirty="0"/>
              <a:t>Organisasjonene er fornøyd med FFO, men de store er mindre fornøyd enn de små </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2</a:t>
            </a:fld>
            <a:endParaRPr lang="nb-NO"/>
          </a:p>
        </p:txBody>
      </p:sp>
    </p:spTree>
    <p:extLst>
      <p:ext uri="{BB962C8B-B14F-4D97-AF65-F5344CB8AC3E}">
        <p14:creationId xmlns:p14="http://schemas.microsoft.com/office/powerpoint/2010/main" val="2813402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Vi kjenner ikke fremtiden</a:t>
            </a:r>
          </a:p>
        </p:txBody>
      </p:sp>
      <p:sp>
        <p:nvSpPr>
          <p:cNvPr id="3" name="Plassholder for innhold 2"/>
          <p:cNvSpPr>
            <a:spLocks noGrp="1"/>
          </p:cNvSpPr>
          <p:nvPr>
            <p:ph idx="1"/>
          </p:nvPr>
        </p:nvSpPr>
        <p:spPr>
          <a:xfrm>
            <a:off x="755073" y="1603274"/>
            <a:ext cx="10515600" cy="4351338"/>
          </a:xfrm>
        </p:spPr>
        <p:txBody>
          <a:bodyPr/>
          <a:lstStyle/>
          <a:p>
            <a:r>
              <a:rPr lang="nb-NO" sz="3200" dirty="0"/>
              <a:t>Fylkessammenslåing</a:t>
            </a:r>
          </a:p>
          <a:p>
            <a:r>
              <a:rPr lang="nb-NO" sz="3200" dirty="0"/>
              <a:t>Regionalisering</a:t>
            </a:r>
          </a:p>
          <a:p>
            <a:r>
              <a:rPr lang="nb-NO" sz="3200" dirty="0" smtClean="0"/>
              <a:t>Kommunesammenslåing</a:t>
            </a:r>
          </a:p>
          <a:p>
            <a:r>
              <a:rPr lang="nb-NO" sz="3200" dirty="0" smtClean="0"/>
              <a:t>Spesialisthelsetjenesten Kvinslandsutvalget</a:t>
            </a:r>
            <a:endParaRPr lang="nb-NO" sz="3200" dirty="0"/>
          </a:p>
          <a:p>
            <a:r>
              <a:rPr lang="nb-NO" sz="3200" dirty="0"/>
              <a:t>Tilbud nær brukeren</a:t>
            </a:r>
          </a:p>
          <a:p>
            <a:endParaRPr lang="nb-NO" dirty="0"/>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3</a:t>
            </a:fld>
            <a:endParaRPr lang="nb-NO"/>
          </a:p>
        </p:txBody>
      </p:sp>
    </p:spTree>
    <p:extLst>
      <p:ext uri="{BB962C8B-B14F-4D97-AF65-F5344CB8AC3E}">
        <p14:creationId xmlns:p14="http://schemas.microsoft.com/office/powerpoint/2010/main" val="20354081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Organisasjonene</a:t>
            </a:r>
          </a:p>
        </p:txBody>
      </p:sp>
      <p:sp>
        <p:nvSpPr>
          <p:cNvPr id="3" name="Plassholder for innhold 2"/>
          <p:cNvSpPr>
            <a:spLocks noGrp="1"/>
          </p:cNvSpPr>
          <p:nvPr>
            <p:ph idx="1"/>
          </p:nvPr>
        </p:nvSpPr>
        <p:spPr/>
        <p:txBody>
          <a:bodyPr>
            <a:normAutofit/>
          </a:bodyPr>
          <a:lstStyle/>
          <a:p>
            <a:r>
              <a:rPr lang="nb-NO" sz="3200" dirty="0"/>
              <a:t>Forskjellige både i størrelse og interesser</a:t>
            </a:r>
          </a:p>
          <a:p>
            <a:r>
              <a:rPr lang="nb-NO" sz="3200" dirty="0"/>
              <a:t>Er eierne med – involvering</a:t>
            </a:r>
          </a:p>
          <a:p>
            <a:r>
              <a:rPr lang="nb-NO" sz="3200" dirty="0"/>
              <a:t>«Sammen er vi sterke» og solidaritet er viktig – hva kan vi gjøre for å få sterkere «lim»?</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4</a:t>
            </a:fld>
            <a:endParaRPr lang="nb-NO"/>
          </a:p>
        </p:txBody>
      </p:sp>
    </p:spTree>
    <p:extLst>
      <p:ext uri="{BB962C8B-B14F-4D97-AF65-F5344CB8AC3E}">
        <p14:creationId xmlns:p14="http://schemas.microsoft.com/office/powerpoint/2010/main" val="1197360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FFO lokalt</a:t>
            </a:r>
          </a:p>
        </p:txBody>
      </p:sp>
      <p:sp>
        <p:nvSpPr>
          <p:cNvPr id="3" name="Plassholder for innhold 2"/>
          <p:cNvSpPr>
            <a:spLocks noGrp="1"/>
          </p:cNvSpPr>
          <p:nvPr>
            <p:ph idx="1"/>
          </p:nvPr>
        </p:nvSpPr>
        <p:spPr>
          <a:xfrm>
            <a:off x="671945" y="1582492"/>
            <a:ext cx="10515600" cy="4351338"/>
          </a:xfrm>
        </p:spPr>
        <p:txBody>
          <a:bodyPr>
            <a:normAutofit/>
          </a:bodyPr>
          <a:lstStyle/>
          <a:p>
            <a:r>
              <a:rPr lang="nb-NO" sz="3200" dirty="0" smtClean="0"/>
              <a:t>Varierende profesjonalitet </a:t>
            </a:r>
            <a:r>
              <a:rPr lang="nb-NO" sz="3200" dirty="0"/>
              <a:t>og mange konflikter</a:t>
            </a:r>
          </a:p>
          <a:p>
            <a:r>
              <a:rPr lang="nb-NO" sz="3200" dirty="0"/>
              <a:t>Varierende oppgaver –lite strømlinjeformet</a:t>
            </a:r>
          </a:p>
          <a:p>
            <a:r>
              <a:rPr lang="nb-NO" sz="3200" dirty="0"/>
              <a:t>Fylkessekretærer skal ansettes nasjonalt</a:t>
            </a:r>
          </a:p>
          <a:p>
            <a:r>
              <a:rPr lang="nb-NO" sz="3200" dirty="0"/>
              <a:t>Alternative måter å </a:t>
            </a:r>
            <a:r>
              <a:rPr lang="nb-NO" sz="3200" dirty="0" smtClean="0"/>
              <a:t>løse oppgavene og organisere </a:t>
            </a:r>
            <a:r>
              <a:rPr lang="nb-NO" sz="3200" dirty="0"/>
              <a:t>FFO lokalt?</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5</a:t>
            </a:fld>
            <a:endParaRPr lang="nb-NO"/>
          </a:p>
        </p:txBody>
      </p:sp>
    </p:spTree>
    <p:extLst>
      <p:ext uri="{BB962C8B-B14F-4D97-AF65-F5344CB8AC3E}">
        <p14:creationId xmlns:p14="http://schemas.microsoft.com/office/powerpoint/2010/main" val="2758622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30381" y="0"/>
            <a:ext cx="10515600" cy="1325563"/>
          </a:xfrm>
        </p:spPr>
        <p:txBody>
          <a:bodyPr/>
          <a:lstStyle/>
          <a:p>
            <a:r>
              <a:rPr lang="nb-NO" dirty="0"/>
              <a:t>Involvering</a:t>
            </a:r>
          </a:p>
        </p:txBody>
      </p:sp>
      <p:sp>
        <p:nvSpPr>
          <p:cNvPr id="3" name="Plassholder for innhold 2"/>
          <p:cNvSpPr>
            <a:spLocks noGrp="1"/>
          </p:cNvSpPr>
          <p:nvPr>
            <p:ph idx="1"/>
          </p:nvPr>
        </p:nvSpPr>
        <p:spPr>
          <a:xfrm>
            <a:off x="422563" y="1042165"/>
            <a:ext cx="10515600" cy="4351338"/>
          </a:xfrm>
        </p:spPr>
        <p:txBody>
          <a:bodyPr>
            <a:noAutofit/>
          </a:bodyPr>
          <a:lstStyle/>
          <a:p>
            <a:r>
              <a:rPr lang="nb-NO" sz="3200" dirty="0" smtClean="0"/>
              <a:t>Informasjon - Kommunikasjon</a:t>
            </a:r>
            <a:r>
              <a:rPr lang="nb-NO" sz="3200" dirty="0"/>
              <a:t>.</a:t>
            </a:r>
          </a:p>
          <a:p>
            <a:r>
              <a:rPr lang="nb-NO" sz="3200" dirty="0" smtClean="0"/>
              <a:t>Hovedstyret, </a:t>
            </a:r>
            <a:r>
              <a:rPr lang="nb-NO" sz="3200" dirty="0"/>
              <a:t>styringsgruppe og referansegruppe</a:t>
            </a:r>
          </a:p>
          <a:p>
            <a:r>
              <a:rPr lang="nb-NO" sz="3200" dirty="0"/>
              <a:t>Dialogmøter</a:t>
            </a:r>
          </a:p>
          <a:p>
            <a:r>
              <a:rPr lang="nb-NO" sz="3200" dirty="0" err="1"/>
              <a:t>FFOs</a:t>
            </a:r>
            <a:r>
              <a:rPr lang="nb-NO" sz="3200" dirty="0"/>
              <a:t> ledermøte våren </a:t>
            </a:r>
            <a:r>
              <a:rPr lang="nb-NO" sz="3200" dirty="0" smtClean="0"/>
              <a:t>2017</a:t>
            </a:r>
          </a:p>
          <a:p>
            <a:r>
              <a:rPr lang="nb-NO" sz="3200" dirty="0" smtClean="0"/>
              <a:t>Regionale samlinger tidlig neste år</a:t>
            </a:r>
            <a:endParaRPr lang="nb-NO" sz="3200" dirty="0"/>
          </a:p>
          <a:p>
            <a:r>
              <a:rPr lang="nb-NO" sz="3200" dirty="0" smtClean="0"/>
              <a:t> </a:t>
            </a:r>
            <a:r>
              <a:rPr lang="nb-NO" sz="3200" dirty="0" err="1" smtClean="0"/>
              <a:t>Workshops</a:t>
            </a:r>
            <a:r>
              <a:rPr lang="nb-NO" sz="3200" dirty="0" smtClean="0"/>
              <a:t> utover våren</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dirty="0"/>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6</a:t>
            </a:fld>
            <a:endParaRPr lang="nb-NO"/>
          </a:p>
        </p:txBody>
      </p:sp>
    </p:spTree>
    <p:extLst>
      <p:ext uri="{BB962C8B-B14F-4D97-AF65-F5344CB8AC3E}">
        <p14:creationId xmlns:p14="http://schemas.microsoft.com/office/powerpoint/2010/main" val="2514043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Brukermedvirkning</a:t>
            </a:r>
          </a:p>
        </p:txBody>
      </p:sp>
      <p:sp>
        <p:nvSpPr>
          <p:cNvPr id="3" name="Plassholder for innhold 2"/>
          <p:cNvSpPr>
            <a:spLocks noGrp="1"/>
          </p:cNvSpPr>
          <p:nvPr>
            <p:ph idx="1"/>
          </p:nvPr>
        </p:nvSpPr>
        <p:spPr/>
        <p:txBody>
          <a:bodyPr>
            <a:normAutofit/>
          </a:bodyPr>
          <a:lstStyle/>
          <a:p>
            <a:r>
              <a:rPr lang="nb-NO" sz="3600" dirty="0"/>
              <a:t> </a:t>
            </a:r>
            <a:r>
              <a:rPr lang="nb-NO" sz="3600" dirty="0" smtClean="0"/>
              <a:t>Alle </a:t>
            </a:r>
            <a:r>
              <a:rPr lang="nb-NO" sz="3600" dirty="0"/>
              <a:t>er enige om at det er viktig, men vi </a:t>
            </a:r>
            <a:r>
              <a:rPr lang="nb-NO" sz="3600" dirty="0" smtClean="0"/>
              <a:t>har store utfordringer med oppnevning</a:t>
            </a:r>
            <a:r>
              <a:rPr lang="nb-NO" sz="3600" dirty="0"/>
              <a:t>, </a:t>
            </a:r>
            <a:r>
              <a:rPr lang="nb-NO" sz="3600" dirty="0" smtClean="0"/>
              <a:t>opplæring og </a:t>
            </a:r>
            <a:r>
              <a:rPr lang="nb-NO" sz="3600" dirty="0"/>
              <a:t>oppfølging</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7</a:t>
            </a:fld>
            <a:endParaRPr lang="nb-NO"/>
          </a:p>
        </p:txBody>
      </p:sp>
    </p:spTree>
    <p:extLst>
      <p:ext uri="{BB962C8B-B14F-4D97-AF65-F5344CB8AC3E}">
        <p14:creationId xmlns:p14="http://schemas.microsoft.com/office/powerpoint/2010/main" val="778566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38200" y="0"/>
            <a:ext cx="10515600" cy="1325563"/>
          </a:xfrm>
        </p:spPr>
        <p:txBody>
          <a:bodyPr/>
          <a:lstStyle/>
          <a:p>
            <a:r>
              <a:rPr lang="nb-NO" dirty="0"/>
              <a:t>Prioritering</a:t>
            </a:r>
          </a:p>
        </p:txBody>
      </p:sp>
      <p:sp>
        <p:nvSpPr>
          <p:cNvPr id="3" name="Plassholder for innhold 2"/>
          <p:cNvSpPr>
            <a:spLocks noGrp="1"/>
          </p:cNvSpPr>
          <p:nvPr>
            <p:ph idx="1"/>
          </p:nvPr>
        </p:nvSpPr>
        <p:spPr>
          <a:xfrm>
            <a:off x="755073" y="1187637"/>
            <a:ext cx="10515600" cy="4351338"/>
          </a:xfrm>
        </p:spPr>
        <p:txBody>
          <a:bodyPr>
            <a:noAutofit/>
          </a:bodyPr>
          <a:lstStyle/>
          <a:p>
            <a:r>
              <a:rPr lang="nb-NO" sz="3600" dirty="0"/>
              <a:t>Skal vi være slagkraftige, må vi prioritere</a:t>
            </a:r>
          </a:p>
          <a:p>
            <a:r>
              <a:rPr lang="nb-NO" sz="3600" dirty="0"/>
              <a:t>Prioriterer vi tilstrekkelig i dag?</a:t>
            </a:r>
          </a:p>
          <a:p>
            <a:r>
              <a:rPr lang="nb-NO" sz="3600" dirty="0"/>
              <a:t>Strategi er å velge</a:t>
            </a:r>
          </a:p>
          <a:p>
            <a:r>
              <a:rPr lang="nb-NO" sz="3600" dirty="0"/>
              <a:t>Undersøkelse viser at organisasjonene mener at alt er like viktig. </a:t>
            </a:r>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8</a:t>
            </a:fld>
            <a:endParaRPr lang="nb-NO"/>
          </a:p>
        </p:txBody>
      </p:sp>
    </p:spTree>
    <p:extLst>
      <p:ext uri="{BB962C8B-B14F-4D97-AF65-F5344CB8AC3E}">
        <p14:creationId xmlns:p14="http://schemas.microsoft.com/office/powerpoint/2010/main" val="24609566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671945" y="0"/>
            <a:ext cx="10515600" cy="1325563"/>
          </a:xfrm>
        </p:spPr>
        <p:txBody>
          <a:bodyPr/>
          <a:lstStyle/>
          <a:p>
            <a:r>
              <a:rPr lang="nb-NO" dirty="0"/>
              <a:t>Bred eller smal – </a:t>
            </a:r>
            <a:r>
              <a:rPr lang="nb-NO" dirty="0" smtClean="0"/>
              <a:t>rund </a:t>
            </a:r>
            <a:r>
              <a:rPr lang="nb-NO" dirty="0"/>
              <a:t>eller spiss og klar</a:t>
            </a:r>
          </a:p>
        </p:txBody>
      </p:sp>
      <p:sp>
        <p:nvSpPr>
          <p:cNvPr id="3" name="Plassholder for innhold 2"/>
          <p:cNvSpPr>
            <a:spLocks noGrp="1"/>
          </p:cNvSpPr>
          <p:nvPr>
            <p:ph idx="1"/>
          </p:nvPr>
        </p:nvSpPr>
        <p:spPr>
          <a:xfrm>
            <a:off x="415636" y="1101436"/>
            <a:ext cx="11430000" cy="5340928"/>
          </a:xfrm>
        </p:spPr>
        <p:txBody>
          <a:bodyPr>
            <a:normAutofit lnSpcReduction="10000"/>
          </a:bodyPr>
          <a:lstStyle/>
          <a:p>
            <a:r>
              <a:rPr lang="nb-NO" sz="3200" dirty="0"/>
              <a:t>FFO skal påvirke samfunnet slik at funksjonshemmede og kronisk syke får bedre levekår og kan delta aktiv på linje med andre</a:t>
            </a:r>
          </a:p>
          <a:p>
            <a:r>
              <a:rPr lang="nb-NO" sz="3200" dirty="0"/>
              <a:t>Hva skal FFO gjøre? Hva skal medlemsorganisasjonene gjøre?</a:t>
            </a:r>
          </a:p>
          <a:p>
            <a:r>
              <a:rPr lang="nb-NO" sz="3200" dirty="0"/>
              <a:t>Vi må </a:t>
            </a:r>
            <a:r>
              <a:rPr lang="nb-NO" sz="3200" dirty="0" smtClean="0"/>
              <a:t>møte oppgavene nasjonalt og lokalt</a:t>
            </a:r>
            <a:endParaRPr lang="nb-NO" sz="3200" dirty="0"/>
          </a:p>
          <a:p>
            <a:r>
              <a:rPr lang="nb-NO" sz="3200" dirty="0"/>
              <a:t>Vi er på jakt etter de kritiske suksessfaktorene</a:t>
            </a:r>
          </a:p>
          <a:p>
            <a:pPr marL="0" indent="0">
              <a:buNone/>
            </a:pPr>
            <a:endParaRPr lang="nb-NO" dirty="0"/>
          </a:p>
        </p:txBody>
      </p:sp>
      <p:sp>
        <p:nvSpPr>
          <p:cNvPr id="4" name="Plassholder for dato 3"/>
          <p:cNvSpPr>
            <a:spLocks noGrp="1"/>
          </p:cNvSpPr>
          <p:nvPr>
            <p:ph type="dt" sz="half" idx="10"/>
          </p:nvPr>
        </p:nvSpPr>
        <p:spPr/>
        <p:txBody>
          <a:bodyPr/>
          <a:lstStyle/>
          <a:p>
            <a:fld id="{D6BCC812-2868-4BE0-B1AB-72FDC665FC78}" type="datetime1">
              <a:rPr lang="nb-NO" smtClean="0"/>
              <a:pPr/>
              <a:t>26.11.2016</a:t>
            </a:fld>
            <a:endParaRPr lang="nb-NO"/>
          </a:p>
        </p:txBody>
      </p:sp>
      <p:sp>
        <p:nvSpPr>
          <p:cNvPr id="5" name="Plassholder for bunntekst 4"/>
          <p:cNvSpPr>
            <a:spLocks noGrp="1"/>
          </p:cNvSpPr>
          <p:nvPr>
            <p:ph type="ftr" sz="quarter" idx="11"/>
          </p:nvPr>
        </p:nvSpPr>
        <p:spPr/>
        <p:txBody>
          <a:bodyPr/>
          <a:lstStyle/>
          <a:p>
            <a:r>
              <a:rPr lang="nb-NO"/>
              <a:t>Funksjonshemmedes fellesorganisasjon</a:t>
            </a:r>
          </a:p>
        </p:txBody>
      </p:sp>
      <p:sp>
        <p:nvSpPr>
          <p:cNvPr id="6" name="Plassholder for lysbildenummer 5"/>
          <p:cNvSpPr>
            <a:spLocks noGrp="1"/>
          </p:cNvSpPr>
          <p:nvPr>
            <p:ph type="sldNum" sz="quarter" idx="12"/>
          </p:nvPr>
        </p:nvSpPr>
        <p:spPr/>
        <p:txBody>
          <a:bodyPr/>
          <a:lstStyle/>
          <a:p>
            <a:fld id="{B3A90392-E19D-4FAA-80B1-6599B0AF08F2}" type="slidenum">
              <a:rPr lang="nb-NO" smtClean="0"/>
              <a:pPr/>
              <a:t>9</a:t>
            </a:fld>
            <a:endParaRPr lang="nb-NO"/>
          </a:p>
        </p:txBody>
      </p:sp>
    </p:spTree>
    <p:extLst>
      <p:ext uri="{BB962C8B-B14F-4D97-AF65-F5344CB8AC3E}">
        <p14:creationId xmlns:p14="http://schemas.microsoft.com/office/powerpoint/2010/main" val="243349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sjon1" id="{C023689C-7632-4C79-A7B0-1DBF11E9B17A}" vid="{17AB5C18-2B9C-4675-8793-93C17C51F91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FFO Mal NY2Original enkel</Template>
  <TotalTime>356</TotalTime>
  <Words>709</Words>
  <Application>Microsoft Office PowerPoint</Application>
  <PresentationFormat>Widescreen</PresentationFormat>
  <Paragraphs>105</Paragraphs>
  <Slides>12</Slides>
  <Notes>6</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12</vt:i4>
      </vt:variant>
    </vt:vector>
  </HeadingPairs>
  <TitlesOfParts>
    <vt:vector size="18" baseType="lpstr">
      <vt:lpstr>Arial</vt:lpstr>
      <vt:lpstr>Calibri</vt:lpstr>
      <vt:lpstr>Calibri Light</vt:lpstr>
      <vt:lpstr>Times New Roman</vt:lpstr>
      <vt:lpstr>Wingdings</vt:lpstr>
      <vt:lpstr>Office-tema</vt:lpstr>
      <vt:lpstr>Bred eller smal – rund eller spiss og klar?</vt:lpstr>
      <vt:lpstr>Hva vet vi?</vt:lpstr>
      <vt:lpstr>Vi kjenner ikke fremtiden</vt:lpstr>
      <vt:lpstr>Organisasjonene</vt:lpstr>
      <vt:lpstr>FFO lokalt</vt:lpstr>
      <vt:lpstr>Involvering</vt:lpstr>
      <vt:lpstr>Brukermedvirkning</vt:lpstr>
      <vt:lpstr>Prioritering</vt:lpstr>
      <vt:lpstr>Bred eller smal – rund eller spiss og klar</vt:lpstr>
      <vt:lpstr>PowerPoint-presentasjon</vt:lpstr>
      <vt:lpstr>PowerPoint-presentasjon</vt:lpstr>
      <vt:lpstr>Oppdraget</vt:lpstr>
    </vt:vector>
  </TitlesOfParts>
  <Company>FFO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Bred eller smal – utydelig eller spiss og klar?</dc:title>
  <dc:creator>Hanne E. Witsø</dc:creator>
  <cp:lastModifiedBy>Åsta Tale Strand</cp:lastModifiedBy>
  <cp:revision>16</cp:revision>
  <dcterms:created xsi:type="dcterms:W3CDTF">2016-11-12T12:24:13Z</dcterms:created>
  <dcterms:modified xsi:type="dcterms:W3CDTF">2016-11-26T19:02:34Z</dcterms:modified>
</cp:coreProperties>
</file>