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300" r:id="rId7"/>
    <p:sldId id="1189" r:id="rId8"/>
    <p:sldId id="1191" r:id="rId9"/>
    <p:sldId id="1192" r:id="rId10"/>
    <p:sldId id="308" r:id="rId11"/>
    <p:sldId id="272" r:id="rId12"/>
    <p:sldId id="309" r:id="rId13"/>
    <p:sldId id="613" r:id="rId14"/>
    <p:sldId id="610" r:id="rId15"/>
    <p:sldId id="464" r:id="rId16"/>
    <p:sldId id="323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494" autoAdjust="0"/>
  </p:normalViewPr>
  <p:slideViewPr>
    <p:cSldViewPr snapToGrid="0">
      <p:cViewPr varScale="1">
        <p:scale>
          <a:sx n="64" d="100"/>
          <a:sy n="64" d="100"/>
        </p:scale>
        <p:origin x="12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C8A1A-2FE7-4B80-9241-643D1E5D240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BDDA979-9F5C-4C87-982A-71232ACCA00D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4 piloter: Fylkesmannen i Oslo og Viken, Fylkesmannen i Troms og Finnmark, Fylkesmannen i Rogaland og Fylkesmannen i Trøndelag. 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C5BF82-972A-430D-941C-31339A0E18B5}" type="parTrans" cxnId="{070CAF6C-BCFE-4965-919C-6AC72D0FA804}">
      <dgm:prSet/>
      <dgm:spPr/>
      <dgm:t>
        <a:bodyPr/>
        <a:lstStyle/>
        <a:p>
          <a:endParaRPr lang="en-US"/>
        </a:p>
      </dgm:t>
    </dgm:pt>
    <dgm:pt modelId="{80B2B900-62CF-4B93-91CA-E0B8140316AC}" type="sibTrans" cxnId="{070CAF6C-BCFE-4965-919C-6AC72D0FA804}">
      <dgm:prSet/>
      <dgm:spPr/>
      <dgm:t>
        <a:bodyPr/>
        <a:lstStyle/>
        <a:p>
          <a:endParaRPr lang="en-US"/>
        </a:p>
      </dgm:t>
    </dgm:pt>
    <dgm:pt modelId="{5A320D89-05A9-4D3B-ABBA-DD15DEAADC3C}">
      <dgm:prSet/>
      <dgm:spPr/>
      <dgm:t>
        <a:bodyPr/>
        <a:lstStyle/>
        <a:p>
          <a:pPr>
            <a:lnSpc>
              <a:spcPct val="100000"/>
            </a:lnSpc>
          </a:pPr>
          <a:r>
            <a:rPr lang="nb-NO">
              <a:latin typeface="Arial" panose="020B0604020202020204" pitchFamily="34" charset="0"/>
              <a:cs typeface="Arial" panose="020B0604020202020204" pitchFamily="34" charset="0"/>
            </a:rPr>
            <a:t>Skal samarbeide med Bufdir om å utvikle og spre et opplæringstilbud om CRPD, og bidra inn i opplæringen av kommunene. 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D8EDFD-C73C-43E1-AB96-98949E167EFE}" type="parTrans" cxnId="{A245BB7E-E509-4116-9609-9EFE87AD1B4F}">
      <dgm:prSet/>
      <dgm:spPr/>
      <dgm:t>
        <a:bodyPr/>
        <a:lstStyle/>
        <a:p>
          <a:endParaRPr lang="en-US"/>
        </a:p>
      </dgm:t>
    </dgm:pt>
    <dgm:pt modelId="{87448F93-C88E-4CF8-8945-CE58CCA5A8DA}" type="sibTrans" cxnId="{A245BB7E-E509-4116-9609-9EFE87AD1B4F}">
      <dgm:prSet/>
      <dgm:spPr/>
      <dgm:t>
        <a:bodyPr/>
        <a:lstStyle/>
        <a:p>
          <a:endParaRPr lang="en-US"/>
        </a:p>
      </dgm:t>
    </dgm:pt>
    <dgm:pt modelId="{ACC4D935-B4D7-4E31-AEEB-60E289C6A83A}">
      <dgm:prSet/>
      <dgm:spPr/>
      <dgm:t>
        <a:bodyPr/>
        <a:lstStyle/>
        <a:p>
          <a:pPr>
            <a:lnSpc>
              <a:spcPct val="100000"/>
            </a:lnSpc>
          </a:pPr>
          <a:r>
            <a:rPr lang="nb-NO">
              <a:latin typeface="Arial" panose="020B0604020202020204" pitchFamily="34" charset="0"/>
              <a:cs typeface="Arial" panose="020B0604020202020204" pitchFamily="34" charset="0"/>
            </a:rPr>
            <a:t>Kunnskapen skal spres og implementeres i de andre embetene, kommunene. Planen går fra 2020 – 2025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4BE8A-0AA2-44FA-BCB0-2CEA245F575B}" type="parTrans" cxnId="{54252D7E-7D2E-4764-B678-EFABC8757B9F}">
      <dgm:prSet/>
      <dgm:spPr/>
      <dgm:t>
        <a:bodyPr/>
        <a:lstStyle/>
        <a:p>
          <a:endParaRPr lang="en-US"/>
        </a:p>
      </dgm:t>
    </dgm:pt>
    <dgm:pt modelId="{F9290A12-F65F-4262-9308-0B2B3503A091}" type="sibTrans" cxnId="{54252D7E-7D2E-4764-B678-EFABC8757B9F}">
      <dgm:prSet/>
      <dgm:spPr/>
      <dgm:t>
        <a:bodyPr/>
        <a:lstStyle/>
        <a:p>
          <a:endParaRPr lang="en-US"/>
        </a:p>
      </dgm:t>
    </dgm:pt>
    <dgm:pt modelId="{99094C89-DB06-4397-93D1-9F8E988591A7}" type="pres">
      <dgm:prSet presAssocID="{5FFC8A1A-2FE7-4B80-9241-643D1E5D2400}" presName="root" presStyleCnt="0">
        <dgm:presLayoutVars>
          <dgm:dir/>
          <dgm:resizeHandles val="exact"/>
        </dgm:presLayoutVars>
      </dgm:prSet>
      <dgm:spPr/>
    </dgm:pt>
    <dgm:pt modelId="{3C49E7F5-C2AF-4168-834C-E3C73872E08E}" type="pres">
      <dgm:prSet presAssocID="{7BDDA979-9F5C-4C87-982A-71232ACCA00D}" presName="compNode" presStyleCnt="0"/>
      <dgm:spPr/>
    </dgm:pt>
    <dgm:pt modelId="{920B634D-90C4-4F32-B1A6-18370999E139}" type="pres">
      <dgm:prSet presAssocID="{7BDDA979-9F5C-4C87-982A-71232ACCA00D}" presName="bgRect" presStyleLbl="bgShp" presStyleIdx="0" presStyleCnt="3"/>
      <dgm:spPr/>
    </dgm:pt>
    <dgm:pt modelId="{6ADD7259-1A5F-4CF1-AB28-393D68A47B81}" type="pres">
      <dgm:prSet presAssocID="{7BDDA979-9F5C-4C87-982A-71232ACCA00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04F0350-FCA7-4876-8EE9-B4329072338D}" type="pres">
      <dgm:prSet presAssocID="{7BDDA979-9F5C-4C87-982A-71232ACCA00D}" presName="spaceRect" presStyleCnt="0"/>
      <dgm:spPr/>
    </dgm:pt>
    <dgm:pt modelId="{F8667457-B839-4736-8D3B-C8E5DD9EF569}" type="pres">
      <dgm:prSet presAssocID="{7BDDA979-9F5C-4C87-982A-71232ACCA00D}" presName="parTx" presStyleLbl="revTx" presStyleIdx="0" presStyleCnt="3">
        <dgm:presLayoutVars>
          <dgm:chMax val="0"/>
          <dgm:chPref val="0"/>
        </dgm:presLayoutVars>
      </dgm:prSet>
      <dgm:spPr/>
    </dgm:pt>
    <dgm:pt modelId="{F9811F5E-BEB0-4104-8DD7-DFA92B81F01B}" type="pres">
      <dgm:prSet presAssocID="{80B2B900-62CF-4B93-91CA-E0B8140316AC}" presName="sibTrans" presStyleCnt="0"/>
      <dgm:spPr/>
    </dgm:pt>
    <dgm:pt modelId="{2A8DAEB2-501F-4BC0-8475-0E1F904EDB31}" type="pres">
      <dgm:prSet presAssocID="{5A320D89-05A9-4D3B-ABBA-DD15DEAADC3C}" presName="compNode" presStyleCnt="0"/>
      <dgm:spPr/>
    </dgm:pt>
    <dgm:pt modelId="{90B089D7-8109-43BF-BF80-E13E8EDC3E2F}" type="pres">
      <dgm:prSet presAssocID="{5A320D89-05A9-4D3B-ABBA-DD15DEAADC3C}" presName="bgRect" presStyleLbl="bgShp" presStyleIdx="1" presStyleCnt="3"/>
      <dgm:spPr/>
    </dgm:pt>
    <dgm:pt modelId="{5A94C738-E307-4EAA-8838-20C50A142BE4}" type="pres">
      <dgm:prSet presAssocID="{5A320D89-05A9-4D3B-ABBA-DD15DEAADC3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4708270A-6169-4CBB-83EC-46EFDE3590B3}" type="pres">
      <dgm:prSet presAssocID="{5A320D89-05A9-4D3B-ABBA-DD15DEAADC3C}" presName="spaceRect" presStyleCnt="0"/>
      <dgm:spPr/>
    </dgm:pt>
    <dgm:pt modelId="{CC602C37-5CBD-405A-9325-474D25EB92FB}" type="pres">
      <dgm:prSet presAssocID="{5A320D89-05A9-4D3B-ABBA-DD15DEAADC3C}" presName="parTx" presStyleLbl="revTx" presStyleIdx="1" presStyleCnt="3">
        <dgm:presLayoutVars>
          <dgm:chMax val="0"/>
          <dgm:chPref val="0"/>
        </dgm:presLayoutVars>
      </dgm:prSet>
      <dgm:spPr/>
    </dgm:pt>
    <dgm:pt modelId="{F516ACA2-C868-4472-B723-BD886B0D64C5}" type="pres">
      <dgm:prSet presAssocID="{87448F93-C88E-4CF8-8945-CE58CCA5A8DA}" presName="sibTrans" presStyleCnt="0"/>
      <dgm:spPr/>
    </dgm:pt>
    <dgm:pt modelId="{D941124B-FDF8-40ED-AB76-C4CB8B9BEFED}" type="pres">
      <dgm:prSet presAssocID="{ACC4D935-B4D7-4E31-AEEB-60E289C6A83A}" presName="compNode" presStyleCnt="0"/>
      <dgm:spPr/>
    </dgm:pt>
    <dgm:pt modelId="{8E1CDA45-D7C0-4660-BD61-9C6D86CF71C3}" type="pres">
      <dgm:prSet presAssocID="{ACC4D935-B4D7-4E31-AEEB-60E289C6A83A}" presName="bgRect" presStyleLbl="bgShp" presStyleIdx="2" presStyleCnt="3"/>
      <dgm:spPr/>
    </dgm:pt>
    <dgm:pt modelId="{C95D78D1-B520-43A0-8332-9F29A09A6518}" type="pres">
      <dgm:prSet presAssocID="{ACC4D935-B4D7-4E31-AEEB-60E289C6A8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ooter"/>
        </a:ext>
      </dgm:extLst>
    </dgm:pt>
    <dgm:pt modelId="{CF20D0BB-5E4B-4153-9219-D983D820D639}" type="pres">
      <dgm:prSet presAssocID="{ACC4D935-B4D7-4E31-AEEB-60E289C6A83A}" presName="spaceRect" presStyleCnt="0"/>
      <dgm:spPr/>
    </dgm:pt>
    <dgm:pt modelId="{72DC2FDB-2647-42B2-9192-53E0F151BF51}" type="pres">
      <dgm:prSet presAssocID="{ACC4D935-B4D7-4E31-AEEB-60E289C6A8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5280210-117E-4EB7-BA28-2FE7E3F2398C}" type="presOf" srcId="{5A320D89-05A9-4D3B-ABBA-DD15DEAADC3C}" destId="{CC602C37-5CBD-405A-9325-474D25EB92FB}" srcOrd="0" destOrd="0" presId="urn:microsoft.com/office/officeart/2018/2/layout/IconVerticalSolidList"/>
    <dgm:cxn modelId="{070CAF6C-BCFE-4965-919C-6AC72D0FA804}" srcId="{5FFC8A1A-2FE7-4B80-9241-643D1E5D2400}" destId="{7BDDA979-9F5C-4C87-982A-71232ACCA00D}" srcOrd="0" destOrd="0" parTransId="{39C5BF82-972A-430D-941C-31339A0E18B5}" sibTransId="{80B2B900-62CF-4B93-91CA-E0B8140316AC}"/>
    <dgm:cxn modelId="{54252D7E-7D2E-4764-B678-EFABC8757B9F}" srcId="{5FFC8A1A-2FE7-4B80-9241-643D1E5D2400}" destId="{ACC4D935-B4D7-4E31-AEEB-60E289C6A83A}" srcOrd="2" destOrd="0" parTransId="{57D4BE8A-0AA2-44FA-BCB0-2CEA245F575B}" sibTransId="{F9290A12-F65F-4262-9308-0B2B3503A091}"/>
    <dgm:cxn modelId="{A245BB7E-E509-4116-9609-9EFE87AD1B4F}" srcId="{5FFC8A1A-2FE7-4B80-9241-643D1E5D2400}" destId="{5A320D89-05A9-4D3B-ABBA-DD15DEAADC3C}" srcOrd="1" destOrd="0" parTransId="{58D8EDFD-C73C-43E1-AB96-98949E167EFE}" sibTransId="{87448F93-C88E-4CF8-8945-CE58CCA5A8DA}"/>
    <dgm:cxn modelId="{7CA285AC-B1FB-48DF-ACED-74CA58C8DEE6}" type="presOf" srcId="{5FFC8A1A-2FE7-4B80-9241-643D1E5D2400}" destId="{99094C89-DB06-4397-93D1-9F8E988591A7}" srcOrd="0" destOrd="0" presId="urn:microsoft.com/office/officeart/2018/2/layout/IconVerticalSolidList"/>
    <dgm:cxn modelId="{CEA2F3CB-FAAE-4DA4-8D37-9534CDE5E8D3}" type="presOf" srcId="{7BDDA979-9F5C-4C87-982A-71232ACCA00D}" destId="{F8667457-B839-4736-8D3B-C8E5DD9EF569}" srcOrd="0" destOrd="0" presId="urn:microsoft.com/office/officeart/2018/2/layout/IconVerticalSolidList"/>
    <dgm:cxn modelId="{82A5CFE4-276B-4C77-BBD1-9F2ED2714808}" type="presOf" srcId="{ACC4D935-B4D7-4E31-AEEB-60E289C6A83A}" destId="{72DC2FDB-2647-42B2-9192-53E0F151BF51}" srcOrd="0" destOrd="0" presId="urn:microsoft.com/office/officeart/2018/2/layout/IconVerticalSolidList"/>
    <dgm:cxn modelId="{71C33CEF-D0EC-4109-B689-8BE5A207118C}" type="presParOf" srcId="{99094C89-DB06-4397-93D1-9F8E988591A7}" destId="{3C49E7F5-C2AF-4168-834C-E3C73872E08E}" srcOrd="0" destOrd="0" presId="urn:microsoft.com/office/officeart/2018/2/layout/IconVerticalSolidList"/>
    <dgm:cxn modelId="{AACA74A4-014A-4ECE-91FA-962ACE8C4FC7}" type="presParOf" srcId="{3C49E7F5-C2AF-4168-834C-E3C73872E08E}" destId="{920B634D-90C4-4F32-B1A6-18370999E139}" srcOrd="0" destOrd="0" presId="urn:microsoft.com/office/officeart/2018/2/layout/IconVerticalSolidList"/>
    <dgm:cxn modelId="{B0F46A8B-230C-4D6C-8BEA-CD4AE1504B25}" type="presParOf" srcId="{3C49E7F5-C2AF-4168-834C-E3C73872E08E}" destId="{6ADD7259-1A5F-4CF1-AB28-393D68A47B81}" srcOrd="1" destOrd="0" presId="urn:microsoft.com/office/officeart/2018/2/layout/IconVerticalSolidList"/>
    <dgm:cxn modelId="{768FC53D-A23D-4CCD-8D69-F076DF7003A7}" type="presParOf" srcId="{3C49E7F5-C2AF-4168-834C-E3C73872E08E}" destId="{704F0350-FCA7-4876-8EE9-B4329072338D}" srcOrd="2" destOrd="0" presId="urn:microsoft.com/office/officeart/2018/2/layout/IconVerticalSolidList"/>
    <dgm:cxn modelId="{D04D4382-FACD-46C1-8D7E-EAFCC61F4C80}" type="presParOf" srcId="{3C49E7F5-C2AF-4168-834C-E3C73872E08E}" destId="{F8667457-B839-4736-8D3B-C8E5DD9EF569}" srcOrd="3" destOrd="0" presId="urn:microsoft.com/office/officeart/2018/2/layout/IconVerticalSolidList"/>
    <dgm:cxn modelId="{B58AF00D-B783-46F5-ACA5-8F488FF9AF58}" type="presParOf" srcId="{99094C89-DB06-4397-93D1-9F8E988591A7}" destId="{F9811F5E-BEB0-4104-8DD7-DFA92B81F01B}" srcOrd="1" destOrd="0" presId="urn:microsoft.com/office/officeart/2018/2/layout/IconVerticalSolidList"/>
    <dgm:cxn modelId="{7A7FA810-D021-43A4-A568-8EB69A391C7D}" type="presParOf" srcId="{99094C89-DB06-4397-93D1-9F8E988591A7}" destId="{2A8DAEB2-501F-4BC0-8475-0E1F904EDB31}" srcOrd="2" destOrd="0" presId="urn:microsoft.com/office/officeart/2018/2/layout/IconVerticalSolidList"/>
    <dgm:cxn modelId="{BBCA9965-9D00-4462-A638-7B20668531CE}" type="presParOf" srcId="{2A8DAEB2-501F-4BC0-8475-0E1F904EDB31}" destId="{90B089D7-8109-43BF-BF80-E13E8EDC3E2F}" srcOrd="0" destOrd="0" presId="urn:microsoft.com/office/officeart/2018/2/layout/IconVerticalSolidList"/>
    <dgm:cxn modelId="{55E55097-56F7-495E-B0E7-F3B22B4C197B}" type="presParOf" srcId="{2A8DAEB2-501F-4BC0-8475-0E1F904EDB31}" destId="{5A94C738-E307-4EAA-8838-20C50A142BE4}" srcOrd="1" destOrd="0" presId="urn:microsoft.com/office/officeart/2018/2/layout/IconVerticalSolidList"/>
    <dgm:cxn modelId="{C7E7DB8E-4481-4AC3-8306-C6FF028A35EF}" type="presParOf" srcId="{2A8DAEB2-501F-4BC0-8475-0E1F904EDB31}" destId="{4708270A-6169-4CBB-83EC-46EFDE3590B3}" srcOrd="2" destOrd="0" presId="urn:microsoft.com/office/officeart/2018/2/layout/IconVerticalSolidList"/>
    <dgm:cxn modelId="{77A4F446-554E-42C0-9489-1DF7052D26B4}" type="presParOf" srcId="{2A8DAEB2-501F-4BC0-8475-0E1F904EDB31}" destId="{CC602C37-5CBD-405A-9325-474D25EB92FB}" srcOrd="3" destOrd="0" presId="urn:microsoft.com/office/officeart/2018/2/layout/IconVerticalSolidList"/>
    <dgm:cxn modelId="{FB1E46EF-DBDF-4A75-A7BB-178E040D31F0}" type="presParOf" srcId="{99094C89-DB06-4397-93D1-9F8E988591A7}" destId="{F516ACA2-C868-4472-B723-BD886B0D64C5}" srcOrd="3" destOrd="0" presId="urn:microsoft.com/office/officeart/2018/2/layout/IconVerticalSolidList"/>
    <dgm:cxn modelId="{C50D676E-214D-4BD5-B066-1C29E2A44927}" type="presParOf" srcId="{99094C89-DB06-4397-93D1-9F8E988591A7}" destId="{D941124B-FDF8-40ED-AB76-C4CB8B9BEFED}" srcOrd="4" destOrd="0" presId="urn:microsoft.com/office/officeart/2018/2/layout/IconVerticalSolidList"/>
    <dgm:cxn modelId="{D87346BD-AD72-4DEE-A13F-3A5870BCF302}" type="presParOf" srcId="{D941124B-FDF8-40ED-AB76-C4CB8B9BEFED}" destId="{8E1CDA45-D7C0-4660-BD61-9C6D86CF71C3}" srcOrd="0" destOrd="0" presId="urn:microsoft.com/office/officeart/2018/2/layout/IconVerticalSolidList"/>
    <dgm:cxn modelId="{141E5530-8B94-4011-A59A-6B3C31550057}" type="presParOf" srcId="{D941124B-FDF8-40ED-AB76-C4CB8B9BEFED}" destId="{C95D78D1-B520-43A0-8332-9F29A09A6518}" srcOrd="1" destOrd="0" presId="urn:microsoft.com/office/officeart/2018/2/layout/IconVerticalSolidList"/>
    <dgm:cxn modelId="{D735D0E2-C878-4369-88CE-0DACA67B2ED0}" type="presParOf" srcId="{D941124B-FDF8-40ED-AB76-C4CB8B9BEFED}" destId="{CF20D0BB-5E4B-4153-9219-D983D820D639}" srcOrd="2" destOrd="0" presId="urn:microsoft.com/office/officeart/2018/2/layout/IconVerticalSolidList"/>
    <dgm:cxn modelId="{407E1017-D512-49A7-A0A0-B49346AF6EFB}" type="presParOf" srcId="{D941124B-FDF8-40ED-AB76-C4CB8B9BEFED}" destId="{72DC2FDB-2647-42B2-9192-53E0F151BF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B634D-90C4-4F32-B1A6-18370999E139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D7259-1A5F-4CF1-AB28-393D68A47B8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67457-B839-4736-8D3B-C8E5DD9EF569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>
              <a:latin typeface="Arial" panose="020B0604020202020204" pitchFamily="34" charset="0"/>
              <a:cs typeface="Arial" panose="020B0604020202020204" pitchFamily="34" charset="0"/>
            </a:rPr>
            <a:t>4 piloter: Fylkesmannen i Oslo og Viken, Fylkesmannen i Troms og Finnmark, Fylkesmannen i Rogaland og Fylkesmannen i Trøndelag. 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5590" y="531"/>
        <a:ext cx="9080009" cy="1242935"/>
      </dsp:txXfrm>
    </dsp:sp>
    <dsp:sp modelId="{90B089D7-8109-43BF-BF80-E13E8EDC3E2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4C738-E307-4EAA-8838-20C50A142BE4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02C37-5CBD-405A-9325-474D25EB92FB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>
              <a:latin typeface="Arial" panose="020B0604020202020204" pitchFamily="34" charset="0"/>
              <a:cs typeface="Arial" panose="020B0604020202020204" pitchFamily="34" charset="0"/>
            </a:rPr>
            <a:t>Skal samarbeide med Bufdir om å utvikle og spre et opplæringstilbud om CRPD, og bidra inn i opplæringen av kommunene. </a:t>
          </a: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5590" y="1554201"/>
        <a:ext cx="9080009" cy="1242935"/>
      </dsp:txXfrm>
    </dsp:sp>
    <dsp:sp modelId="{8E1CDA45-D7C0-4660-BD61-9C6D86CF71C3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D78D1-B520-43A0-8332-9F29A09A651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C2FDB-2647-42B2-9192-53E0F151BF51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>
              <a:latin typeface="Arial" panose="020B0604020202020204" pitchFamily="34" charset="0"/>
              <a:cs typeface="Arial" panose="020B0604020202020204" pitchFamily="34" charset="0"/>
            </a:rPr>
            <a:t>Kunnskapen skal spres og implementeres i de andre embetene, kommunene. Planen går fra 2020 – 2025</a:t>
          </a: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31.03.2020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err="1"/>
              <a:t>Informasjonsutveksler</a:t>
            </a:r>
            <a:endParaRPr lang="nb-NO" b="1" dirty="0"/>
          </a:p>
          <a:p>
            <a:endParaRPr lang="nb-NO" dirty="0"/>
          </a:p>
          <a:p>
            <a:r>
              <a:rPr lang="nb-NO" dirty="0"/>
              <a:t>En ting er å holde overordnede myndigheter orientert om virkningen av politikken. Noe annet er å omsette informasjonen, og med det kunnskap, her lokalt. Her kan Fylkesmannen ta nødvendige initiativ – noe som følger av vår instruks fra overordnede myndighet.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9865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AB0D-967D-4A0D-A238-D9D213570B6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17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målet med 0-24-samarbeidet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5B7A4-5947-2C49-BF26-0BB48ABD8EA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15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31.03.2020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9FEB085-0190-4AD4-B146-7E11A3CED7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31.03.2020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0DCFF89-A1B9-492B-88E1-30000BFDA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219981D-862F-9F4E-B4E7-43F41170E94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0C3C50-FBE4-46EE-B152-E432740BF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FA735B6-05A2-44CC-BDD4-5866E7A4EED0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20C5837D-520B-4868-BA06-253D8CD075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49FE12C-F871-4C7B-B61B-51B3EAA8293D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F06218A-301C-4474-9121-5449FAE2D8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E8715DE-5416-9048-B462-7D91320F89F7}"/>
              </a:ext>
            </a:extLst>
          </p:cNvPr>
          <p:cNvSpPr txBox="1"/>
          <p:nvPr userDrawn="1"/>
        </p:nvSpPr>
        <p:spPr>
          <a:xfrm>
            <a:off x="8896396" y="5725022"/>
            <a:ext cx="25710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C2BD745-6029-4CEA-8846-93752FBA680D}"/>
              </a:ext>
            </a:extLst>
          </p:cNvPr>
          <p:cNvSpPr txBox="1"/>
          <p:nvPr userDrawn="1"/>
        </p:nvSpPr>
        <p:spPr>
          <a:xfrm>
            <a:off x="8896396" y="5802926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D75634F-8BFE-4890-B40D-AA62743007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7" y="5288605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31.03.2020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22CA871-1EAC-4243-8898-C04FF7F78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0A943E-30FD-4EA7-B022-4E885A4C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F78F7E-E705-48DB-AC62-44F9BB522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2438" indent="-452438">
              <a:buFontTx/>
              <a:buBlip>
                <a:blip r:embed="rId2"/>
              </a:buBlip>
              <a:defRPr/>
            </a:lvl1pPr>
            <a:lvl2pPr marL="895350" indent="-4381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5C4664-47FD-4440-84B6-41872E8B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29-4191-421A-AC79-820EA3CBF725}" type="datetimeFigureOut">
              <a:rPr lang="nb-NO" smtClean="0"/>
              <a:t>31.03.2020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139F33-C5DA-4BD7-A466-85EF9C1D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D3AAA0-1B85-43C4-B7EC-54A1EEB4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EBB5-951F-4947-9D0E-6186FD6C6D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530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9A36B7-B2B3-428D-8E12-1B6CA842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6E5F2AC-8386-46A2-809D-0968407FF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9E519D-03D0-4653-A790-02A3ECD94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DFDB75F-3F76-4E91-BED2-2F393040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E779-03FF-4004-89CB-2D5C34FBB482}" type="datetimeFigureOut">
              <a:rPr lang="nb-NO" smtClean="0"/>
              <a:t>31.03.2020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763732F-BF0B-4B6F-95AC-76B8B76C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D42E00E-DF09-40A8-8C69-3080024F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E834-B6EA-4ACC-90A3-58E970252F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672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964BE5-DA48-4A7E-AC9A-0787DE13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116736-B0B1-4B4F-A32F-CA484C5201E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354013" indent="-354013">
              <a:buFontTx/>
              <a:buBlip>
                <a:blip r:embed="rId2"/>
              </a:buBlip>
              <a:defRPr/>
            </a:lvl1pPr>
            <a:lvl2pPr marL="806450" indent="-349250">
              <a:buSzPct val="10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nb-NO" dirty="0"/>
              <a:t> Rediger tekststiler i malen</a:t>
            </a:r>
          </a:p>
          <a:p>
            <a:pPr lvl="1"/>
            <a:r>
              <a:rPr lang="nb-NO" dirty="0"/>
              <a:t> 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314F9B8-9647-4C4F-9503-9B35F2CBD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452438" indent="-452438">
              <a:buFontTx/>
              <a:buBlip>
                <a:blip r:embed="rId2"/>
              </a:buBlip>
              <a:defRPr/>
            </a:lvl1pPr>
            <a:lvl2pPr marL="806450" indent="-34925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01F0536-77A8-44D9-8716-F75B0D33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29-4191-421A-AC79-820EA3CBF725}" type="datetimeFigureOut">
              <a:rPr lang="nb-NO" smtClean="0"/>
              <a:t>31.03.2020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AE54871-C6A9-4822-81BA-BBD1B123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3FEA4A0-9C6C-4E13-B70C-C3BC48C8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EBB5-951F-4947-9D0E-6186FD6C6D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732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60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31.03.2020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A65D8C2-666F-4DAA-B072-B96964B5C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31.03.2020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C0169C8-CD00-488C-AADD-B00619D9A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31.03.2020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5B9E482-612A-4627-ABAB-54CA86C30C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664" r:id="rId7"/>
    <p:sldLayoutId id="2147483713" r:id="rId8"/>
    <p:sldLayoutId id="2147483685" r:id="rId9"/>
    <p:sldLayoutId id="2147483714" r:id="rId10"/>
    <p:sldLayoutId id="2147483702" r:id="rId11"/>
    <p:sldLayoutId id="2147483736" r:id="rId12"/>
    <p:sldLayoutId id="2147483733" r:id="rId13"/>
    <p:sldLayoutId id="2147483716" r:id="rId14"/>
    <p:sldLayoutId id="2147483707" r:id="rId15"/>
    <p:sldLayoutId id="2147483675" r:id="rId16"/>
    <p:sldLayoutId id="2147483706" r:id="rId17"/>
    <p:sldLayoutId id="2147483709" r:id="rId18"/>
    <p:sldLayoutId id="2147483711" r:id="rId19"/>
    <p:sldLayoutId id="2147483710" r:id="rId20"/>
    <p:sldLayoutId id="2147483712" r:id="rId21"/>
    <p:sldLayoutId id="2147483655" r:id="rId22"/>
    <p:sldLayoutId id="2147483705" r:id="rId23"/>
    <p:sldLayoutId id="2147483759" r:id="rId24"/>
    <p:sldLayoutId id="2147483758" r:id="rId25"/>
    <p:sldLayoutId id="2147483757" r:id="rId26"/>
    <p:sldLayoutId id="2147483746" r:id="rId27"/>
    <p:sldLayoutId id="2147483718" r:id="rId28"/>
    <p:sldLayoutId id="2147483719" r:id="rId29"/>
    <p:sldLayoutId id="2147483760" r:id="rId30"/>
    <p:sldLayoutId id="2147483761" r:id="rId31"/>
    <p:sldLayoutId id="2147483762" r:id="rId32"/>
    <p:sldLayoutId id="2147483763" r:id="rId3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DBEC0E1-D055-43DF-A629-B5CFB1A413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31.03.2020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CADBB2-8980-44F7-93F1-DFD4170CD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z="3600" dirty="0"/>
              <a:t>Økt gjennomføring av CRPD i kommunene</a:t>
            </a:r>
          </a:p>
          <a:p>
            <a:r>
              <a:rPr lang="nb-NO" sz="2400" dirty="0"/>
              <a:t>Hva skal til for å lykkes i Trøndelag?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3E3403-C3F7-4730-B406-B00C458F7F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088" y="3952086"/>
            <a:ext cx="5136285" cy="1186443"/>
          </a:xfrm>
        </p:spPr>
        <p:txBody>
          <a:bodyPr/>
          <a:lstStyle/>
          <a:p>
            <a:r>
              <a:rPr lang="nb-NO" dirty="0"/>
              <a:t>Trondheim 10.3 og Steinkjer 11.3 2020</a:t>
            </a:r>
          </a:p>
          <a:p>
            <a:r>
              <a:rPr lang="nb-NO" dirty="0"/>
              <a:t>Margrethe Taule</a:t>
            </a:r>
          </a:p>
          <a:p>
            <a:r>
              <a:rPr lang="nb-NO" dirty="0"/>
              <a:t>Seksjonsleder Velferd </a:t>
            </a:r>
          </a:p>
        </p:txBody>
      </p:sp>
    </p:spTree>
    <p:extLst>
      <p:ext uri="{BB962C8B-B14F-4D97-AF65-F5344CB8AC3E}">
        <p14:creationId xmlns:p14="http://schemas.microsoft.com/office/powerpoint/2010/main" val="357944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416A11A5-91EB-4AE9-AFD5-CB690463FF6D}"/>
              </a:ext>
            </a:extLst>
          </p:cNvPr>
          <p:cNvSpPr/>
          <p:nvPr/>
        </p:nvSpPr>
        <p:spPr>
          <a:xfrm>
            <a:off x="86710" y="1982510"/>
            <a:ext cx="2753713" cy="1036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Folkehelsealliansen</a:t>
            </a:r>
          </a:p>
          <a:p>
            <a:pPr algn="ctr"/>
            <a:endParaRPr lang="nb-NO" sz="16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b-NO" sz="1400" dirty="0">
                <a:solidFill>
                  <a:schemeClr val="bg2">
                    <a:lumMod val="25000"/>
                  </a:schemeClr>
                </a:solidFill>
              </a:rPr>
              <a:t>38 medlemsorganisasjoner 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A5DC2CEE-7FFF-4340-9CBA-3A1A553A5965}"/>
              </a:ext>
            </a:extLst>
          </p:cNvPr>
          <p:cNvSpPr/>
          <p:nvPr/>
        </p:nvSpPr>
        <p:spPr>
          <a:xfrm>
            <a:off x="2998078" y="2010098"/>
            <a:ext cx="2761593" cy="1008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Samarbeidsorganet</a:t>
            </a:r>
          </a:p>
          <a:p>
            <a:pPr algn="ctr"/>
            <a:endParaRPr lang="nb-NO" dirty="0"/>
          </a:p>
          <a:p>
            <a:pPr algn="ctr"/>
            <a:r>
              <a:rPr lang="nb-NO" sz="1400" dirty="0">
                <a:solidFill>
                  <a:schemeClr val="bg2">
                    <a:lumMod val="25000"/>
                  </a:schemeClr>
                </a:solidFill>
              </a:rPr>
              <a:t>Program for folkehelsearbeid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3080D320-3353-4A11-9F25-37450F1F91D9}"/>
              </a:ext>
            </a:extLst>
          </p:cNvPr>
          <p:cNvSpPr/>
          <p:nvPr/>
        </p:nvSpPr>
        <p:spPr>
          <a:xfrm>
            <a:off x="6172204" y="2037689"/>
            <a:ext cx="2656489" cy="819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Velferdsnettverket</a:t>
            </a:r>
          </a:p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E61186F1-65C2-452D-A6E8-50909BEE5351}"/>
              </a:ext>
            </a:extLst>
          </p:cNvPr>
          <p:cNvSpPr/>
          <p:nvPr/>
        </p:nvSpPr>
        <p:spPr>
          <a:xfrm>
            <a:off x="9109842" y="2037689"/>
            <a:ext cx="2656489" cy="819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Kompetansesenter- forum </a:t>
            </a:r>
          </a:p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90AA20A-F318-4908-BBB9-A090BCF0A2CE}"/>
              </a:ext>
            </a:extLst>
          </p:cNvPr>
          <p:cNvSpPr txBox="1"/>
          <p:nvPr/>
        </p:nvSpPr>
        <p:spPr>
          <a:xfrm>
            <a:off x="102471" y="3538824"/>
            <a:ext cx="179726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200" dirty="0"/>
              <a:t>Arbeidsutvalg</a:t>
            </a:r>
            <a:r>
              <a:rPr lang="nb-NO" dirty="0"/>
              <a:t>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0D4937F-9E98-474F-89AE-1A5CC83EA1CA}"/>
              </a:ext>
            </a:extLst>
          </p:cNvPr>
          <p:cNvSpPr txBox="1"/>
          <p:nvPr/>
        </p:nvSpPr>
        <p:spPr>
          <a:xfrm>
            <a:off x="3082159" y="3561905"/>
            <a:ext cx="1923393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200" dirty="0"/>
              <a:t>FoU gruppe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B1D0F09-5C02-4A2A-A051-37BDB54710F7}"/>
              </a:ext>
            </a:extLst>
          </p:cNvPr>
          <p:cNvSpPr txBox="1"/>
          <p:nvPr/>
        </p:nvSpPr>
        <p:spPr>
          <a:xfrm>
            <a:off x="9109841" y="4000505"/>
            <a:ext cx="1887523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200" dirty="0"/>
              <a:t>Voksen gruppe 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B9F6092-0896-4052-8B88-E13C3CF45041}"/>
              </a:ext>
            </a:extLst>
          </p:cNvPr>
          <p:cNvSpPr txBox="1"/>
          <p:nvPr/>
        </p:nvSpPr>
        <p:spPr>
          <a:xfrm>
            <a:off x="9109842" y="3487644"/>
            <a:ext cx="1887523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200" dirty="0"/>
              <a:t>Barn og unge gruppa 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5BB24EF-B0E6-46EC-A26F-39F5A34B3CE6}"/>
              </a:ext>
            </a:extLst>
          </p:cNvPr>
          <p:cNvSpPr txBox="1"/>
          <p:nvPr/>
        </p:nvSpPr>
        <p:spPr>
          <a:xfrm>
            <a:off x="6337738" y="3538824"/>
            <a:ext cx="2144110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200" dirty="0"/>
              <a:t>Arbeidsgruppe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BE24343-BD3B-4B45-9004-AAA78DAD728E}"/>
              </a:ext>
            </a:extLst>
          </p:cNvPr>
          <p:cNvSpPr txBox="1"/>
          <p:nvPr/>
        </p:nvSpPr>
        <p:spPr>
          <a:xfrm>
            <a:off x="6365327" y="4000505"/>
            <a:ext cx="2144110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200" dirty="0"/>
              <a:t>Barne- og unge gruppe 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B19F601-9F2D-4B26-90D3-E8F29B931B98}"/>
              </a:ext>
            </a:extLst>
          </p:cNvPr>
          <p:cNvSpPr txBox="1"/>
          <p:nvPr/>
        </p:nvSpPr>
        <p:spPr>
          <a:xfrm>
            <a:off x="4690245" y="525348"/>
            <a:ext cx="296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Nettverk og aktører </a:t>
            </a:r>
          </a:p>
        </p:txBody>
      </p:sp>
    </p:spTree>
    <p:extLst>
      <p:ext uri="{BB962C8B-B14F-4D97-AF65-F5344CB8AC3E}">
        <p14:creationId xmlns:p14="http://schemas.microsoft.com/office/powerpoint/2010/main" val="421551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B75BE0A-8AB0-401C-9769-582458F68EE6}"/>
              </a:ext>
            </a:extLst>
          </p:cNvPr>
          <p:cNvSpPr/>
          <p:nvPr/>
        </p:nvSpPr>
        <p:spPr>
          <a:xfrm>
            <a:off x="291837" y="1179657"/>
            <a:ext cx="4940211" cy="265143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Fylkesmannen i Trøndelag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nb-NO" sz="1200" dirty="0">
                <a:solidFill>
                  <a:prstClr val="black"/>
                </a:solidFill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Trøndelag fylkeskommune 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Husbanken </a:t>
            </a:r>
            <a:r>
              <a:rPr lang="nb-NO" sz="1200" dirty="0">
                <a:solidFill>
                  <a:prstClr val="black"/>
                </a:solidFill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Midt-Norge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nb-NO" sz="1200" dirty="0" err="1">
                <a:solidFill>
                  <a:prstClr val="black"/>
                </a:solidFill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BUFetat</a:t>
            </a:r>
            <a:r>
              <a:rPr lang="nb-NO" sz="1200" dirty="0">
                <a:solidFill>
                  <a:prstClr val="black"/>
                </a:solidFill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Trøndelag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IMDi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Midt-Norge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KS Midt-Norge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Kriminalomsorgen Region Nord 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NAV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Fylke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Trøndelag politidistrikt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UDI Midt-Norge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Statped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(13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stk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1764041-8334-4433-AF9E-073081554796}"/>
              </a:ext>
            </a:extLst>
          </p:cNvPr>
          <p:cNvSpPr txBox="1"/>
          <p:nvPr/>
        </p:nvSpPr>
        <p:spPr>
          <a:xfrm>
            <a:off x="358831" y="697521"/>
            <a:ext cx="284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Velferdsnettverket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C13B4C22-B63A-4CBC-ABC3-FF122C4DD611}"/>
              </a:ext>
            </a:extLst>
          </p:cNvPr>
          <p:cNvGraphicFramePr>
            <a:graphicFrameLocks noGrp="1"/>
          </p:cNvGraphicFramePr>
          <p:nvPr/>
        </p:nvGraphicFramePr>
        <p:xfrm>
          <a:off x="5901323" y="1176444"/>
          <a:ext cx="6056136" cy="47158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95231">
                  <a:extLst>
                    <a:ext uri="{9D8B030D-6E8A-4147-A177-3AD203B41FA5}">
                      <a16:colId xmlns:a16="http://schemas.microsoft.com/office/drawing/2014/main" val="3526847744"/>
                    </a:ext>
                  </a:extLst>
                </a:gridCol>
                <a:gridCol w="4460905">
                  <a:extLst>
                    <a:ext uri="{9D8B030D-6E8A-4147-A177-3AD203B41FA5}">
                      <a16:colId xmlns:a16="http://schemas.microsoft.com/office/drawing/2014/main" val="3171301036"/>
                    </a:ext>
                  </a:extLst>
                </a:gridCol>
              </a:tblGrid>
              <a:tr h="377447">
                <a:tc>
                  <a:txBody>
                    <a:bodyPr/>
                    <a:lstStyle/>
                    <a:p>
                      <a:r>
                        <a:rPr lang="nb-NO" sz="1100" b="0" dirty="0"/>
                        <a:t>Fylkeskommunen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/>
                        <a:t>Politisk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/>
                        <a:t>Direktør for kultur og folkehelse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885820"/>
                  </a:ext>
                </a:extLst>
              </a:tr>
              <a:tr h="1736257">
                <a:tc>
                  <a:txBody>
                    <a:bodyPr/>
                    <a:lstStyle/>
                    <a:p>
                      <a:r>
                        <a:rPr lang="nb-NO" sz="1100" b="0" dirty="0"/>
                        <a:t>Kommuner/KS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>
                          <a:effectLst/>
                        </a:rPr>
                        <a:t>Rådmann </a:t>
                      </a:r>
                      <a:r>
                        <a:rPr lang="nb-NO" sz="1200" b="0" dirty="0">
                          <a:effectLst/>
                        </a:rPr>
                        <a:t>              Meldal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>
                          <a:effectLst/>
                        </a:rPr>
                        <a:t>Kommunalsjef</a:t>
                      </a:r>
                      <a:r>
                        <a:rPr lang="nb-NO" sz="1200" b="0" dirty="0">
                          <a:effectLst/>
                        </a:rPr>
                        <a:t>         Malvik   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>
                          <a:effectLst/>
                        </a:rPr>
                        <a:t>Oppvekstsjef</a:t>
                      </a:r>
                      <a:r>
                        <a:rPr lang="nb-NO" sz="1200" b="0" dirty="0">
                          <a:effectLst/>
                        </a:rPr>
                        <a:t>           Frøya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>
                          <a:effectLst/>
                        </a:rPr>
                        <a:t>Kultursjef </a:t>
                      </a:r>
                      <a:r>
                        <a:rPr lang="nb-NO" sz="1200" b="0" dirty="0">
                          <a:effectLst/>
                        </a:rPr>
                        <a:t>                Røros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>
                          <a:effectLst/>
                        </a:rPr>
                        <a:t>Ordfører </a:t>
                      </a:r>
                      <a:r>
                        <a:rPr lang="nb-NO" sz="1200" b="0" dirty="0">
                          <a:effectLst/>
                        </a:rPr>
                        <a:t>                 Overhalla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sz="1100" b="0" dirty="0">
                          <a:effectLst/>
                        </a:rPr>
                        <a:t>Folkehelsekoordinator  </a:t>
                      </a:r>
                      <a:r>
                        <a:rPr lang="nn-NO" sz="1200" b="0" dirty="0">
                          <a:effectLst/>
                        </a:rPr>
                        <a:t>Steinkjer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>
                          <a:effectLst/>
                        </a:rPr>
                        <a:t>Kommunalsjef oppvekst   </a:t>
                      </a:r>
                      <a:r>
                        <a:rPr lang="nb-NO" sz="1200" b="0" dirty="0">
                          <a:effectLst/>
                        </a:rPr>
                        <a:t>Stjørdal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>
                          <a:effectLst/>
                        </a:rPr>
                        <a:t>Samfunnsplanlegger</a:t>
                      </a:r>
                      <a:r>
                        <a:rPr lang="nb-NO" sz="1200" b="0" dirty="0">
                          <a:effectLst/>
                        </a:rPr>
                        <a:t>        Nye Namsos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>
                          <a:effectLst/>
                        </a:rPr>
                        <a:t>Rådmannens fagstab        </a:t>
                      </a:r>
                      <a:r>
                        <a:rPr lang="nb-NO" sz="1200" b="0" dirty="0">
                          <a:effectLst/>
                        </a:rPr>
                        <a:t>Trondheim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>
                          <a:effectLst/>
                        </a:rPr>
                        <a:t>KS (leder)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725007"/>
                  </a:ext>
                </a:extLst>
              </a:tr>
              <a:tr h="528426">
                <a:tc>
                  <a:txBody>
                    <a:bodyPr/>
                    <a:lstStyle/>
                    <a:p>
                      <a:r>
                        <a:rPr lang="nb-NO" sz="1100" b="0" dirty="0"/>
                        <a:t>Offentlig sektor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/>
                        <a:t>Fylkesmannen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/>
                        <a:t>NAV (representerer velferdsnettverket)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/>
                        <a:t>Politi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292716"/>
                  </a:ext>
                </a:extLst>
              </a:tr>
              <a:tr h="528426">
                <a:tc>
                  <a:txBody>
                    <a:bodyPr/>
                    <a:lstStyle/>
                    <a:p>
                      <a:r>
                        <a:rPr lang="nb-NO" sz="1100" b="0" dirty="0"/>
                        <a:t>FOU/ kompetansemiljø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 err="1"/>
                        <a:t>KoRus</a:t>
                      </a:r>
                      <a:endParaRPr lang="nb-NO" sz="1100" b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/>
                        <a:t>NTNU/ Senter for </a:t>
                      </a:r>
                      <a:r>
                        <a:rPr lang="nb-NO" sz="1100" b="0" dirty="0" err="1"/>
                        <a:t>helsefremende</a:t>
                      </a:r>
                      <a:r>
                        <a:rPr lang="nb-NO" sz="11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084753"/>
                  </a:ext>
                </a:extLst>
              </a:tr>
              <a:tr h="306152">
                <a:tc>
                  <a:txBody>
                    <a:bodyPr/>
                    <a:lstStyle/>
                    <a:p>
                      <a:r>
                        <a:rPr lang="nb-NO" sz="1100" b="0" dirty="0"/>
                        <a:t>Næringsliv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/>
                        <a:t>NHO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203836"/>
                  </a:ext>
                </a:extLst>
              </a:tr>
              <a:tr h="377447">
                <a:tc>
                  <a:txBody>
                    <a:bodyPr/>
                    <a:lstStyle/>
                    <a:p>
                      <a:r>
                        <a:rPr lang="nb-NO" sz="1100" b="0" dirty="0"/>
                        <a:t>Ungdom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/>
                        <a:t>Trøndelag barne- og ungdomsråd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/>
                        <a:t>Ungdomsutvalget i Trøndelag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181593"/>
                  </a:ext>
                </a:extLst>
              </a:tr>
              <a:tr h="528426">
                <a:tc>
                  <a:txBody>
                    <a:bodyPr/>
                    <a:lstStyle/>
                    <a:p>
                      <a:r>
                        <a:rPr lang="nb-NO" sz="1100" b="0" dirty="0"/>
                        <a:t>Frivillige lag og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/>
                        <a:t>Folkehelsealliansen – Nasjonalforeningen for folkehelsen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dirty="0"/>
                        <a:t>Mental helse ungdom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98967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31E219B7-0ED9-4449-BFC6-4F4C557EBDA2}"/>
              </a:ext>
            </a:extLst>
          </p:cNvPr>
          <p:cNvSpPr txBox="1"/>
          <p:nvPr/>
        </p:nvSpPr>
        <p:spPr>
          <a:xfrm>
            <a:off x="5901323" y="710665"/>
            <a:ext cx="438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Samarbeidsorganet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34DA1B6-8B06-4449-A3EE-BE2C58C7C0B1}"/>
              </a:ext>
            </a:extLst>
          </p:cNvPr>
          <p:cNvSpPr txBox="1"/>
          <p:nvPr/>
        </p:nvSpPr>
        <p:spPr>
          <a:xfrm>
            <a:off x="8565734" y="868667"/>
            <a:ext cx="172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 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stk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4660EC9-77C4-4620-A0B6-996F7D6111D5}"/>
              </a:ext>
            </a:extLst>
          </p:cNvPr>
          <p:cNvSpPr/>
          <p:nvPr/>
        </p:nvSpPr>
        <p:spPr>
          <a:xfrm>
            <a:off x="259461" y="4454309"/>
            <a:ext cx="5004962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Fylkesmannen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Trøndelag fylkeskommune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KoRus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Kompetansesenter rus- Midt Norge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RKBU – Regionalt kunnskapssenter for barn….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RVTS – Regionalt ressurssenter  om vold og ….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NAKU – Nasjonalt kompetansemiljø om utviklingshemming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NAPHA- Nasjonalt kompetansesenter for psykisk helse..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Statped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Statlig spesialpedagogisk tjeneste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Kbt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midt 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DE1C382-4AE4-4B7A-B399-20F9F67AC149}"/>
              </a:ext>
            </a:extLst>
          </p:cNvPr>
          <p:cNvSpPr txBox="1"/>
          <p:nvPr/>
        </p:nvSpPr>
        <p:spPr>
          <a:xfrm>
            <a:off x="3351753" y="164144"/>
            <a:ext cx="532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Samordning av aktører i Trøndelag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27AE2E3-8B61-4085-90F8-101B4AEC4FB2}"/>
              </a:ext>
            </a:extLst>
          </p:cNvPr>
          <p:cNvSpPr/>
          <p:nvPr/>
        </p:nvSpPr>
        <p:spPr>
          <a:xfrm>
            <a:off x="358831" y="4007099"/>
            <a:ext cx="3961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Kompetanseforum Trøndelag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5DF36B9E-FF08-4049-86DB-991E143448D9}"/>
              </a:ext>
            </a:extLst>
          </p:cNvPr>
          <p:cNvCxnSpPr/>
          <p:nvPr/>
        </p:nvCxnSpPr>
        <p:spPr>
          <a:xfrm>
            <a:off x="5352173" y="3429000"/>
            <a:ext cx="36072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23441AC0-F82F-4AAE-8CAE-AF0E9B222F71}"/>
              </a:ext>
            </a:extLst>
          </p:cNvPr>
          <p:cNvCxnSpPr/>
          <p:nvPr/>
        </p:nvCxnSpPr>
        <p:spPr>
          <a:xfrm>
            <a:off x="5092117" y="4007099"/>
            <a:ext cx="0" cy="26844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C1685640-2BCA-42E3-978E-BA06B68BB295}"/>
              </a:ext>
            </a:extLst>
          </p:cNvPr>
          <p:cNvCxnSpPr/>
          <p:nvPr/>
        </p:nvCxnSpPr>
        <p:spPr>
          <a:xfrm>
            <a:off x="5381536" y="5459705"/>
            <a:ext cx="36072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28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vrundet rektangel 32">
            <a:extLst>
              <a:ext uri="{FF2B5EF4-FFF2-40B4-BE49-F238E27FC236}">
                <a16:creationId xmlns:a16="http://schemas.microsoft.com/office/drawing/2014/main" id="{239D2801-9056-B44D-89F8-75CF0238A424}"/>
              </a:ext>
            </a:extLst>
          </p:cNvPr>
          <p:cNvSpPr/>
          <p:nvPr/>
        </p:nvSpPr>
        <p:spPr>
          <a:xfrm>
            <a:off x="3197449" y="138423"/>
            <a:ext cx="5858847" cy="5881377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448D8B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Avrundet rektangel 77">
            <a:extLst>
              <a:ext uri="{FF2B5EF4-FFF2-40B4-BE49-F238E27FC236}">
                <a16:creationId xmlns:a16="http://schemas.microsoft.com/office/drawing/2014/main" id="{11D21299-AF8B-054B-B4B5-1179CB88F714}"/>
              </a:ext>
            </a:extLst>
          </p:cNvPr>
          <p:cNvSpPr/>
          <p:nvPr/>
        </p:nvSpPr>
        <p:spPr>
          <a:xfrm>
            <a:off x="4408254" y="1759758"/>
            <a:ext cx="3292627" cy="3300049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448D8B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6" name="Bilde 45">
            <a:extLst>
              <a:ext uri="{FF2B5EF4-FFF2-40B4-BE49-F238E27FC236}">
                <a16:creationId xmlns:a16="http://schemas.microsoft.com/office/drawing/2014/main" id="{BA126236-FBC3-5C44-9157-6FD399A0B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350" y="3639257"/>
            <a:ext cx="827386" cy="693817"/>
          </a:xfrm>
          <a:prstGeom prst="rect">
            <a:avLst/>
          </a:prstGeom>
        </p:spPr>
      </p:pic>
      <p:pic>
        <p:nvPicPr>
          <p:cNvPr id="60" name="Bilde 59">
            <a:extLst>
              <a:ext uri="{FF2B5EF4-FFF2-40B4-BE49-F238E27FC236}">
                <a16:creationId xmlns:a16="http://schemas.microsoft.com/office/drawing/2014/main" id="{D1B96C48-EA81-C041-8469-C7A544BC4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544" y="1457550"/>
            <a:ext cx="679474" cy="947619"/>
          </a:xfrm>
          <a:prstGeom prst="rect">
            <a:avLst/>
          </a:prstGeom>
        </p:spPr>
      </p:pic>
      <p:pic>
        <p:nvPicPr>
          <p:cNvPr id="61" name="Bilde 60">
            <a:extLst>
              <a:ext uri="{FF2B5EF4-FFF2-40B4-BE49-F238E27FC236}">
                <a16:creationId xmlns:a16="http://schemas.microsoft.com/office/drawing/2014/main" id="{DD1D8742-50C0-FE4E-8F75-EE71C774D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7117">
            <a:off x="7096211" y="2015785"/>
            <a:ext cx="666988" cy="812739"/>
          </a:xfrm>
          <a:prstGeom prst="rect">
            <a:avLst/>
          </a:prstGeom>
        </p:spPr>
      </p:pic>
      <p:pic>
        <p:nvPicPr>
          <p:cNvPr id="63" name="Bilde 62">
            <a:extLst>
              <a:ext uri="{FF2B5EF4-FFF2-40B4-BE49-F238E27FC236}">
                <a16:creationId xmlns:a16="http://schemas.microsoft.com/office/drawing/2014/main" id="{AF5BBD6A-B278-5947-BF22-47867C854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682" y="2409592"/>
            <a:ext cx="704026" cy="868401"/>
          </a:xfrm>
          <a:prstGeom prst="rect">
            <a:avLst/>
          </a:prstGeom>
        </p:spPr>
      </p:pic>
      <p:pic>
        <p:nvPicPr>
          <p:cNvPr id="69" name="Bilde 68">
            <a:extLst>
              <a:ext uri="{FF2B5EF4-FFF2-40B4-BE49-F238E27FC236}">
                <a16:creationId xmlns:a16="http://schemas.microsoft.com/office/drawing/2014/main" id="{BB7BD73C-EE20-8B4A-BCCF-641D1EBC7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6017" y="4409552"/>
            <a:ext cx="644196" cy="908720"/>
          </a:xfrm>
          <a:prstGeom prst="rect">
            <a:avLst/>
          </a:prstGeom>
        </p:spPr>
      </p:pic>
      <p:pic>
        <p:nvPicPr>
          <p:cNvPr id="70" name="Bilde 69">
            <a:extLst>
              <a:ext uri="{FF2B5EF4-FFF2-40B4-BE49-F238E27FC236}">
                <a16:creationId xmlns:a16="http://schemas.microsoft.com/office/drawing/2014/main" id="{7F5A6274-32FD-694D-BC40-BC5DC89374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4026" y="2577495"/>
            <a:ext cx="508107" cy="1745239"/>
          </a:xfrm>
          <a:prstGeom prst="rect">
            <a:avLst/>
          </a:prstGeom>
        </p:spPr>
      </p:pic>
      <p:pic>
        <p:nvPicPr>
          <p:cNvPr id="71" name="Bilde 70">
            <a:extLst>
              <a:ext uri="{FF2B5EF4-FFF2-40B4-BE49-F238E27FC236}">
                <a16:creationId xmlns:a16="http://schemas.microsoft.com/office/drawing/2014/main" id="{83E70C65-CD5E-F14F-A1C9-427FD81E20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4043" y="1721453"/>
            <a:ext cx="997157" cy="628209"/>
          </a:xfrm>
          <a:prstGeom prst="rect">
            <a:avLst/>
          </a:prstGeom>
        </p:spPr>
      </p:pic>
      <p:pic>
        <p:nvPicPr>
          <p:cNvPr id="75" name="Bilde 74">
            <a:extLst>
              <a:ext uri="{FF2B5EF4-FFF2-40B4-BE49-F238E27FC236}">
                <a16:creationId xmlns:a16="http://schemas.microsoft.com/office/drawing/2014/main" id="{7AD27123-E4A7-0D45-9D1F-CDA750D23A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7465" y="4242165"/>
            <a:ext cx="601086" cy="1005801"/>
          </a:xfrm>
          <a:prstGeom prst="rect">
            <a:avLst/>
          </a:prstGeom>
        </p:spPr>
      </p:pic>
      <p:pic>
        <p:nvPicPr>
          <p:cNvPr id="80" name="Bilde 79">
            <a:extLst>
              <a:ext uri="{FF2B5EF4-FFF2-40B4-BE49-F238E27FC236}">
                <a16:creationId xmlns:a16="http://schemas.microsoft.com/office/drawing/2014/main" id="{9CBA1D0A-EE01-574B-823D-9D7F5B7DD6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1982" y="3190908"/>
            <a:ext cx="671047" cy="102864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0813CC0-4194-7B43-AE00-682CFECC1B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3063" y="2751281"/>
            <a:ext cx="263010" cy="190096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DB6788FC-D0AE-DB45-ACAC-F9A109676675}"/>
              </a:ext>
            </a:extLst>
          </p:cNvPr>
          <p:cNvSpPr txBox="1"/>
          <p:nvPr/>
        </p:nvSpPr>
        <p:spPr>
          <a:xfrm>
            <a:off x="3681414" y="5117660"/>
            <a:ext cx="753872" cy="475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 b="1" dirty="0" err="1">
                <a:solidFill>
                  <a:schemeClr val="bg1"/>
                </a:solidFill>
              </a:rPr>
              <a:t>Hdir</a:t>
            </a:r>
            <a:endParaRPr lang="nb-NO" sz="1200" b="1" dirty="0">
              <a:solidFill>
                <a:schemeClr val="bg1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9170097-7E17-154E-982A-15D77C29724B}"/>
              </a:ext>
            </a:extLst>
          </p:cNvPr>
          <p:cNvSpPr txBox="1"/>
          <p:nvPr/>
        </p:nvSpPr>
        <p:spPr>
          <a:xfrm>
            <a:off x="2833636" y="1958559"/>
            <a:ext cx="753773" cy="4751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/>
                </a:solidFill>
              </a:rPr>
              <a:t>Udir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C4423E8-317A-E44C-BE29-F35DA7FE468F}"/>
              </a:ext>
            </a:extLst>
          </p:cNvPr>
          <p:cNvSpPr txBox="1"/>
          <p:nvPr/>
        </p:nvSpPr>
        <p:spPr>
          <a:xfrm>
            <a:off x="5739799" y="59337"/>
            <a:ext cx="746594" cy="4592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 b="1" dirty="0">
                <a:solidFill>
                  <a:schemeClr val="bg1"/>
                </a:solidFill>
              </a:rPr>
              <a:t>IMDi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C9C153C-AEF1-BD4F-AF99-F5388CDF8C42}"/>
              </a:ext>
            </a:extLst>
          </p:cNvPr>
          <p:cNvSpPr txBox="1"/>
          <p:nvPr/>
        </p:nvSpPr>
        <p:spPr>
          <a:xfrm>
            <a:off x="8668936" y="1992374"/>
            <a:ext cx="727186" cy="4583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/>
                </a:solidFill>
              </a:rPr>
              <a:t>Bufdir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8FB36B3D-D567-4342-96C6-967BDE9CBA69}"/>
              </a:ext>
            </a:extLst>
          </p:cNvPr>
          <p:cNvSpPr txBox="1"/>
          <p:nvPr/>
        </p:nvSpPr>
        <p:spPr>
          <a:xfrm>
            <a:off x="7721551" y="5079463"/>
            <a:ext cx="782955" cy="4935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 b="1" dirty="0">
                <a:solidFill>
                  <a:schemeClr val="bg1"/>
                </a:solidFill>
              </a:rPr>
              <a:t>AVdir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8318DD0-A4A8-4EB2-A954-88DEDC2D3244}"/>
              </a:ext>
            </a:extLst>
          </p:cNvPr>
          <p:cNvSpPr/>
          <p:nvPr/>
        </p:nvSpPr>
        <p:spPr>
          <a:xfrm>
            <a:off x="196012" y="6096330"/>
            <a:ext cx="11980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b-NO" dirty="0"/>
              <a:t>Vi må bli bedre på dialog mellom brukere og ansatte – mellom tjenester og forvaltningsnivåer –</a:t>
            </a:r>
          </a:p>
          <a:p>
            <a:pPr lvl="0" algn="ctr">
              <a:defRPr/>
            </a:pPr>
            <a:r>
              <a:rPr lang="nb-NO" dirty="0"/>
              <a:t>både horisontalt og vertikalt – og utforme tjenestene i fellesskap – slik at Stian kan mestre eget liv</a:t>
            </a:r>
          </a:p>
        </p:txBody>
      </p:sp>
    </p:spTree>
    <p:extLst>
      <p:ext uri="{BB962C8B-B14F-4D97-AF65-F5344CB8AC3E}">
        <p14:creationId xmlns:p14="http://schemas.microsoft.com/office/powerpoint/2010/main" val="608734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">
        <p159:morph option="byObject"/>
      </p:transition>
    </mc:Choice>
    <mc:Fallback xmlns="">
      <p:transition spd="slow" advTm="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704A38C-D561-4247-BACB-33A256D3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nb-NO" dirty="0"/>
              <a:t>Til diskusjon </a:t>
            </a:r>
            <a:br>
              <a:rPr lang="nb-NO" dirty="0"/>
            </a:br>
            <a:endParaRPr lang="en-US"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59FE258-26F1-4D27-91E3-81AE8B9D1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Fylkesmannen skal plukke ut 5 – 10 pilotkommuner</a:t>
            </a:r>
          </a:p>
          <a:p>
            <a:pPr marL="1143000" lvl="1" indent="-457200"/>
            <a:r>
              <a:rPr lang="nb-NO" dirty="0"/>
              <a:t>Små og store</a:t>
            </a:r>
          </a:p>
          <a:p>
            <a:pPr marL="1143000" lvl="1" indent="-457200"/>
            <a:r>
              <a:rPr lang="nb-NO" dirty="0"/>
              <a:t>By og land</a:t>
            </a:r>
          </a:p>
          <a:p>
            <a:pPr marL="1143000" lvl="1" indent="-457200"/>
            <a:r>
              <a:rPr lang="nb-NO" dirty="0"/>
              <a:t>God og mindre god økonomi</a:t>
            </a:r>
          </a:p>
          <a:p>
            <a:pPr marL="1143000" lvl="1" indent="-457200"/>
            <a:r>
              <a:rPr lang="nb-NO" dirty="0"/>
              <a:t>Jobbet mye og lite med konvensjonsarbeid tidligere</a:t>
            </a:r>
          </a:p>
          <a:p>
            <a:pPr marL="1143000" lvl="1" indent="-457200"/>
            <a:r>
              <a:rPr lang="nb-NO" dirty="0" err="1"/>
              <a:t>Mangfoldsperspektivet</a:t>
            </a:r>
            <a:endParaRPr lang="nb-NO" dirty="0"/>
          </a:p>
          <a:p>
            <a:pPr marL="1143000" lvl="1" indent="-457200"/>
            <a:r>
              <a:rPr lang="nb-NO" dirty="0"/>
              <a:t>Kommuner som har behov for kompetanseheving </a:t>
            </a:r>
            <a:r>
              <a:rPr lang="nb-NO" dirty="0" err="1"/>
              <a:t>jf</a:t>
            </a:r>
            <a:r>
              <a:rPr lang="nb-NO" dirty="0"/>
              <a:t> tilsyn/klagesaker</a:t>
            </a:r>
          </a:p>
          <a:p>
            <a:pPr marL="1143000" lvl="1" indent="-457200"/>
            <a:r>
              <a:rPr lang="nb-NO" dirty="0"/>
              <a:t>Kommuner med «best </a:t>
            </a:r>
            <a:r>
              <a:rPr lang="nb-NO" dirty="0" err="1"/>
              <a:t>practice</a:t>
            </a:r>
            <a:r>
              <a:rPr lang="nb-NO" dirty="0"/>
              <a:t>»</a:t>
            </a:r>
          </a:p>
          <a:p>
            <a:pPr marL="685800" lvl="1" indent="0">
              <a:buNone/>
            </a:pPr>
            <a:r>
              <a:rPr lang="nb-NO" dirty="0"/>
              <a:t>INNSPILL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D121DDA-FF0D-43DB-B279-47346B03D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Er</a:t>
            </a:r>
            <a:r>
              <a:rPr lang="en-US" dirty="0"/>
              <a:t> det </a:t>
            </a:r>
            <a:r>
              <a:rPr lang="en-US" dirty="0" err="1"/>
              <a:t>andre</a:t>
            </a:r>
            <a:r>
              <a:rPr lang="en-US" dirty="0"/>
              <a:t> ting </a:t>
            </a:r>
            <a:r>
              <a:rPr lang="en-US" dirty="0" err="1"/>
              <a:t>nå</a:t>
            </a:r>
            <a:r>
              <a:rPr lang="en-US" dirty="0"/>
              <a:t> i </a:t>
            </a:r>
            <a:r>
              <a:rPr lang="en-US" dirty="0" err="1"/>
              <a:t>oppstarten</a:t>
            </a:r>
            <a:r>
              <a:rPr lang="en-US" dirty="0"/>
              <a:t> vi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oppmerksom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sikrer</a:t>
            </a:r>
            <a:r>
              <a:rPr lang="en-US" dirty="0"/>
              <a:t> vi </a:t>
            </a:r>
            <a:r>
              <a:rPr lang="en-US" dirty="0" err="1"/>
              <a:t>sammenheng</a:t>
            </a:r>
            <a:r>
              <a:rPr lang="en-US" dirty="0"/>
              <a:t> i </a:t>
            </a:r>
            <a:r>
              <a:rPr lang="en-US" dirty="0" err="1"/>
              <a:t>arbeidet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gjøres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de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aktørene</a:t>
            </a:r>
            <a:r>
              <a:rPr lang="en-US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43407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93EE4D3-1D21-40CD-BE67-BB41C2E8F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Hvem er Fylkesmannen?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Oppdraget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Hva ser vi i Trøndelag?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Fylkesmannen som samordningsmyndighet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0-24 samarbeidet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Til refleksjon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34848E-7780-4508-B623-8F4253BE4C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291CC6E-1E44-48E8-B1BB-CA8C98C3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Disposisjon </a:t>
            </a:r>
          </a:p>
        </p:txBody>
      </p:sp>
    </p:spTree>
    <p:extLst>
      <p:ext uri="{BB962C8B-B14F-4D97-AF65-F5344CB8AC3E}">
        <p14:creationId xmlns:p14="http://schemas.microsoft.com/office/powerpoint/2010/main" val="419019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E99359-C34D-428F-A4CB-8DC91026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Våre fire hovedoppgaver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6DF3E9-6B06-4DCA-9FE7-30E022E00D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       	</a:t>
            </a:r>
            <a:r>
              <a:rPr lang="nb-NO" b="1" dirty="0"/>
              <a:t>Iverksetter </a:t>
            </a:r>
            <a:br>
              <a:rPr lang="nb-NO" b="1" dirty="0"/>
            </a:br>
            <a:r>
              <a:rPr lang="nb-NO" dirty="0"/>
              <a:t>	Se til at nasjonal politikk</a:t>
            </a:r>
            <a:br>
              <a:rPr lang="nb-NO" dirty="0"/>
            </a:br>
            <a:r>
              <a:rPr lang="nb-NO" dirty="0"/>
              <a:t>	blir gjennomført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      	</a:t>
            </a:r>
            <a:r>
              <a:rPr lang="nb-NO" b="1" dirty="0" err="1"/>
              <a:t>Rettssikkerhetsgarantist</a:t>
            </a:r>
            <a:br>
              <a:rPr lang="nb-NO" b="1" dirty="0"/>
            </a:br>
            <a:r>
              <a:rPr lang="nb-NO" b="1" dirty="0"/>
              <a:t>	</a:t>
            </a:r>
            <a:r>
              <a:rPr lang="nb-NO" dirty="0"/>
              <a:t>Gjennom tilsyn, kontroll og </a:t>
            </a:r>
            <a:br>
              <a:rPr lang="nb-NO" dirty="0"/>
            </a:br>
            <a:r>
              <a:rPr lang="nb-NO" dirty="0"/>
              <a:t>	klagebehandling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D6C91DF-1BA8-42E0-BFE0-1887207E2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6104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      	</a:t>
            </a:r>
            <a:r>
              <a:rPr lang="nb-NO" b="1" dirty="0"/>
              <a:t>Samordner</a:t>
            </a:r>
            <a:br>
              <a:rPr lang="nb-NO" dirty="0"/>
            </a:br>
            <a:r>
              <a:rPr lang="nb-NO" dirty="0"/>
              <a:t>	Fylkesmannen skal </a:t>
            </a:r>
            <a:br>
              <a:rPr lang="nb-NO" dirty="0"/>
            </a:br>
            <a:r>
              <a:rPr lang="nb-NO" dirty="0"/>
              <a:t>	samordne statlige interesser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br>
              <a:rPr lang="nb-NO" dirty="0"/>
            </a:br>
            <a:r>
              <a:rPr lang="nb-NO" dirty="0"/>
              <a:t>	</a:t>
            </a:r>
            <a:r>
              <a:rPr lang="nb-NO" b="1" dirty="0" err="1"/>
              <a:t>Informasjonsutveksler</a:t>
            </a:r>
            <a:br>
              <a:rPr lang="nb-NO" b="1" dirty="0"/>
            </a:br>
            <a:r>
              <a:rPr lang="nb-NO" b="1" dirty="0"/>
              <a:t>	</a:t>
            </a:r>
            <a:r>
              <a:rPr lang="nb-NO" dirty="0"/>
              <a:t>Holde overordnet myndigheter </a:t>
            </a:r>
          </a:p>
          <a:p>
            <a:pPr marL="0" indent="0">
              <a:buNone/>
            </a:pPr>
            <a:r>
              <a:rPr lang="nb-NO" dirty="0"/>
              <a:t>	orienter om virkningen av vedtatt politikk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3EDE64-15D7-41AC-991C-64A6D35DC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10" y="1825625"/>
            <a:ext cx="638175" cy="51435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961EDE9-EA3F-41A3-94EA-AF9A24D5A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09" y="3431719"/>
            <a:ext cx="638175" cy="51435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11509C7-C02E-4129-B4CE-3CBFD30F6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890" y="1825625"/>
            <a:ext cx="638175" cy="51435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5819615-56B0-4935-B59A-F3DF66CBC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542332"/>
            <a:ext cx="6381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5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E16E74-54E1-4A01-A6EB-8ABCDD33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0616"/>
          </a:xfrm>
        </p:spPr>
        <p:txBody>
          <a:bodyPr/>
          <a:lstStyle/>
          <a:p>
            <a:r>
              <a:rPr lang="nb-NO" err="1"/>
              <a:t>Bufdirs</a:t>
            </a:r>
            <a:r>
              <a:rPr lang="nb-NO"/>
              <a:t> oppdrag om </a:t>
            </a:r>
            <a:r>
              <a:rPr lang="nb-NO" err="1"/>
              <a:t>CRPD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98B7E5-BD9A-46E3-BBD7-5023B2334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6886"/>
            <a:ext cx="10515600" cy="571155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endParaRPr lang="nb-NO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9600" dirty="0" err="1">
                <a:latin typeface="Arial"/>
                <a:ea typeface="+mn-lt"/>
                <a:cs typeface="Arial"/>
              </a:rPr>
              <a:t>Bufdir</a:t>
            </a:r>
            <a:r>
              <a:rPr lang="nb-NO" sz="9600" dirty="0">
                <a:latin typeface="Arial"/>
                <a:ea typeface="+mn-lt"/>
                <a:cs typeface="Arial"/>
              </a:rPr>
              <a:t> jobber for at CRPD skal ivaretas i kommunal praksis. Forutsetning; at kommunene får «riktig» kunnskap om CRPD og de ulike artiklene.</a:t>
            </a:r>
            <a:endParaRPr lang="nb-NO" sz="9600" dirty="0">
              <a:latin typeface="Arial"/>
              <a:cs typeface="Arial"/>
            </a:endParaRPr>
          </a:p>
          <a:p>
            <a:pPr marL="0" indent="0">
              <a:buNone/>
            </a:pPr>
            <a:endParaRPr lang="nb-NO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9600" dirty="0">
                <a:latin typeface="Arial"/>
                <a:cs typeface="Arial"/>
              </a:rPr>
              <a:t>Oppdraget om CRPD er forankret i Regjeringens handlingsplan for likestilling av personer med funksjonsnedsettelser 2020 – 2025. </a:t>
            </a:r>
          </a:p>
          <a:p>
            <a:endParaRPr lang="nb-NO" sz="9600" dirty="0"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9600" dirty="0">
                <a:latin typeface="Arial"/>
                <a:cs typeface="Arial"/>
              </a:rPr>
              <a:t>Tiltak 71: </a:t>
            </a:r>
          </a:p>
          <a:p>
            <a:pPr lvl="1"/>
            <a:r>
              <a:rPr lang="nb-NO" sz="9200" b="1" dirty="0" err="1">
                <a:latin typeface="Arial"/>
                <a:cs typeface="Arial"/>
              </a:rPr>
              <a:t>Bufdir</a:t>
            </a:r>
            <a:r>
              <a:rPr lang="nb-NO" sz="9200" b="1" dirty="0">
                <a:latin typeface="Arial"/>
                <a:cs typeface="Arial"/>
              </a:rPr>
              <a:t> skal gjennomføre et prosjekt for å bedre kunnskapen om CRPD i norske kommuner. </a:t>
            </a:r>
          </a:p>
          <a:p>
            <a:pPr lvl="1"/>
            <a:endParaRPr lang="nb-NO" sz="9600" b="1" dirty="0">
              <a:latin typeface="Arial"/>
              <a:cs typeface="Arial"/>
            </a:endParaRPr>
          </a:p>
          <a:p>
            <a:pPr lvl="1"/>
            <a:r>
              <a:rPr lang="nb-NO" sz="9600" b="1" dirty="0">
                <a:latin typeface="Arial"/>
                <a:cs typeface="Arial"/>
              </a:rPr>
              <a:t>Prosjektet skal bidra til likestilling av personer med funksjonsnedsettelser gjennom kurs og opplæring om rettigheter og hvordan de kan utøves i praksis. </a:t>
            </a:r>
            <a:endParaRPr lang="nb-NO" sz="8000" dirty="0">
              <a:latin typeface="Arial"/>
              <a:cs typeface="Arial"/>
            </a:endParaRPr>
          </a:p>
          <a:p>
            <a:pPr lvl="1"/>
            <a:endParaRPr lang="nb-NO" sz="9600" b="1" dirty="0">
              <a:latin typeface="Arial"/>
              <a:cs typeface="Arial"/>
            </a:endParaRPr>
          </a:p>
          <a:p>
            <a:pPr lvl="1"/>
            <a:r>
              <a:rPr lang="nb-NO" sz="9600" b="1" dirty="0">
                <a:latin typeface="Arial"/>
                <a:cs typeface="Arial"/>
              </a:rPr>
              <a:t>Fylkesmannen vil få en sentral rolle for opplæringen og det vil i tilknytning til opplæringen bli utpekt noen pilotkommuner</a:t>
            </a:r>
            <a:endParaRPr lang="nb-NO" sz="9600" dirty="0">
              <a:latin typeface="Arial"/>
              <a:cs typeface="Arial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2047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019D72D-1EC6-4560-B2C7-2E4F03C4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/>
              <a:t>Fylkesmannens</a:t>
            </a:r>
            <a:r>
              <a:rPr lang="en-US" dirty="0"/>
              <a:t> </a:t>
            </a:r>
            <a:r>
              <a:rPr lang="en-US" dirty="0" err="1"/>
              <a:t>rolle</a:t>
            </a:r>
            <a:r>
              <a:rPr lang="en-US" dirty="0"/>
              <a:t> i </a:t>
            </a:r>
            <a:r>
              <a:rPr lang="en-US" dirty="0" err="1"/>
              <a:t>prosjektet</a:t>
            </a:r>
            <a:r>
              <a:rPr lang="en-US" dirty="0"/>
              <a:t> </a:t>
            </a:r>
          </a:p>
        </p:txBody>
      </p:sp>
      <p:graphicFrame>
        <p:nvGraphicFramePr>
          <p:cNvPr id="7" name="Plassholder for tekst 3">
            <a:extLst>
              <a:ext uri="{FF2B5EF4-FFF2-40B4-BE49-F238E27FC236}">
                <a16:creationId xmlns:a16="http://schemas.microsoft.com/office/drawing/2014/main" id="{FA2D5F9C-4944-41C1-93AB-1E28671E858C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36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0F378-1085-4E35-8EF9-640DF994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Fylkesmannens oppdrag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016A9E-014A-494C-9BA2-F3C0B185E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Det er lite kunnskap om FN-konvensjon om rettigheter til personer med nedsatt funksjonsevne (CRPD) i kommunene. Som nasjonale myndigheters representant og tilsynsmyndighet på fylkesnivå har fylkesmannen gode forutsetninger for å følge med i kommunenes implementering av FN-konvensjonen. Fylkesmannen skal gjennom sin samordnings- og veiledningsfunksjon overfor kommuner arbeide for at konvensjonen legges til grunn i alt arbeid som berører personer med nedsatt funksjonsevne. </a:t>
            </a:r>
            <a:r>
              <a:rPr lang="nb-NO" dirty="0" err="1"/>
              <a:t>Bufdri</a:t>
            </a:r>
            <a:r>
              <a:rPr lang="nb-NO" dirty="0"/>
              <a:t> har igangsatt et arbeid for å øke kunnskapen om CRPD i kommunene. Fylkesmannen i </a:t>
            </a:r>
            <a:r>
              <a:rPr lang="nb-NO" dirty="0" err="1"/>
              <a:t>Olso</a:t>
            </a:r>
            <a:r>
              <a:rPr lang="nb-NO" dirty="0"/>
              <a:t> og Viken, Troms og Finnmark, Rogaland og Trøndelag skal være piloter de to første årene og skal i samarbeid med </a:t>
            </a:r>
            <a:r>
              <a:rPr lang="nb-NO" dirty="0" err="1"/>
              <a:t>Bufdir</a:t>
            </a:r>
            <a:r>
              <a:rPr lang="nb-NO" dirty="0"/>
              <a:t> implementere FNs konvensjon i eget embete og hos kommunalt ansatte i forvaltning og tjenester. Dette innebærer et samarbeid med </a:t>
            </a:r>
            <a:r>
              <a:rPr lang="nb-NO" dirty="0" err="1"/>
              <a:t>Bufdir</a:t>
            </a:r>
            <a:r>
              <a:rPr lang="nb-NO" dirty="0"/>
              <a:t> om å utvikle og spre et opplæringstilbud om CRDP, og å bidra inn i opplæringen av kommunene. Piloten skal være gjennomført 31.12.2021. (TB 3.2.1.4.4)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C17FEB7-F1DB-470B-A8F6-1B51F8A2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232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31457EC-B939-4102-A5E5-6EEC990C41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18110" y="6045805"/>
            <a:ext cx="3718203" cy="1503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EA2F0EE-E3C8-4965-9C04-4FEA90FCAC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nb-NO" dirty="0"/>
              <a:t>Hva ser vi i Trøndelag?</a:t>
            </a:r>
          </a:p>
        </p:txBody>
      </p:sp>
      <p:pic>
        <p:nvPicPr>
          <p:cNvPr id="9" name="Plassholder for bilde 8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4334BBF8-45D1-4041-A685-746E40E4C1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r="11108" b="1"/>
          <a:stretch/>
        </p:blipFill>
        <p:spPr>
          <a:xfrm>
            <a:off x="7176313" y="1244436"/>
            <a:ext cx="3960000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5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162FB04-755D-447E-930C-0D195F36E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5" y="702259"/>
            <a:ext cx="11633190" cy="5453482"/>
          </a:xfr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DE45CA20-E797-4725-AC89-0A0E7A8A1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758" b="-1"/>
          <a:stretch/>
        </p:blipFill>
        <p:spPr>
          <a:xfrm>
            <a:off x="2549727" y="288635"/>
            <a:ext cx="7092545" cy="681196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682" y="4287891"/>
            <a:ext cx="1878745" cy="127586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184988" y="46039"/>
            <a:ext cx="313508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400" dirty="0"/>
              <a:t>Fullført videregåendeutdanning i løpet av 5 år. Alle utdanningsprogram</a:t>
            </a:r>
          </a:p>
          <a:p>
            <a:pPr algn="ctr"/>
            <a:r>
              <a:rPr lang="nb-NO" sz="1200" dirty="0"/>
              <a:t>Ellever som startet videregående i perioden 2008-2012 og fullførte </a:t>
            </a:r>
          </a:p>
          <a:p>
            <a:pPr algn="ctr"/>
            <a:r>
              <a:rPr lang="nb-NO" sz="1200" dirty="0"/>
              <a:t>2013-2017. </a:t>
            </a:r>
          </a:p>
        </p:txBody>
      </p:sp>
    </p:spTree>
    <p:extLst>
      <p:ext uri="{BB962C8B-B14F-4D97-AF65-F5344CB8AC3E}">
        <p14:creationId xmlns:p14="http://schemas.microsoft.com/office/powerpoint/2010/main" val="4108321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power-point FMTL" id="{11C90BE0-74DD-409A-B40B-1E342C157662}" vid="{E4ED2068-10F3-4967-9B2A-EC457ACE5DF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D4D91D563B08438D9119668B40AB86" ma:contentTypeVersion="14" ma:contentTypeDescription="Opprett et nytt dokument." ma:contentTypeScope="" ma:versionID="3b570bb87a340ac2df59fcd7d6185e5b">
  <xsd:schema xmlns:xsd="http://www.w3.org/2001/XMLSchema" xmlns:xs="http://www.w3.org/2001/XMLSchema" xmlns:p="http://schemas.microsoft.com/office/2006/metadata/properties" xmlns:ns2="e3317d8c-004b-454d-a623-33801b5a34ae" xmlns:ns3="bd358e47-464e-475d-a5a7-9fb3fa7ffae4" targetNamespace="http://schemas.microsoft.com/office/2006/metadata/properties" ma:root="true" ma:fieldsID="614a7f18e70cf8267b5d3b86b4d345a1" ns2:_="" ns3:_="">
    <xsd:import namespace="e3317d8c-004b-454d-a623-33801b5a34ae"/>
    <xsd:import namespace="bd358e47-464e-475d-a5a7-9fb3fa7ffae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17d8c-004b-454d-a623-33801b5a34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58e47-464e-475d-a5a7-9fb3fa7ffa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A89F60-63F7-44E6-9724-9527AE883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317d8c-004b-454d-a623-33801b5a34ae"/>
    <ds:schemaRef ds:uri="bd358e47-464e-475d-a5a7-9fb3fa7ffa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F79EAA-D551-4D5B-96EF-FFF34FCDA7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4ECB1C-2D9E-4F72-B59A-1EE37101584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816</Words>
  <Application>Microsoft Office PowerPoint</Application>
  <PresentationFormat>Widescreen</PresentationFormat>
  <Paragraphs>139</Paragraphs>
  <Slides>13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Open Sans SemiBold</vt:lpstr>
      <vt:lpstr>Symbol</vt:lpstr>
      <vt:lpstr>Verdana</vt:lpstr>
      <vt:lpstr>Office-tema</vt:lpstr>
      <vt:lpstr>PowerPoint-presentasjon</vt:lpstr>
      <vt:lpstr>Disposisjon </vt:lpstr>
      <vt:lpstr>Våre fire hovedoppgaver</vt:lpstr>
      <vt:lpstr>Bufdirs oppdrag om CRPD</vt:lpstr>
      <vt:lpstr>Fylkesmannens rolle i prosjektet </vt:lpstr>
      <vt:lpstr>Fylkesmannens oppdrag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Til diskusjon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Taule, Margrethe</dc:creator>
  <cp:lastModifiedBy>Linn Bylund</cp:lastModifiedBy>
  <cp:revision>9</cp:revision>
  <dcterms:created xsi:type="dcterms:W3CDTF">2020-03-09T10:43:29Z</dcterms:created>
  <dcterms:modified xsi:type="dcterms:W3CDTF">2020-03-31T13:02:16Z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0x0101001FD4D91D563B08438D9119668B40AB86</vt:lpwstr>
  </property>
</Properties>
</file>