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29"/>
  </p:notesMasterIdLst>
  <p:sldIdLst>
    <p:sldId id="256" r:id="rId5"/>
    <p:sldId id="263" r:id="rId6"/>
    <p:sldId id="258" r:id="rId7"/>
    <p:sldId id="261" r:id="rId8"/>
    <p:sldId id="262" r:id="rId9"/>
    <p:sldId id="259" r:id="rId10"/>
    <p:sldId id="300" r:id="rId11"/>
    <p:sldId id="264" r:id="rId12"/>
    <p:sldId id="301" r:id="rId13"/>
    <p:sldId id="294" r:id="rId14"/>
    <p:sldId id="296" r:id="rId15"/>
    <p:sldId id="273" r:id="rId16"/>
    <p:sldId id="260" r:id="rId17"/>
    <p:sldId id="274" r:id="rId18"/>
    <p:sldId id="291" r:id="rId19"/>
    <p:sldId id="292" r:id="rId20"/>
    <p:sldId id="285" r:id="rId21"/>
    <p:sldId id="286" r:id="rId22"/>
    <p:sldId id="287" r:id="rId23"/>
    <p:sldId id="293" r:id="rId24"/>
    <p:sldId id="290" r:id="rId25"/>
    <p:sldId id="265" r:id="rId26"/>
    <p:sldId id="288" r:id="rId27"/>
    <p:sldId id="289"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82931" autoAdjust="0"/>
  </p:normalViewPr>
  <p:slideViewPr>
    <p:cSldViewPr snapToGrid="0">
      <p:cViewPr varScale="1">
        <p:scale>
          <a:sx n="94" d="100"/>
          <a:sy n="94" d="100"/>
        </p:scale>
        <p:origin x="10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 Bylund" userId="7850c5ef-fd9c-4988-a8c2-a375cb0b7dc3" providerId="ADAL" clId="{1AB48AF5-E7B1-4593-9C83-85782CF74343}"/>
    <pc:docChg chg="modSld">
      <pc:chgData name="Linn Bylund" userId="7850c5ef-fd9c-4988-a8c2-a375cb0b7dc3" providerId="ADAL" clId="{1AB48AF5-E7B1-4593-9C83-85782CF74343}" dt="2020-05-20T09:58:13.640" v="14" actId="20577"/>
      <pc:docMkLst>
        <pc:docMk/>
      </pc:docMkLst>
      <pc:sldChg chg="modNotesTx">
        <pc:chgData name="Linn Bylund" userId="7850c5ef-fd9c-4988-a8c2-a375cb0b7dc3" providerId="ADAL" clId="{1AB48AF5-E7B1-4593-9C83-85782CF74343}" dt="2020-05-20T09:57:01.945" v="0" actId="20577"/>
        <pc:sldMkLst>
          <pc:docMk/>
          <pc:sldMk cId="1553422029" sldId="256"/>
        </pc:sldMkLst>
      </pc:sldChg>
      <pc:sldChg chg="modNotesTx">
        <pc:chgData name="Linn Bylund" userId="7850c5ef-fd9c-4988-a8c2-a375cb0b7dc3" providerId="ADAL" clId="{1AB48AF5-E7B1-4593-9C83-85782CF74343}" dt="2020-05-20T09:57:15.804" v="2" actId="20577"/>
        <pc:sldMkLst>
          <pc:docMk/>
          <pc:sldMk cId="1271070237" sldId="258"/>
        </pc:sldMkLst>
      </pc:sldChg>
      <pc:sldChg chg="modNotesTx">
        <pc:chgData name="Linn Bylund" userId="7850c5ef-fd9c-4988-a8c2-a375cb0b7dc3" providerId="ADAL" clId="{1AB48AF5-E7B1-4593-9C83-85782CF74343}" dt="2020-05-20T09:57:30.978" v="6" actId="20577"/>
        <pc:sldMkLst>
          <pc:docMk/>
          <pc:sldMk cId="2666783070" sldId="259"/>
        </pc:sldMkLst>
      </pc:sldChg>
      <pc:sldChg chg="modNotesTx">
        <pc:chgData name="Linn Bylund" userId="7850c5ef-fd9c-4988-a8c2-a375cb0b7dc3" providerId="ADAL" clId="{1AB48AF5-E7B1-4593-9C83-85782CF74343}" dt="2020-05-20T09:57:48.905" v="9" actId="20577"/>
        <pc:sldMkLst>
          <pc:docMk/>
          <pc:sldMk cId="1132932977" sldId="260"/>
        </pc:sldMkLst>
      </pc:sldChg>
      <pc:sldChg chg="modNotesTx">
        <pc:chgData name="Linn Bylund" userId="7850c5ef-fd9c-4988-a8c2-a375cb0b7dc3" providerId="ADAL" clId="{1AB48AF5-E7B1-4593-9C83-85782CF74343}" dt="2020-05-20T09:57:21.790" v="4" actId="20577"/>
        <pc:sldMkLst>
          <pc:docMk/>
          <pc:sldMk cId="3815069398" sldId="261"/>
        </pc:sldMkLst>
      </pc:sldChg>
      <pc:sldChg chg="modNotesTx">
        <pc:chgData name="Linn Bylund" userId="7850c5ef-fd9c-4988-a8c2-a375cb0b7dc3" providerId="ADAL" clId="{1AB48AF5-E7B1-4593-9C83-85782CF74343}" dt="2020-05-20T09:57:26.912" v="5" actId="20577"/>
        <pc:sldMkLst>
          <pc:docMk/>
          <pc:sldMk cId="2899016078" sldId="262"/>
        </pc:sldMkLst>
      </pc:sldChg>
      <pc:sldChg chg="modNotesTx">
        <pc:chgData name="Linn Bylund" userId="7850c5ef-fd9c-4988-a8c2-a375cb0b7dc3" providerId="ADAL" clId="{1AB48AF5-E7B1-4593-9C83-85782CF74343}" dt="2020-05-20T09:57:06.505" v="1" actId="20577"/>
        <pc:sldMkLst>
          <pc:docMk/>
          <pc:sldMk cId="2778995175" sldId="263"/>
        </pc:sldMkLst>
      </pc:sldChg>
      <pc:sldChg chg="modNotesTx">
        <pc:chgData name="Linn Bylund" userId="7850c5ef-fd9c-4988-a8c2-a375cb0b7dc3" providerId="ADAL" clId="{1AB48AF5-E7B1-4593-9C83-85782CF74343}" dt="2020-05-20T09:57:36.997" v="7" actId="20577"/>
        <pc:sldMkLst>
          <pc:docMk/>
          <pc:sldMk cId="3424520658" sldId="264"/>
        </pc:sldMkLst>
      </pc:sldChg>
      <pc:sldChg chg="modNotesTx">
        <pc:chgData name="Linn Bylund" userId="7850c5ef-fd9c-4988-a8c2-a375cb0b7dc3" providerId="ADAL" clId="{1AB48AF5-E7B1-4593-9C83-85782CF74343}" dt="2020-05-20T09:58:13.640" v="14" actId="20577"/>
        <pc:sldMkLst>
          <pc:docMk/>
          <pc:sldMk cId="3903281226" sldId="265"/>
        </pc:sldMkLst>
      </pc:sldChg>
      <pc:sldChg chg="modNotesTx">
        <pc:chgData name="Linn Bylund" userId="7850c5ef-fd9c-4988-a8c2-a375cb0b7dc3" providerId="ADAL" clId="{1AB48AF5-E7B1-4593-9C83-85782CF74343}" dt="2020-05-20T09:57:54.685" v="12" actId="20577"/>
        <pc:sldMkLst>
          <pc:docMk/>
          <pc:sldMk cId="351469644" sldId="274"/>
        </pc:sldMkLst>
      </pc:sldChg>
      <pc:sldChg chg="modNotesTx">
        <pc:chgData name="Linn Bylund" userId="7850c5ef-fd9c-4988-a8c2-a375cb0b7dc3" providerId="ADAL" clId="{1AB48AF5-E7B1-4593-9C83-85782CF74343}" dt="2020-05-20T09:58:01.101" v="13" actId="20577"/>
        <pc:sldMkLst>
          <pc:docMk/>
          <pc:sldMk cId="3023235861" sldId="291"/>
        </pc:sldMkLst>
      </pc:sldChg>
      <pc:sldChg chg="modNotesTx">
        <pc:chgData name="Linn Bylund" userId="7850c5ef-fd9c-4988-a8c2-a375cb0b7dc3" providerId="ADAL" clId="{1AB48AF5-E7B1-4593-9C83-85782CF74343}" dt="2020-05-20T09:57:41.042" v="8" actId="20577"/>
        <pc:sldMkLst>
          <pc:docMk/>
          <pc:sldMk cId="1101616047" sldId="30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DFD6D-F101-4461-9609-E78211F96A3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EC3FB37-E7DA-4A6D-AB1E-ED3E075EE426}">
      <dgm:prSet/>
      <dgm:spPr/>
      <dgm:t>
        <a:bodyPr/>
        <a:lstStyle/>
        <a:p>
          <a:r>
            <a:rPr lang="nb-NO"/>
            <a:t>Omfattende: spesifiserer områder hvor personer med nedsatt funksjonsevne opplever diskriminering   og mangler tilgang til rettigheter: </a:t>
          </a:r>
          <a:endParaRPr lang="en-US"/>
        </a:p>
      </dgm:t>
    </dgm:pt>
    <dgm:pt modelId="{476AEAF1-7613-4C0F-83D6-241D4DED4FD5}" type="parTrans" cxnId="{ED956ECA-8F51-42C2-9478-D90D5ABEC8D6}">
      <dgm:prSet/>
      <dgm:spPr/>
      <dgm:t>
        <a:bodyPr/>
        <a:lstStyle/>
        <a:p>
          <a:endParaRPr lang="en-US"/>
        </a:p>
      </dgm:t>
    </dgm:pt>
    <dgm:pt modelId="{B82366BB-2DB6-4242-A1F7-E00C1E7F9253}" type="sibTrans" cxnId="{ED956ECA-8F51-42C2-9478-D90D5ABEC8D6}">
      <dgm:prSet/>
      <dgm:spPr/>
      <dgm:t>
        <a:bodyPr/>
        <a:lstStyle/>
        <a:p>
          <a:endParaRPr lang="en-US"/>
        </a:p>
      </dgm:t>
    </dgm:pt>
    <dgm:pt modelId="{15EDD0EF-2322-4000-9E0F-A422C4509117}">
      <dgm:prSet/>
      <dgm:spPr/>
      <dgm:t>
        <a:bodyPr/>
        <a:lstStyle/>
        <a:p>
          <a:r>
            <a:rPr lang="nb-NO"/>
            <a:t>Deltakelse i offentlig og politisk liv</a:t>
          </a:r>
          <a:endParaRPr lang="en-US"/>
        </a:p>
      </dgm:t>
    </dgm:pt>
    <dgm:pt modelId="{12033229-6B45-4B79-8900-FBA1DF42ABAE}" type="parTrans" cxnId="{C3801F78-7B5D-47D4-BAEF-370A2A268CCB}">
      <dgm:prSet/>
      <dgm:spPr/>
      <dgm:t>
        <a:bodyPr/>
        <a:lstStyle/>
        <a:p>
          <a:endParaRPr lang="en-US"/>
        </a:p>
      </dgm:t>
    </dgm:pt>
    <dgm:pt modelId="{ABD8DCE9-02C9-4B8D-981D-9BE52910B948}" type="sibTrans" cxnId="{C3801F78-7B5D-47D4-BAEF-370A2A268CCB}">
      <dgm:prSet/>
      <dgm:spPr/>
      <dgm:t>
        <a:bodyPr/>
        <a:lstStyle/>
        <a:p>
          <a:endParaRPr lang="en-US"/>
        </a:p>
      </dgm:t>
    </dgm:pt>
    <dgm:pt modelId="{555CC845-77B0-43E7-8B4E-F4CFE4773985}">
      <dgm:prSet/>
      <dgm:spPr/>
      <dgm:t>
        <a:bodyPr/>
        <a:lstStyle/>
        <a:p>
          <a:r>
            <a:rPr lang="nb-NO"/>
            <a:t>Rett til utdannelse og deltakelse i arbeidsliv</a:t>
          </a:r>
          <a:endParaRPr lang="en-US"/>
        </a:p>
      </dgm:t>
    </dgm:pt>
    <dgm:pt modelId="{82C40E3D-2D6C-4FF0-BF1E-819A5FD2C9FC}" type="parTrans" cxnId="{B5F80EC9-6E0E-4140-91BE-2456919A3A6E}">
      <dgm:prSet/>
      <dgm:spPr/>
      <dgm:t>
        <a:bodyPr/>
        <a:lstStyle/>
        <a:p>
          <a:endParaRPr lang="en-US"/>
        </a:p>
      </dgm:t>
    </dgm:pt>
    <dgm:pt modelId="{6B44DAAF-0BF4-4539-B879-92C0E239CDDF}" type="sibTrans" cxnId="{B5F80EC9-6E0E-4140-91BE-2456919A3A6E}">
      <dgm:prSet/>
      <dgm:spPr/>
      <dgm:t>
        <a:bodyPr/>
        <a:lstStyle/>
        <a:p>
          <a:endParaRPr lang="en-US"/>
        </a:p>
      </dgm:t>
    </dgm:pt>
    <dgm:pt modelId="{E3A7F629-A89F-4678-B19B-62A3909CA425}">
      <dgm:prSet/>
      <dgm:spPr/>
      <dgm:t>
        <a:bodyPr/>
        <a:lstStyle/>
        <a:p>
          <a:r>
            <a:rPr lang="nb-NO"/>
            <a:t>Frihet fra tortur, utnyttelse og vold</a:t>
          </a:r>
          <a:endParaRPr lang="en-US"/>
        </a:p>
      </dgm:t>
    </dgm:pt>
    <dgm:pt modelId="{E79EC56B-B1A0-46C8-8274-8C6381B340CA}" type="parTrans" cxnId="{B50D80BE-1C49-4EC0-859A-7F459DB6D151}">
      <dgm:prSet/>
      <dgm:spPr/>
      <dgm:t>
        <a:bodyPr/>
        <a:lstStyle/>
        <a:p>
          <a:endParaRPr lang="en-US"/>
        </a:p>
      </dgm:t>
    </dgm:pt>
    <dgm:pt modelId="{EB5A0412-1A7E-430B-8253-33D30B7482C3}" type="sibTrans" cxnId="{B50D80BE-1C49-4EC0-859A-7F459DB6D151}">
      <dgm:prSet/>
      <dgm:spPr/>
      <dgm:t>
        <a:bodyPr/>
        <a:lstStyle/>
        <a:p>
          <a:endParaRPr lang="en-US"/>
        </a:p>
      </dgm:t>
    </dgm:pt>
    <dgm:pt modelId="{C2069B13-541B-41EE-89D3-0D453231E844}">
      <dgm:prSet/>
      <dgm:spPr/>
      <dgm:t>
        <a:bodyPr/>
        <a:lstStyle/>
        <a:p>
          <a:r>
            <a:rPr lang="nb-NO"/>
            <a:t>Rett til bevegelsesfrihet</a:t>
          </a:r>
          <a:endParaRPr lang="en-US"/>
        </a:p>
      </dgm:t>
    </dgm:pt>
    <dgm:pt modelId="{44B2B7F6-5B95-48B9-9F63-1D9AD1D1013E}" type="parTrans" cxnId="{B56FE26F-7BEA-45FC-835B-828E42EE4624}">
      <dgm:prSet/>
      <dgm:spPr/>
      <dgm:t>
        <a:bodyPr/>
        <a:lstStyle/>
        <a:p>
          <a:endParaRPr lang="en-US"/>
        </a:p>
      </dgm:t>
    </dgm:pt>
    <dgm:pt modelId="{88F4EB6B-FEB8-469A-A5A4-F99B16523AA1}" type="sibTrans" cxnId="{B56FE26F-7BEA-45FC-835B-828E42EE4624}">
      <dgm:prSet/>
      <dgm:spPr/>
      <dgm:t>
        <a:bodyPr/>
        <a:lstStyle/>
        <a:p>
          <a:endParaRPr lang="en-US"/>
        </a:p>
      </dgm:t>
    </dgm:pt>
    <dgm:pt modelId="{5515FF10-8B9F-469E-842C-C9FB71651AE7}" type="pres">
      <dgm:prSet presAssocID="{A41DFD6D-F101-4461-9609-E78211F96A36}" presName="root" presStyleCnt="0">
        <dgm:presLayoutVars>
          <dgm:dir/>
          <dgm:resizeHandles val="exact"/>
        </dgm:presLayoutVars>
      </dgm:prSet>
      <dgm:spPr/>
    </dgm:pt>
    <dgm:pt modelId="{ACB541C3-6DEA-4656-B659-4DD367E2EA26}" type="pres">
      <dgm:prSet presAssocID="{EEC3FB37-E7DA-4A6D-AB1E-ED3E075EE426}" presName="compNode" presStyleCnt="0"/>
      <dgm:spPr/>
    </dgm:pt>
    <dgm:pt modelId="{7758FAA6-6C21-49C1-A5EA-7859817A6CF5}" type="pres">
      <dgm:prSet presAssocID="{EEC3FB37-E7DA-4A6D-AB1E-ED3E075EE426}" presName="bgRect" presStyleLbl="bgShp" presStyleIdx="0" presStyleCnt="5"/>
      <dgm:spPr/>
    </dgm:pt>
    <dgm:pt modelId="{CC564F98-82DF-4F0D-B55C-0F05A2824BC2}" type="pres">
      <dgm:prSet presAssocID="{EEC3FB37-E7DA-4A6D-AB1E-ED3E075EE42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eelchair Access"/>
        </a:ext>
      </dgm:extLst>
    </dgm:pt>
    <dgm:pt modelId="{6F3F58AA-02C5-43F3-A02F-C85F205BEA74}" type="pres">
      <dgm:prSet presAssocID="{EEC3FB37-E7DA-4A6D-AB1E-ED3E075EE426}" presName="spaceRect" presStyleCnt="0"/>
      <dgm:spPr/>
    </dgm:pt>
    <dgm:pt modelId="{7E62FA69-B6CB-4217-AA37-C0FD05D62FDF}" type="pres">
      <dgm:prSet presAssocID="{EEC3FB37-E7DA-4A6D-AB1E-ED3E075EE426}" presName="parTx" presStyleLbl="revTx" presStyleIdx="0" presStyleCnt="5">
        <dgm:presLayoutVars>
          <dgm:chMax val="0"/>
          <dgm:chPref val="0"/>
        </dgm:presLayoutVars>
      </dgm:prSet>
      <dgm:spPr/>
    </dgm:pt>
    <dgm:pt modelId="{F66077AD-23E8-4D6F-945A-7D78C4F23519}" type="pres">
      <dgm:prSet presAssocID="{B82366BB-2DB6-4242-A1F7-E00C1E7F9253}" presName="sibTrans" presStyleCnt="0"/>
      <dgm:spPr/>
    </dgm:pt>
    <dgm:pt modelId="{11326433-75AE-4945-9C58-6B29F32072B1}" type="pres">
      <dgm:prSet presAssocID="{15EDD0EF-2322-4000-9E0F-A422C4509117}" presName="compNode" presStyleCnt="0"/>
      <dgm:spPr/>
    </dgm:pt>
    <dgm:pt modelId="{A2269B80-EC85-4AD7-8510-866002CCF8F6}" type="pres">
      <dgm:prSet presAssocID="{15EDD0EF-2322-4000-9E0F-A422C4509117}" presName="bgRect" presStyleLbl="bgShp" presStyleIdx="1" presStyleCnt="5"/>
      <dgm:spPr/>
    </dgm:pt>
    <dgm:pt modelId="{1DF17CB1-1EB8-43AF-8F31-0C43EBC93D26}" type="pres">
      <dgm:prSet presAssocID="{15EDD0EF-2322-4000-9E0F-A422C45091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4FB2B065-F89E-466A-82B2-FDC34EB1DA8E}" type="pres">
      <dgm:prSet presAssocID="{15EDD0EF-2322-4000-9E0F-A422C4509117}" presName="spaceRect" presStyleCnt="0"/>
      <dgm:spPr/>
    </dgm:pt>
    <dgm:pt modelId="{04015181-D025-4E56-95A2-64B48B7B6D64}" type="pres">
      <dgm:prSet presAssocID="{15EDD0EF-2322-4000-9E0F-A422C4509117}" presName="parTx" presStyleLbl="revTx" presStyleIdx="1" presStyleCnt="5">
        <dgm:presLayoutVars>
          <dgm:chMax val="0"/>
          <dgm:chPref val="0"/>
        </dgm:presLayoutVars>
      </dgm:prSet>
      <dgm:spPr/>
    </dgm:pt>
    <dgm:pt modelId="{CFFDF4B2-2703-4BD5-8494-5E3D2DD80092}" type="pres">
      <dgm:prSet presAssocID="{ABD8DCE9-02C9-4B8D-981D-9BE52910B948}" presName="sibTrans" presStyleCnt="0"/>
      <dgm:spPr/>
    </dgm:pt>
    <dgm:pt modelId="{CB05E798-06AC-44EB-AFFF-786E514E82A7}" type="pres">
      <dgm:prSet presAssocID="{555CC845-77B0-43E7-8B4E-F4CFE4773985}" presName="compNode" presStyleCnt="0"/>
      <dgm:spPr/>
    </dgm:pt>
    <dgm:pt modelId="{6C1D9463-E29E-4958-92B1-291C018A2A22}" type="pres">
      <dgm:prSet presAssocID="{555CC845-77B0-43E7-8B4E-F4CFE4773985}" presName="bgRect" presStyleLbl="bgShp" presStyleIdx="2" presStyleCnt="5"/>
      <dgm:spPr/>
    </dgm:pt>
    <dgm:pt modelId="{02D8A4B5-A6C6-40C7-A092-77C7483F73A3}" type="pres">
      <dgm:prSet presAssocID="{555CC845-77B0-43E7-8B4E-F4CFE47739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C2532B3-BBDD-4021-8B70-8E124DD7ECFE}" type="pres">
      <dgm:prSet presAssocID="{555CC845-77B0-43E7-8B4E-F4CFE4773985}" presName="spaceRect" presStyleCnt="0"/>
      <dgm:spPr/>
    </dgm:pt>
    <dgm:pt modelId="{2C9027AC-FFEC-45FF-8B3C-B247E69901B5}" type="pres">
      <dgm:prSet presAssocID="{555CC845-77B0-43E7-8B4E-F4CFE4773985}" presName="parTx" presStyleLbl="revTx" presStyleIdx="2" presStyleCnt="5">
        <dgm:presLayoutVars>
          <dgm:chMax val="0"/>
          <dgm:chPref val="0"/>
        </dgm:presLayoutVars>
      </dgm:prSet>
      <dgm:spPr/>
    </dgm:pt>
    <dgm:pt modelId="{7073B7B5-3605-4919-BC07-CA03FA345C16}" type="pres">
      <dgm:prSet presAssocID="{6B44DAAF-0BF4-4539-B879-92C0E239CDDF}" presName="sibTrans" presStyleCnt="0"/>
      <dgm:spPr/>
    </dgm:pt>
    <dgm:pt modelId="{BE323344-14B8-4B96-951A-256119A41A2E}" type="pres">
      <dgm:prSet presAssocID="{E3A7F629-A89F-4678-B19B-62A3909CA425}" presName="compNode" presStyleCnt="0"/>
      <dgm:spPr/>
    </dgm:pt>
    <dgm:pt modelId="{F9962F85-418B-4061-8BED-F74B5EE36A2D}" type="pres">
      <dgm:prSet presAssocID="{E3A7F629-A89F-4678-B19B-62A3909CA425}" presName="bgRect" presStyleLbl="bgShp" presStyleIdx="3" presStyleCnt="5"/>
      <dgm:spPr/>
    </dgm:pt>
    <dgm:pt modelId="{6BBE8009-7CAD-4383-A434-60CFE7D32AA3}" type="pres">
      <dgm:prSet presAssocID="{E3A7F629-A89F-4678-B19B-62A3909CA42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cuffs"/>
        </a:ext>
      </dgm:extLst>
    </dgm:pt>
    <dgm:pt modelId="{804A9476-36F2-4FAE-AA65-B66A6D62B1DA}" type="pres">
      <dgm:prSet presAssocID="{E3A7F629-A89F-4678-B19B-62A3909CA425}" presName="spaceRect" presStyleCnt="0"/>
      <dgm:spPr/>
    </dgm:pt>
    <dgm:pt modelId="{E79687FD-9E61-4413-8981-932BBD9B8733}" type="pres">
      <dgm:prSet presAssocID="{E3A7F629-A89F-4678-B19B-62A3909CA425}" presName="parTx" presStyleLbl="revTx" presStyleIdx="3" presStyleCnt="5">
        <dgm:presLayoutVars>
          <dgm:chMax val="0"/>
          <dgm:chPref val="0"/>
        </dgm:presLayoutVars>
      </dgm:prSet>
      <dgm:spPr/>
    </dgm:pt>
    <dgm:pt modelId="{8AE3BD66-565C-4505-BD0E-C859A4B3013F}" type="pres">
      <dgm:prSet presAssocID="{EB5A0412-1A7E-430B-8253-33D30B7482C3}" presName="sibTrans" presStyleCnt="0"/>
      <dgm:spPr/>
    </dgm:pt>
    <dgm:pt modelId="{64FABF96-FEBA-4173-8C2E-FAB4F5CEFC63}" type="pres">
      <dgm:prSet presAssocID="{C2069B13-541B-41EE-89D3-0D453231E844}" presName="compNode" presStyleCnt="0"/>
      <dgm:spPr/>
    </dgm:pt>
    <dgm:pt modelId="{9369A16B-DEB8-4932-852F-FF09B6A2EE38}" type="pres">
      <dgm:prSet presAssocID="{C2069B13-541B-41EE-89D3-0D453231E844}" presName="bgRect" presStyleLbl="bgShp" presStyleIdx="4" presStyleCnt="5"/>
      <dgm:spPr/>
    </dgm:pt>
    <dgm:pt modelId="{F3240B02-B1FF-43C4-B5F2-D7028247A883}" type="pres">
      <dgm:prSet presAssocID="{C2069B13-541B-41EE-89D3-0D453231E84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DC0A071D-BDAC-4BFA-AA3D-38AE1050B2F7}" type="pres">
      <dgm:prSet presAssocID="{C2069B13-541B-41EE-89D3-0D453231E844}" presName="spaceRect" presStyleCnt="0"/>
      <dgm:spPr/>
    </dgm:pt>
    <dgm:pt modelId="{1BD8FC83-F2EC-4830-90BD-E0FE3FA4508F}" type="pres">
      <dgm:prSet presAssocID="{C2069B13-541B-41EE-89D3-0D453231E844}" presName="parTx" presStyleLbl="revTx" presStyleIdx="4" presStyleCnt="5">
        <dgm:presLayoutVars>
          <dgm:chMax val="0"/>
          <dgm:chPref val="0"/>
        </dgm:presLayoutVars>
      </dgm:prSet>
      <dgm:spPr/>
    </dgm:pt>
  </dgm:ptLst>
  <dgm:cxnLst>
    <dgm:cxn modelId="{B56FE26F-7BEA-45FC-835B-828E42EE4624}" srcId="{A41DFD6D-F101-4461-9609-E78211F96A36}" destId="{C2069B13-541B-41EE-89D3-0D453231E844}" srcOrd="4" destOrd="0" parTransId="{44B2B7F6-5B95-48B9-9F63-1D9AD1D1013E}" sibTransId="{88F4EB6B-FEB8-469A-A5A4-F99B16523AA1}"/>
    <dgm:cxn modelId="{C3801F78-7B5D-47D4-BAEF-370A2A268CCB}" srcId="{A41DFD6D-F101-4461-9609-E78211F96A36}" destId="{15EDD0EF-2322-4000-9E0F-A422C4509117}" srcOrd="1" destOrd="0" parTransId="{12033229-6B45-4B79-8900-FBA1DF42ABAE}" sibTransId="{ABD8DCE9-02C9-4B8D-981D-9BE52910B948}"/>
    <dgm:cxn modelId="{AE585D5A-7561-43AF-85A4-C8D03C737A25}" type="presOf" srcId="{555CC845-77B0-43E7-8B4E-F4CFE4773985}" destId="{2C9027AC-FFEC-45FF-8B3C-B247E69901B5}" srcOrd="0" destOrd="0" presId="urn:microsoft.com/office/officeart/2018/2/layout/IconVerticalSolidList"/>
    <dgm:cxn modelId="{E9B1C698-1A3B-46CB-83E9-77BE56622AC0}" type="presOf" srcId="{E3A7F629-A89F-4678-B19B-62A3909CA425}" destId="{E79687FD-9E61-4413-8981-932BBD9B8733}" srcOrd="0" destOrd="0" presId="urn:microsoft.com/office/officeart/2018/2/layout/IconVerticalSolidList"/>
    <dgm:cxn modelId="{B00B609D-BCE6-4127-AECB-38BAA7CEF598}" type="presOf" srcId="{C2069B13-541B-41EE-89D3-0D453231E844}" destId="{1BD8FC83-F2EC-4830-90BD-E0FE3FA4508F}" srcOrd="0" destOrd="0" presId="urn:microsoft.com/office/officeart/2018/2/layout/IconVerticalSolidList"/>
    <dgm:cxn modelId="{B50D80BE-1C49-4EC0-859A-7F459DB6D151}" srcId="{A41DFD6D-F101-4461-9609-E78211F96A36}" destId="{E3A7F629-A89F-4678-B19B-62A3909CA425}" srcOrd="3" destOrd="0" parTransId="{E79EC56B-B1A0-46C8-8274-8C6381B340CA}" sibTransId="{EB5A0412-1A7E-430B-8253-33D30B7482C3}"/>
    <dgm:cxn modelId="{8CAEFCC7-5BCA-4D6D-8954-90048254D436}" type="presOf" srcId="{15EDD0EF-2322-4000-9E0F-A422C4509117}" destId="{04015181-D025-4E56-95A2-64B48B7B6D64}" srcOrd="0" destOrd="0" presId="urn:microsoft.com/office/officeart/2018/2/layout/IconVerticalSolidList"/>
    <dgm:cxn modelId="{B5F80EC9-6E0E-4140-91BE-2456919A3A6E}" srcId="{A41DFD6D-F101-4461-9609-E78211F96A36}" destId="{555CC845-77B0-43E7-8B4E-F4CFE4773985}" srcOrd="2" destOrd="0" parTransId="{82C40E3D-2D6C-4FF0-BF1E-819A5FD2C9FC}" sibTransId="{6B44DAAF-0BF4-4539-B879-92C0E239CDDF}"/>
    <dgm:cxn modelId="{ED956ECA-8F51-42C2-9478-D90D5ABEC8D6}" srcId="{A41DFD6D-F101-4461-9609-E78211F96A36}" destId="{EEC3FB37-E7DA-4A6D-AB1E-ED3E075EE426}" srcOrd="0" destOrd="0" parTransId="{476AEAF1-7613-4C0F-83D6-241D4DED4FD5}" sibTransId="{B82366BB-2DB6-4242-A1F7-E00C1E7F9253}"/>
    <dgm:cxn modelId="{096727DA-0565-4A0B-A966-F2BD0F5DE436}" type="presOf" srcId="{EEC3FB37-E7DA-4A6D-AB1E-ED3E075EE426}" destId="{7E62FA69-B6CB-4217-AA37-C0FD05D62FDF}" srcOrd="0" destOrd="0" presId="urn:microsoft.com/office/officeart/2018/2/layout/IconVerticalSolidList"/>
    <dgm:cxn modelId="{74FD36F8-4929-47E8-8D1D-8346368DD0A5}" type="presOf" srcId="{A41DFD6D-F101-4461-9609-E78211F96A36}" destId="{5515FF10-8B9F-469E-842C-C9FB71651AE7}" srcOrd="0" destOrd="0" presId="urn:microsoft.com/office/officeart/2018/2/layout/IconVerticalSolidList"/>
    <dgm:cxn modelId="{9B22F174-6D94-4FAA-A90C-265664F6245A}" type="presParOf" srcId="{5515FF10-8B9F-469E-842C-C9FB71651AE7}" destId="{ACB541C3-6DEA-4656-B659-4DD367E2EA26}" srcOrd="0" destOrd="0" presId="urn:microsoft.com/office/officeart/2018/2/layout/IconVerticalSolidList"/>
    <dgm:cxn modelId="{433EB710-D849-45AC-B861-D78D5D07D820}" type="presParOf" srcId="{ACB541C3-6DEA-4656-B659-4DD367E2EA26}" destId="{7758FAA6-6C21-49C1-A5EA-7859817A6CF5}" srcOrd="0" destOrd="0" presId="urn:microsoft.com/office/officeart/2018/2/layout/IconVerticalSolidList"/>
    <dgm:cxn modelId="{AA62162A-5868-4731-AB1D-5B975B4243CE}" type="presParOf" srcId="{ACB541C3-6DEA-4656-B659-4DD367E2EA26}" destId="{CC564F98-82DF-4F0D-B55C-0F05A2824BC2}" srcOrd="1" destOrd="0" presId="urn:microsoft.com/office/officeart/2018/2/layout/IconVerticalSolidList"/>
    <dgm:cxn modelId="{C6E4D396-4464-4192-A2E3-16E69E0E7478}" type="presParOf" srcId="{ACB541C3-6DEA-4656-B659-4DD367E2EA26}" destId="{6F3F58AA-02C5-43F3-A02F-C85F205BEA74}" srcOrd="2" destOrd="0" presId="urn:microsoft.com/office/officeart/2018/2/layout/IconVerticalSolidList"/>
    <dgm:cxn modelId="{F4AE4CEF-7F99-4CF8-8ED3-8D3D168CB71E}" type="presParOf" srcId="{ACB541C3-6DEA-4656-B659-4DD367E2EA26}" destId="{7E62FA69-B6CB-4217-AA37-C0FD05D62FDF}" srcOrd="3" destOrd="0" presId="urn:microsoft.com/office/officeart/2018/2/layout/IconVerticalSolidList"/>
    <dgm:cxn modelId="{A4C13D65-7F17-4A47-A43B-7AB36B16E315}" type="presParOf" srcId="{5515FF10-8B9F-469E-842C-C9FB71651AE7}" destId="{F66077AD-23E8-4D6F-945A-7D78C4F23519}" srcOrd="1" destOrd="0" presId="urn:microsoft.com/office/officeart/2018/2/layout/IconVerticalSolidList"/>
    <dgm:cxn modelId="{9E1D6059-513E-4ED4-8FC0-B28476671369}" type="presParOf" srcId="{5515FF10-8B9F-469E-842C-C9FB71651AE7}" destId="{11326433-75AE-4945-9C58-6B29F32072B1}" srcOrd="2" destOrd="0" presId="urn:microsoft.com/office/officeart/2018/2/layout/IconVerticalSolidList"/>
    <dgm:cxn modelId="{23313934-4FD2-4F25-9065-68388D0F94B3}" type="presParOf" srcId="{11326433-75AE-4945-9C58-6B29F32072B1}" destId="{A2269B80-EC85-4AD7-8510-866002CCF8F6}" srcOrd="0" destOrd="0" presId="urn:microsoft.com/office/officeart/2018/2/layout/IconVerticalSolidList"/>
    <dgm:cxn modelId="{D5A4D913-32E5-4C92-AC88-6470D93969C2}" type="presParOf" srcId="{11326433-75AE-4945-9C58-6B29F32072B1}" destId="{1DF17CB1-1EB8-43AF-8F31-0C43EBC93D26}" srcOrd="1" destOrd="0" presId="urn:microsoft.com/office/officeart/2018/2/layout/IconVerticalSolidList"/>
    <dgm:cxn modelId="{EB1BE94E-10A5-4E8D-9A07-0B32AF3F2E0E}" type="presParOf" srcId="{11326433-75AE-4945-9C58-6B29F32072B1}" destId="{4FB2B065-F89E-466A-82B2-FDC34EB1DA8E}" srcOrd="2" destOrd="0" presId="urn:microsoft.com/office/officeart/2018/2/layout/IconVerticalSolidList"/>
    <dgm:cxn modelId="{BCAD8EE2-6A24-4E92-984F-E99323C64856}" type="presParOf" srcId="{11326433-75AE-4945-9C58-6B29F32072B1}" destId="{04015181-D025-4E56-95A2-64B48B7B6D64}" srcOrd="3" destOrd="0" presId="urn:microsoft.com/office/officeart/2018/2/layout/IconVerticalSolidList"/>
    <dgm:cxn modelId="{3C57A470-98D2-4E17-8140-36F6F93C5FB6}" type="presParOf" srcId="{5515FF10-8B9F-469E-842C-C9FB71651AE7}" destId="{CFFDF4B2-2703-4BD5-8494-5E3D2DD80092}" srcOrd="3" destOrd="0" presId="urn:microsoft.com/office/officeart/2018/2/layout/IconVerticalSolidList"/>
    <dgm:cxn modelId="{97B4D993-7DE8-406D-BFC5-10820DA76175}" type="presParOf" srcId="{5515FF10-8B9F-469E-842C-C9FB71651AE7}" destId="{CB05E798-06AC-44EB-AFFF-786E514E82A7}" srcOrd="4" destOrd="0" presId="urn:microsoft.com/office/officeart/2018/2/layout/IconVerticalSolidList"/>
    <dgm:cxn modelId="{2AA59F64-A058-4D4C-B611-4CF4BDAA0A8F}" type="presParOf" srcId="{CB05E798-06AC-44EB-AFFF-786E514E82A7}" destId="{6C1D9463-E29E-4958-92B1-291C018A2A22}" srcOrd="0" destOrd="0" presId="urn:microsoft.com/office/officeart/2018/2/layout/IconVerticalSolidList"/>
    <dgm:cxn modelId="{18EFDCC6-1A93-4092-BBA1-12F4ED703E4D}" type="presParOf" srcId="{CB05E798-06AC-44EB-AFFF-786E514E82A7}" destId="{02D8A4B5-A6C6-40C7-A092-77C7483F73A3}" srcOrd="1" destOrd="0" presId="urn:microsoft.com/office/officeart/2018/2/layout/IconVerticalSolidList"/>
    <dgm:cxn modelId="{BDD94E69-1B81-4490-AFA5-E2CA4F96954B}" type="presParOf" srcId="{CB05E798-06AC-44EB-AFFF-786E514E82A7}" destId="{4C2532B3-BBDD-4021-8B70-8E124DD7ECFE}" srcOrd="2" destOrd="0" presId="urn:microsoft.com/office/officeart/2018/2/layout/IconVerticalSolidList"/>
    <dgm:cxn modelId="{02B98BC1-D357-46BA-9BDC-9096E8292EF8}" type="presParOf" srcId="{CB05E798-06AC-44EB-AFFF-786E514E82A7}" destId="{2C9027AC-FFEC-45FF-8B3C-B247E69901B5}" srcOrd="3" destOrd="0" presId="urn:microsoft.com/office/officeart/2018/2/layout/IconVerticalSolidList"/>
    <dgm:cxn modelId="{7D87D987-B644-4523-BD8A-5B42740B7000}" type="presParOf" srcId="{5515FF10-8B9F-469E-842C-C9FB71651AE7}" destId="{7073B7B5-3605-4919-BC07-CA03FA345C16}" srcOrd="5" destOrd="0" presId="urn:microsoft.com/office/officeart/2018/2/layout/IconVerticalSolidList"/>
    <dgm:cxn modelId="{D56DD44A-BD3F-44D4-9465-688CE6328990}" type="presParOf" srcId="{5515FF10-8B9F-469E-842C-C9FB71651AE7}" destId="{BE323344-14B8-4B96-951A-256119A41A2E}" srcOrd="6" destOrd="0" presId="urn:microsoft.com/office/officeart/2018/2/layout/IconVerticalSolidList"/>
    <dgm:cxn modelId="{3DE857DD-942D-4F12-8F53-5E2F1D3C343C}" type="presParOf" srcId="{BE323344-14B8-4B96-951A-256119A41A2E}" destId="{F9962F85-418B-4061-8BED-F74B5EE36A2D}" srcOrd="0" destOrd="0" presId="urn:microsoft.com/office/officeart/2018/2/layout/IconVerticalSolidList"/>
    <dgm:cxn modelId="{B9FA9FFD-EB3A-41CD-B6B0-2F71EE714321}" type="presParOf" srcId="{BE323344-14B8-4B96-951A-256119A41A2E}" destId="{6BBE8009-7CAD-4383-A434-60CFE7D32AA3}" srcOrd="1" destOrd="0" presId="urn:microsoft.com/office/officeart/2018/2/layout/IconVerticalSolidList"/>
    <dgm:cxn modelId="{25C4599C-31D4-45DD-975C-C3A4789E2D4C}" type="presParOf" srcId="{BE323344-14B8-4B96-951A-256119A41A2E}" destId="{804A9476-36F2-4FAE-AA65-B66A6D62B1DA}" srcOrd="2" destOrd="0" presId="urn:microsoft.com/office/officeart/2018/2/layout/IconVerticalSolidList"/>
    <dgm:cxn modelId="{717203C0-9C90-4025-B4B5-0265A1832F19}" type="presParOf" srcId="{BE323344-14B8-4B96-951A-256119A41A2E}" destId="{E79687FD-9E61-4413-8981-932BBD9B8733}" srcOrd="3" destOrd="0" presId="urn:microsoft.com/office/officeart/2018/2/layout/IconVerticalSolidList"/>
    <dgm:cxn modelId="{6E68DEC2-BB3A-4CB0-B0F2-1E83E408CDDA}" type="presParOf" srcId="{5515FF10-8B9F-469E-842C-C9FB71651AE7}" destId="{8AE3BD66-565C-4505-BD0E-C859A4B3013F}" srcOrd="7" destOrd="0" presId="urn:microsoft.com/office/officeart/2018/2/layout/IconVerticalSolidList"/>
    <dgm:cxn modelId="{5FE6F164-67E7-45BD-8C63-31A2AAC1781C}" type="presParOf" srcId="{5515FF10-8B9F-469E-842C-C9FB71651AE7}" destId="{64FABF96-FEBA-4173-8C2E-FAB4F5CEFC63}" srcOrd="8" destOrd="0" presId="urn:microsoft.com/office/officeart/2018/2/layout/IconVerticalSolidList"/>
    <dgm:cxn modelId="{42E1752F-39C2-4A23-89C4-E8F427268CD5}" type="presParOf" srcId="{64FABF96-FEBA-4173-8C2E-FAB4F5CEFC63}" destId="{9369A16B-DEB8-4932-852F-FF09B6A2EE38}" srcOrd="0" destOrd="0" presId="urn:microsoft.com/office/officeart/2018/2/layout/IconVerticalSolidList"/>
    <dgm:cxn modelId="{84AA2CF8-4A42-4F72-915C-3A40E54C8D66}" type="presParOf" srcId="{64FABF96-FEBA-4173-8C2E-FAB4F5CEFC63}" destId="{F3240B02-B1FF-43C4-B5F2-D7028247A883}" srcOrd="1" destOrd="0" presId="urn:microsoft.com/office/officeart/2018/2/layout/IconVerticalSolidList"/>
    <dgm:cxn modelId="{E14795EE-F247-44DB-AB8E-536935C95FC6}" type="presParOf" srcId="{64FABF96-FEBA-4173-8C2E-FAB4F5CEFC63}" destId="{DC0A071D-BDAC-4BFA-AA3D-38AE1050B2F7}" srcOrd="2" destOrd="0" presId="urn:microsoft.com/office/officeart/2018/2/layout/IconVerticalSolidList"/>
    <dgm:cxn modelId="{01666E19-9915-42A9-A607-F5F0B1C9115F}" type="presParOf" srcId="{64FABF96-FEBA-4173-8C2E-FAB4F5CEFC63}" destId="{1BD8FC83-F2EC-4830-90BD-E0FE3FA450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25A20-60D2-42F4-9CB8-BEDE4DA111F0}"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1F38708D-F649-4427-922A-631B1808B8C6}">
      <dgm:prSet/>
      <dgm:spPr/>
      <dgm:t>
        <a:bodyPr/>
        <a:lstStyle/>
        <a:p>
          <a:r>
            <a:rPr lang="nb-NO"/>
            <a:t>1. Egen kunnskap</a:t>
          </a:r>
          <a:endParaRPr lang="en-US"/>
        </a:p>
      </dgm:t>
    </dgm:pt>
    <dgm:pt modelId="{C71DA647-9535-4701-947F-F7FE3208FD5B}" type="parTrans" cxnId="{75EA17E9-5F75-4097-B45D-17FFC2143E3B}">
      <dgm:prSet/>
      <dgm:spPr/>
      <dgm:t>
        <a:bodyPr/>
        <a:lstStyle/>
        <a:p>
          <a:endParaRPr lang="en-US"/>
        </a:p>
      </dgm:t>
    </dgm:pt>
    <dgm:pt modelId="{71169041-9974-4BF4-98AC-D471E94FDFEC}" type="sibTrans" cxnId="{75EA17E9-5F75-4097-B45D-17FFC2143E3B}">
      <dgm:prSet/>
      <dgm:spPr/>
      <dgm:t>
        <a:bodyPr/>
        <a:lstStyle/>
        <a:p>
          <a:endParaRPr lang="en-US"/>
        </a:p>
      </dgm:t>
    </dgm:pt>
    <dgm:pt modelId="{EF95859A-0C5C-4EF7-B2C5-FC4C5759EAA4}">
      <dgm:prSet/>
      <dgm:spPr/>
      <dgm:t>
        <a:bodyPr/>
        <a:lstStyle/>
        <a:p>
          <a:r>
            <a:rPr lang="nb-NO"/>
            <a:t>2. Kartlegging</a:t>
          </a:r>
          <a:endParaRPr lang="en-US"/>
        </a:p>
      </dgm:t>
    </dgm:pt>
    <dgm:pt modelId="{9F8ECF10-9D0F-41BD-BD64-73FD487FFF53}" type="parTrans" cxnId="{C33AE892-FBA6-4B12-A98B-5D6348A44CF8}">
      <dgm:prSet/>
      <dgm:spPr/>
      <dgm:t>
        <a:bodyPr/>
        <a:lstStyle/>
        <a:p>
          <a:endParaRPr lang="en-US"/>
        </a:p>
      </dgm:t>
    </dgm:pt>
    <dgm:pt modelId="{A9AAC096-F144-4FB9-BC34-23108404E0CC}" type="sibTrans" cxnId="{C33AE892-FBA6-4B12-A98B-5D6348A44CF8}">
      <dgm:prSet/>
      <dgm:spPr/>
      <dgm:t>
        <a:bodyPr/>
        <a:lstStyle/>
        <a:p>
          <a:endParaRPr lang="en-US"/>
        </a:p>
      </dgm:t>
    </dgm:pt>
    <dgm:pt modelId="{C94C8BA1-2578-44D2-835C-10A7B1581001}">
      <dgm:prSet/>
      <dgm:spPr/>
      <dgm:t>
        <a:bodyPr/>
        <a:lstStyle/>
        <a:p>
          <a:r>
            <a:rPr lang="nb-NO"/>
            <a:t>3. medvirkning</a:t>
          </a:r>
          <a:endParaRPr lang="en-US"/>
        </a:p>
      </dgm:t>
    </dgm:pt>
    <dgm:pt modelId="{4D6495C1-0189-4076-A778-468A58FA2072}" type="parTrans" cxnId="{4DEF8C4C-25DE-4431-9B26-A690CE15A20A}">
      <dgm:prSet/>
      <dgm:spPr/>
      <dgm:t>
        <a:bodyPr/>
        <a:lstStyle/>
        <a:p>
          <a:endParaRPr lang="en-US"/>
        </a:p>
      </dgm:t>
    </dgm:pt>
    <dgm:pt modelId="{77BE756C-DB23-4DBE-B956-C9DAF0F970D5}" type="sibTrans" cxnId="{4DEF8C4C-25DE-4431-9B26-A690CE15A20A}">
      <dgm:prSet/>
      <dgm:spPr/>
      <dgm:t>
        <a:bodyPr/>
        <a:lstStyle/>
        <a:p>
          <a:endParaRPr lang="en-US"/>
        </a:p>
      </dgm:t>
    </dgm:pt>
    <dgm:pt modelId="{9ACE74D0-3077-492D-8875-1F01FC8BFD5B}">
      <dgm:prSet/>
      <dgm:spPr/>
      <dgm:t>
        <a:bodyPr/>
        <a:lstStyle/>
        <a:p>
          <a:r>
            <a:rPr lang="nb-NO"/>
            <a:t>4. handling </a:t>
          </a:r>
          <a:endParaRPr lang="en-US"/>
        </a:p>
      </dgm:t>
    </dgm:pt>
    <dgm:pt modelId="{30D8608B-56C5-4DFC-91CA-C02AE55FD6F3}" type="parTrans" cxnId="{79897FE8-4576-462D-926C-A76C1DC9D147}">
      <dgm:prSet/>
      <dgm:spPr/>
      <dgm:t>
        <a:bodyPr/>
        <a:lstStyle/>
        <a:p>
          <a:endParaRPr lang="en-US"/>
        </a:p>
      </dgm:t>
    </dgm:pt>
    <dgm:pt modelId="{B0592332-4A84-411C-A38A-3F61409C9F2E}" type="sibTrans" cxnId="{79897FE8-4576-462D-926C-A76C1DC9D147}">
      <dgm:prSet/>
      <dgm:spPr/>
      <dgm:t>
        <a:bodyPr/>
        <a:lstStyle/>
        <a:p>
          <a:endParaRPr lang="en-US"/>
        </a:p>
      </dgm:t>
    </dgm:pt>
    <dgm:pt modelId="{C8291C9A-ADAD-426A-8C87-AABEA4A49EB6}" type="pres">
      <dgm:prSet presAssocID="{25525A20-60D2-42F4-9CB8-BEDE4DA111F0}" presName="matrix" presStyleCnt="0">
        <dgm:presLayoutVars>
          <dgm:chMax val="1"/>
          <dgm:dir/>
          <dgm:resizeHandles val="exact"/>
        </dgm:presLayoutVars>
      </dgm:prSet>
      <dgm:spPr/>
    </dgm:pt>
    <dgm:pt modelId="{8055B579-D3FE-453B-9F0F-D7ACBFEE3EAF}" type="pres">
      <dgm:prSet presAssocID="{25525A20-60D2-42F4-9CB8-BEDE4DA111F0}" presName="diamond" presStyleLbl="bgShp" presStyleIdx="0" presStyleCnt="1"/>
      <dgm:spPr/>
    </dgm:pt>
    <dgm:pt modelId="{6A9ED3C9-3733-41C7-BA65-ACCE32E367B3}" type="pres">
      <dgm:prSet presAssocID="{25525A20-60D2-42F4-9CB8-BEDE4DA111F0}" presName="quad1" presStyleLbl="node1" presStyleIdx="0" presStyleCnt="4">
        <dgm:presLayoutVars>
          <dgm:chMax val="0"/>
          <dgm:chPref val="0"/>
          <dgm:bulletEnabled val="1"/>
        </dgm:presLayoutVars>
      </dgm:prSet>
      <dgm:spPr/>
    </dgm:pt>
    <dgm:pt modelId="{D139BFB9-532F-4FCF-9BF2-653E18FD77AE}" type="pres">
      <dgm:prSet presAssocID="{25525A20-60D2-42F4-9CB8-BEDE4DA111F0}" presName="quad2" presStyleLbl="node1" presStyleIdx="1" presStyleCnt="4">
        <dgm:presLayoutVars>
          <dgm:chMax val="0"/>
          <dgm:chPref val="0"/>
          <dgm:bulletEnabled val="1"/>
        </dgm:presLayoutVars>
      </dgm:prSet>
      <dgm:spPr/>
    </dgm:pt>
    <dgm:pt modelId="{D2178330-DEE6-494F-940E-B337BE86B643}" type="pres">
      <dgm:prSet presAssocID="{25525A20-60D2-42F4-9CB8-BEDE4DA111F0}" presName="quad3" presStyleLbl="node1" presStyleIdx="2" presStyleCnt="4">
        <dgm:presLayoutVars>
          <dgm:chMax val="0"/>
          <dgm:chPref val="0"/>
          <dgm:bulletEnabled val="1"/>
        </dgm:presLayoutVars>
      </dgm:prSet>
      <dgm:spPr/>
    </dgm:pt>
    <dgm:pt modelId="{4EDA34C8-5DFF-40B8-ADA5-77ED8C05CE07}" type="pres">
      <dgm:prSet presAssocID="{25525A20-60D2-42F4-9CB8-BEDE4DA111F0}" presName="quad4" presStyleLbl="node1" presStyleIdx="3" presStyleCnt="4">
        <dgm:presLayoutVars>
          <dgm:chMax val="0"/>
          <dgm:chPref val="0"/>
          <dgm:bulletEnabled val="1"/>
        </dgm:presLayoutVars>
      </dgm:prSet>
      <dgm:spPr/>
    </dgm:pt>
  </dgm:ptLst>
  <dgm:cxnLst>
    <dgm:cxn modelId="{B4E5390A-3739-4BA1-B861-E17E77412EF3}" type="presOf" srcId="{EF95859A-0C5C-4EF7-B2C5-FC4C5759EAA4}" destId="{D139BFB9-532F-4FCF-9BF2-653E18FD77AE}" srcOrd="0" destOrd="0" presId="urn:microsoft.com/office/officeart/2005/8/layout/matrix3"/>
    <dgm:cxn modelId="{026C4417-E063-4554-80DF-89BD8A51C186}" type="presOf" srcId="{25525A20-60D2-42F4-9CB8-BEDE4DA111F0}" destId="{C8291C9A-ADAD-426A-8C87-AABEA4A49EB6}" srcOrd="0" destOrd="0" presId="urn:microsoft.com/office/officeart/2005/8/layout/matrix3"/>
    <dgm:cxn modelId="{2FE3D548-8C05-4E64-BAFB-664C122381FF}" type="presOf" srcId="{9ACE74D0-3077-492D-8875-1F01FC8BFD5B}" destId="{4EDA34C8-5DFF-40B8-ADA5-77ED8C05CE07}" srcOrd="0" destOrd="0" presId="urn:microsoft.com/office/officeart/2005/8/layout/matrix3"/>
    <dgm:cxn modelId="{4DEF8C4C-25DE-4431-9B26-A690CE15A20A}" srcId="{25525A20-60D2-42F4-9CB8-BEDE4DA111F0}" destId="{C94C8BA1-2578-44D2-835C-10A7B1581001}" srcOrd="2" destOrd="0" parTransId="{4D6495C1-0189-4076-A778-468A58FA2072}" sibTransId="{77BE756C-DB23-4DBE-B956-C9DAF0F970D5}"/>
    <dgm:cxn modelId="{36F2CC73-776C-443E-9C46-17CDB7920AF5}" type="presOf" srcId="{C94C8BA1-2578-44D2-835C-10A7B1581001}" destId="{D2178330-DEE6-494F-940E-B337BE86B643}" srcOrd="0" destOrd="0" presId="urn:microsoft.com/office/officeart/2005/8/layout/matrix3"/>
    <dgm:cxn modelId="{2C4B2791-51F1-4AF0-B1DA-6DA0CB2FD68B}" type="presOf" srcId="{1F38708D-F649-4427-922A-631B1808B8C6}" destId="{6A9ED3C9-3733-41C7-BA65-ACCE32E367B3}" srcOrd="0" destOrd="0" presId="urn:microsoft.com/office/officeart/2005/8/layout/matrix3"/>
    <dgm:cxn modelId="{C33AE892-FBA6-4B12-A98B-5D6348A44CF8}" srcId="{25525A20-60D2-42F4-9CB8-BEDE4DA111F0}" destId="{EF95859A-0C5C-4EF7-B2C5-FC4C5759EAA4}" srcOrd="1" destOrd="0" parTransId="{9F8ECF10-9D0F-41BD-BD64-73FD487FFF53}" sibTransId="{A9AAC096-F144-4FB9-BC34-23108404E0CC}"/>
    <dgm:cxn modelId="{79897FE8-4576-462D-926C-A76C1DC9D147}" srcId="{25525A20-60D2-42F4-9CB8-BEDE4DA111F0}" destId="{9ACE74D0-3077-492D-8875-1F01FC8BFD5B}" srcOrd="3" destOrd="0" parTransId="{30D8608B-56C5-4DFC-91CA-C02AE55FD6F3}" sibTransId="{B0592332-4A84-411C-A38A-3F61409C9F2E}"/>
    <dgm:cxn modelId="{75EA17E9-5F75-4097-B45D-17FFC2143E3B}" srcId="{25525A20-60D2-42F4-9CB8-BEDE4DA111F0}" destId="{1F38708D-F649-4427-922A-631B1808B8C6}" srcOrd="0" destOrd="0" parTransId="{C71DA647-9535-4701-947F-F7FE3208FD5B}" sibTransId="{71169041-9974-4BF4-98AC-D471E94FDFEC}"/>
    <dgm:cxn modelId="{FFA52F82-D8E9-4AAE-94EA-A476AE626D9B}" type="presParOf" srcId="{C8291C9A-ADAD-426A-8C87-AABEA4A49EB6}" destId="{8055B579-D3FE-453B-9F0F-D7ACBFEE3EAF}" srcOrd="0" destOrd="0" presId="urn:microsoft.com/office/officeart/2005/8/layout/matrix3"/>
    <dgm:cxn modelId="{70EA63B3-114C-46EB-984F-3598E09D7AF3}" type="presParOf" srcId="{C8291C9A-ADAD-426A-8C87-AABEA4A49EB6}" destId="{6A9ED3C9-3733-41C7-BA65-ACCE32E367B3}" srcOrd="1" destOrd="0" presId="urn:microsoft.com/office/officeart/2005/8/layout/matrix3"/>
    <dgm:cxn modelId="{65FFDFD1-036A-4A1F-AE75-33C97BF76000}" type="presParOf" srcId="{C8291C9A-ADAD-426A-8C87-AABEA4A49EB6}" destId="{D139BFB9-532F-4FCF-9BF2-653E18FD77AE}" srcOrd="2" destOrd="0" presId="urn:microsoft.com/office/officeart/2005/8/layout/matrix3"/>
    <dgm:cxn modelId="{AD244B2E-5681-4081-8669-1426324CC188}" type="presParOf" srcId="{C8291C9A-ADAD-426A-8C87-AABEA4A49EB6}" destId="{D2178330-DEE6-494F-940E-B337BE86B643}" srcOrd="3" destOrd="0" presId="urn:microsoft.com/office/officeart/2005/8/layout/matrix3"/>
    <dgm:cxn modelId="{3757420F-222C-46DB-A0F3-4C036F6D5B73}" type="presParOf" srcId="{C8291C9A-ADAD-426A-8C87-AABEA4A49EB6}" destId="{4EDA34C8-5DFF-40B8-ADA5-77ED8C05CE0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8FAA6-6C21-49C1-A5EA-7859817A6CF5}">
      <dsp:nvSpPr>
        <dsp:cNvPr id="0" name=""/>
        <dsp:cNvSpPr/>
      </dsp:nvSpPr>
      <dsp:spPr>
        <a:xfrm>
          <a:off x="0" y="4413"/>
          <a:ext cx="6797675" cy="940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64F98-82DF-4F0D-B55C-0F05A2824BC2}">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2FA69-B6CB-4217-AA37-C0FD05D62FDF}">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nb-NO" sz="1700" kern="1200"/>
            <a:t>Omfattende: spesifiserer områder hvor personer med nedsatt funksjonsevne opplever diskriminering   og mangler tilgang til rettigheter: </a:t>
          </a:r>
          <a:endParaRPr lang="en-US" sz="1700" kern="1200"/>
        </a:p>
      </dsp:txBody>
      <dsp:txXfrm>
        <a:off x="1085908" y="4413"/>
        <a:ext cx="5711766" cy="940180"/>
      </dsp:txXfrm>
    </dsp:sp>
    <dsp:sp modelId="{A2269B80-EC85-4AD7-8510-866002CCF8F6}">
      <dsp:nvSpPr>
        <dsp:cNvPr id="0" name=""/>
        <dsp:cNvSpPr/>
      </dsp:nvSpPr>
      <dsp:spPr>
        <a:xfrm>
          <a:off x="0" y="1179639"/>
          <a:ext cx="6797675" cy="940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17CB1-1EB8-43AF-8F31-0C43EBC93D26}">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015181-D025-4E56-95A2-64B48B7B6D64}">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nb-NO" sz="1700" kern="1200"/>
            <a:t>Deltakelse i offentlig og politisk liv</a:t>
          </a:r>
          <a:endParaRPr lang="en-US" sz="1700" kern="1200"/>
        </a:p>
      </dsp:txBody>
      <dsp:txXfrm>
        <a:off x="1085908" y="1179639"/>
        <a:ext cx="5711766" cy="940180"/>
      </dsp:txXfrm>
    </dsp:sp>
    <dsp:sp modelId="{6C1D9463-E29E-4958-92B1-291C018A2A22}">
      <dsp:nvSpPr>
        <dsp:cNvPr id="0" name=""/>
        <dsp:cNvSpPr/>
      </dsp:nvSpPr>
      <dsp:spPr>
        <a:xfrm>
          <a:off x="0" y="2354865"/>
          <a:ext cx="6797675" cy="940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8A4B5-A6C6-40C7-A092-77C7483F73A3}">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9027AC-FFEC-45FF-8B3C-B247E69901B5}">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nb-NO" sz="1700" kern="1200"/>
            <a:t>Rett til utdannelse og deltakelse i arbeidsliv</a:t>
          </a:r>
          <a:endParaRPr lang="en-US" sz="1700" kern="1200"/>
        </a:p>
      </dsp:txBody>
      <dsp:txXfrm>
        <a:off x="1085908" y="2354865"/>
        <a:ext cx="5711766" cy="940180"/>
      </dsp:txXfrm>
    </dsp:sp>
    <dsp:sp modelId="{F9962F85-418B-4061-8BED-F74B5EE36A2D}">
      <dsp:nvSpPr>
        <dsp:cNvPr id="0" name=""/>
        <dsp:cNvSpPr/>
      </dsp:nvSpPr>
      <dsp:spPr>
        <a:xfrm>
          <a:off x="0" y="3530091"/>
          <a:ext cx="6797675" cy="940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E8009-7CAD-4383-A434-60CFE7D32AA3}">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9687FD-9E61-4413-8981-932BBD9B8733}">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nb-NO" sz="1700" kern="1200"/>
            <a:t>Frihet fra tortur, utnyttelse og vold</a:t>
          </a:r>
          <a:endParaRPr lang="en-US" sz="1700" kern="1200"/>
        </a:p>
      </dsp:txBody>
      <dsp:txXfrm>
        <a:off x="1085908" y="3530091"/>
        <a:ext cx="5711766" cy="940180"/>
      </dsp:txXfrm>
    </dsp:sp>
    <dsp:sp modelId="{9369A16B-DEB8-4932-852F-FF09B6A2EE38}">
      <dsp:nvSpPr>
        <dsp:cNvPr id="0" name=""/>
        <dsp:cNvSpPr/>
      </dsp:nvSpPr>
      <dsp:spPr>
        <a:xfrm>
          <a:off x="0" y="4705317"/>
          <a:ext cx="6797675" cy="940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40B02-B1FF-43C4-B5F2-D7028247A883}">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D8FC83-F2EC-4830-90BD-E0FE3FA4508F}">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755650">
            <a:lnSpc>
              <a:spcPct val="90000"/>
            </a:lnSpc>
            <a:spcBef>
              <a:spcPct val="0"/>
            </a:spcBef>
            <a:spcAft>
              <a:spcPct val="35000"/>
            </a:spcAft>
            <a:buNone/>
          </a:pPr>
          <a:r>
            <a:rPr lang="nb-NO" sz="1700" kern="1200"/>
            <a:t>Rett til bevegelsesfrihet</a:t>
          </a:r>
          <a:endParaRPr lang="en-US" sz="1700" kern="1200"/>
        </a:p>
      </dsp:txBody>
      <dsp:txXfrm>
        <a:off x="1085908" y="4705317"/>
        <a:ext cx="5711766" cy="94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5B579-D3FE-453B-9F0F-D7ACBFEE3EAF}">
      <dsp:nvSpPr>
        <dsp:cNvPr id="0" name=""/>
        <dsp:cNvSpPr/>
      </dsp:nvSpPr>
      <dsp:spPr>
        <a:xfrm>
          <a:off x="730378" y="0"/>
          <a:ext cx="5121798" cy="512179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ED3C9-3733-41C7-BA65-ACCE32E367B3}">
      <dsp:nvSpPr>
        <dsp:cNvPr id="0" name=""/>
        <dsp:cNvSpPr/>
      </dsp:nvSpPr>
      <dsp:spPr>
        <a:xfrm>
          <a:off x="1216949" y="486570"/>
          <a:ext cx="1997501" cy="199750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1. Egen kunnskap</a:t>
          </a:r>
          <a:endParaRPr lang="en-US" sz="2500" kern="1200"/>
        </a:p>
      </dsp:txBody>
      <dsp:txXfrm>
        <a:off x="1314459" y="584080"/>
        <a:ext cx="1802481" cy="1802481"/>
      </dsp:txXfrm>
    </dsp:sp>
    <dsp:sp modelId="{D139BFB9-532F-4FCF-9BF2-653E18FD77AE}">
      <dsp:nvSpPr>
        <dsp:cNvPr id="0" name=""/>
        <dsp:cNvSpPr/>
      </dsp:nvSpPr>
      <dsp:spPr>
        <a:xfrm>
          <a:off x="3368104" y="486570"/>
          <a:ext cx="1997501" cy="1997501"/>
        </a:xfrm>
        <a:prstGeom prst="roundRect">
          <a:avLst/>
        </a:prstGeom>
        <a:solidFill>
          <a:schemeClr val="accent5">
            <a:hueOff val="-502473"/>
            <a:satOff val="2156"/>
            <a:lumOff val="-12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2. Kartlegging</a:t>
          </a:r>
          <a:endParaRPr lang="en-US" sz="2500" kern="1200"/>
        </a:p>
      </dsp:txBody>
      <dsp:txXfrm>
        <a:off x="3465614" y="584080"/>
        <a:ext cx="1802481" cy="1802481"/>
      </dsp:txXfrm>
    </dsp:sp>
    <dsp:sp modelId="{D2178330-DEE6-494F-940E-B337BE86B643}">
      <dsp:nvSpPr>
        <dsp:cNvPr id="0" name=""/>
        <dsp:cNvSpPr/>
      </dsp:nvSpPr>
      <dsp:spPr>
        <a:xfrm>
          <a:off x="1216949" y="2637725"/>
          <a:ext cx="1997501" cy="1997501"/>
        </a:xfrm>
        <a:prstGeom prst="roundRect">
          <a:avLst/>
        </a:prstGeom>
        <a:solidFill>
          <a:schemeClr val="accent5">
            <a:hueOff val="-1004945"/>
            <a:satOff val="4312"/>
            <a:lumOff val="-24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3. medvirkning</a:t>
          </a:r>
          <a:endParaRPr lang="en-US" sz="2500" kern="1200"/>
        </a:p>
      </dsp:txBody>
      <dsp:txXfrm>
        <a:off x="1314459" y="2735235"/>
        <a:ext cx="1802481" cy="1802481"/>
      </dsp:txXfrm>
    </dsp:sp>
    <dsp:sp modelId="{4EDA34C8-5DFF-40B8-ADA5-77ED8C05CE07}">
      <dsp:nvSpPr>
        <dsp:cNvPr id="0" name=""/>
        <dsp:cNvSpPr/>
      </dsp:nvSpPr>
      <dsp:spPr>
        <a:xfrm>
          <a:off x="3368104" y="2637725"/>
          <a:ext cx="1997501" cy="1997501"/>
        </a:xfrm>
        <a:prstGeom prst="roundRect">
          <a:avLst/>
        </a:prstGeom>
        <a:solidFill>
          <a:schemeClr val="accent5">
            <a:hueOff val="-1507418"/>
            <a:satOff val="646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4. handling </a:t>
          </a:r>
          <a:endParaRPr lang="en-US" sz="2500" kern="1200"/>
        </a:p>
      </dsp:txBody>
      <dsp:txXfrm>
        <a:off x="3465614" y="2735235"/>
        <a:ext cx="1802481" cy="18024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51A72-D056-4F89-8FC5-989632609FD2}" type="datetimeFigureOut">
              <a:rPr lang="nb-NO" smtClean="0"/>
              <a:t>20.05.2020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6309A-D477-40B0-A547-F68EF42D1C9C}" type="slidenum">
              <a:rPr lang="nb-NO" smtClean="0"/>
              <a:t>‹#›</a:t>
            </a:fld>
            <a:endParaRPr lang="nb-NO"/>
          </a:p>
        </p:txBody>
      </p:sp>
    </p:spTree>
    <p:extLst>
      <p:ext uri="{BB962C8B-B14F-4D97-AF65-F5344CB8AC3E}">
        <p14:creationId xmlns:p14="http://schemas.microsoft.com/office/powerpoint/2010/main" val="293192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a:t>
            </a:fld>
            <a:endParaRPr lang="nb-NO"/>
          </a:p>
        </p:txBody>
      </p:sp>
    </p:spTree>
    <p:extLst>
      <p:ext uri="{BB962C8B-B14F-4D97-AF65-F5344CB8AC3E}">
        <p14:creationId xmlns:p14="http://schemas.microsoft.com/office/powerpoint/2010/main" val="81359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10</a:t>
            </a:fld>
            <a:endParaRPr lang="nb-NO"/>
          </a:p>
        </p:txBody>
      </p:sp>
    </p:spTree>
    <p:extLst>
      <p:ext uri="{BB962C8B-B14F-4D97-AF65-F5344CB8AC3E}">
        <p14:creationId xmlns:p14="http://schemas.microsoft.com/office/powerpoint/2010/main" val="342045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12</a:t>
            </a:fld>
            <a:endParaRPr lang="nb-NO"/>
          </a:p>
        </p:txBody>
      </p:sp>
    </p:spTree>
    <p:extLst>
      <p:ext uri="{BB962C8B-B14F-4D97-AF65-F5344CB8AC3E}">
        <p14:creationId xmlns:p14="http://schemas.microsoft.com/office/powerpoint/2010/main" val="394205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13</a:t>
            </a:fld>
            <a:endParaRPr lang="nb-NO"/>
          </a:p>
        </p:txBody>
      </p:sp>
    </p:spTree>
    <p:extLst>
      <p:ext uri="{BB962C8B-B14F-4D97-AF65-F5344CB8AC3E}">
        <p14:creationId xmlns:p14="http://schemas.microsoft.com/office/powerpoint/2010/main" val="6439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14</a:t>
            </a:fld>
            <a:endParaRPr lang="nb-NO"/>
          </a:p>
        </p:txBody>
      </p:sp>
    </p:spTree>
    <p:extLst>
      <p:ext uri="{BB962C8B-B14F-4D97-AF65-F5344CB8AC3E}">
        <p14:creationId xmlns:p14="http://schemas.microsoft.com/office/powerpoint/2010/main" val="402569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15</a:t>
            </a:fld>
            <a:endParaRPr lang="nb-NO"/>
          </a:p>
        </p:txBody>
      </p:sp>
    </p:spTree>
    <p:extLst>
      <p:ext uri="{BB962C8B-B14F-4D97-AF65-F5344CB8AC3E}">
        <p14:creationId xmlns:p14="http://schemas.microsoft.com/office/powerpoint/2010/main" val="383210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17</a:t>
            </a:fld>
            <a:endParaRPr lang="nb-NO"/>
          </a:p>
        </p:txBody>
      </p:sp>
    </p:spTree>
    <p:extLst>
      <p:ext uri="{BB962C8B-B14F-4D97-AF65-F5344CB8AC3E}">
        <p14:creationId xmlns:p14="http://schemas.microsoft.com/office/powerpoint/2010/main" val="221495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18</a:t>
            </a:fld>
            <a:endParaRPr lang="nb-NO"/>
          </a:p>
        </p:txBody>
      </p:sp>
    </p:spTree>
    <p:extLst>
      <p:ext uri="{BB962C8B-B14F-4D97-AF65-F5344CB8AC3E}">
        <p14:creationId xmlns:p14="http://schemas.microsoft.com/office/powerpoint/2010/main" val="227607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19</a:t>
            </a:fld>
            <a:endParaRPr lang="nb-NO"/>
          </a:p>
        </p:txBody>
      </p:sp>
    </p:spTree>
    <p:extLst>
      <p:ext uri="{BB962C8B-B14F-4D97-AF65-F5344CB8AC3E}">
        <p14:creationId xmlns:p14="http://schemas.microsoft.com/office/powerpoint/2010/main" val="279313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22</a:t>
            </a:fld>
            <a:endParaRPr lang="nb-NO"/>
          </a:p>
        </p:txBody>
      </p:sp>
    </p:spTree>
    <p:extLst>
      <p:ext uri="{BB962C8B-B14F-4D97-AF65-F5344CB8AC3E}">
        <p14:creationId xmlns:p14="http://schemas.microsoft.com/office/powerpoint/2010/main" val="2276594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23</a:t>
            </a:fld>
            <a:endParaRPr lang="nb-NO"/>
          </a:p>
        </p:txBody>
      </p:sp>
    </p:spTree>
    <p:extLst>
      <p:ext uri="{BB962C8B-B14F-4D97-AF65-F5344CB8AC3E}">
        <p14:creationId xmlns:p14="http://schemas.microsoft.com/office/powerpoint/2010/main" val="358461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Pilotkommuner: Steinkjer, </a:t>
            </a:r>
            <a:r>
              <a:rPr lang="nb-NO" dirty="0" err="1"/>
              <a:t>verdal</a:t>
            </a:r>
            <a:r>
              <a:rPr lang="nb-NO" dirty="0"/>
              <a:t>, </a:t>
            </a:r>
            <a:r>
              <a:rPr lang="nb-NO" dirty="0" err="1"/>
              <a:t>meldal</a:t>
            </a:r>
            <a:r>
              <a:rPr lang="nb-NO" dirty="0"/>
              <a:t> og nærøysund</a:t>
            </a:r>
          </a:p>
        </p:txBody>
      </p:sp>
      <p:sp>
        <p:nvSpPr>
          <p:cNvPr id="4" name="Plassholder for lysbildenummer 3"/>
          <p:cNvSpPr>
            <a:spLocks noGrp="1"/>
          </p:cNvSpPr>
          <p:nvPr>
            <p:ph type="sldNum" sz="quarter" idx="5"/>
          </p:nvPr>
        </p:nvSpPr>
        <p:spPr/>
        <p:txBody>
          <a:bodyPr/>
          <a:lstStyle/>
          <a:p>
            <a:fld id="{CBA6309A-D477-40B0-A547-F68EF42D1C9C}" type="slidenum">
              <a:rPr lang="nb-NO" smtClean="0"/>
              <a:t>2</a:t>
            </a:fld>
            <a:endParaRPr lang="nb-NO"/>
          </a:p>
        </p:txBody>
      </p:sp>
    </p:spTree>
    <p:extLst>
      <p:ext uri="{BB962C8B-B14F-4D97-AF65-F5344CB8AC3E}">
        <p14:creationId xmlns:p14="http://schemas.microsoft.com/office/powerpoint/2010/main" val="327063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24</a:t>
            </a:fld>
            <a:endParaRPr lang="nb-NO"/>
          </a:p>
        </p:txBody>
      </p:sp>
    </p:spTree>
    <p:extLst>
      <p:ext uri="{BB962C8B-B14F-4D97-AF65-F5344CB8AC3E}">
        <p14:creationId xmlns:p14="http://schemas.microsoft.com/office/powerpoint/2010/main" val="360823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3</a:t>
            </a:fld>
            <a:endParaRPr lang="nb-NO"/>
          </a:p>
        </p:txBody>
      </p:sp>
    </p:spTree>
    <p:extLst>
      <p:ext uri="{BB962C8B-B14F-4D97-AF65-F5344CB8AC3E}">
        <p14:creationId xmlns:p14="http://schemas.microsoft.com/office/powerpoint/2010/main" val="391719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4</a:t>
            </a:fld>
            <a:endParaRPr lang="nb-NO"/>
          </a:p>
        </p:txBody>
      </p:sp>
    </p:spTree>
    <p:extLst>
      <p:ext uri="{BB962C8B-B14F-4D97-AF65-F5344CB8AC3E}">
        <p14:creationId xmlns:p14="http://schemas.microsoft.com/office/powerpoint/2010/main" val="54752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5</a:t>
            </a:fld>
            <a:endParaRPr lang="nb-NO"/>
          </a:p>
        </p:txBody>
      </p:sp>
    </p:spTree>
    <p:extLst>
      <p:ext uri="{BB962C8B-B14F-4D97-AF65-F5344CB8AC3E}">
        <p14:creationId xmlns:p14="http://schemas.microsoft.com/office/powerpoint/2010/main" val="145594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6</a:t>
            </a:fld>
            <a:endParaRPr lang="nb-NO"/>
          </a:p>
        </p:txBody>
      </p:sp>
    </p:spTree>
    <p:extLst>
      <p:ext uri="{BB962C8B-B14F-4D97-AF65-F5344CB8AC3E}">
        <p14:creationId xmlns:p14="http://schemas.microsoft.com/office/powerpoint/2010/main" val="150263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7</a:t>
            </a:fld>
            <a:endParaRPr lang="nb-NO"/>
          </a:p>
        </p:txBody>
      </p:sp>
    </p:spTree>
    <p:extLst>
      <p:ext uri="{BB962C8B-B14F-4D97-AF65-F5344CB8AC3E}">
        <p14:creationId xmlns:p14="http://schemas.microsoft.com/office/powerpoint/2010/main" val="259834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8</a:t>
            </a:fld>
            <a:endParaRPr lang="nb-NO"/>
          </a:p>
        </p:txBody>
      </p:sp>
    </p:spTree>
    <p:extLst>
      <p:ext uri="{BB962C8B-B14F-4D97-AF65-F5344CB8AC3E}">
        <p14:creationId xmlns:p14="http://schemas.microsoft.com/office/powerpoint/2010/main" val="403017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A6309A-D477-40B0-A547-F68EF42D1C9C}" type="slidenum">
              <a:rPr lang="nb-NO" smtClean="0"/>
              <a:t>9</a:t>
            </a:fld>
            <a:endParaRPr lang="nb-NO"/>
          </a:p>
        </p:txBody>
      </p:sp>
    </p:spTree>
    <p:extLst>
      <p:ext uri="{BB962C8B-B14F-4D97-AF65-F5344CB8AC3E}">
        <p14:creationId xmlns:p14="http://schemas.microsoft.com/office/powerpoint/2010/main" val="20362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5/20/2020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99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5/20/2020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76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5/20/2020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334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66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5/20/2020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240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5/20/2020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231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5/20/2020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500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5/20/2020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298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5/20/2020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770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5/20/2020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9072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5/20/2020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776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5/20/2020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7714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50" r:id="rId5"/>
    <p:sldLayoutId id="2147483744" r:id="rId6"/>
    <p:sldLayoutId id="2147483745" r:id="rId7"/>
    <p:sldLayoutId id="2147483746" r:id="rId8"/>
    <p:sldLayoutId id="2147483749" r:id="rId9"/>
    <p:sldLayoutId id="2147483747" r:id="rId10"/>
    <p:sldLayoutId id="2147483748"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E328DF-E5FE-4E1A-988C-A750FAAC3F32}"/>
              </a:ext>
            </a:extLst>
          </p:cNvPr>
          <p:cNvPicPr>
            <a:picLocks noChangeAspect="1"/>
          </p:cNvPicPr>
          <p:nvPr/>
        </p:nvPicPr>
        <p:blipFill rotWithShape="1">
          <a:blip r:embed="rId3">
            <a:alphaModFix amt="35000"/>
          </a:blip>
          <a:srcRect t="7" b="9993"/>
          <a:stretch/>
        </p:blipFill>
        <p:spPr>
          <a:xfrm>
            <a:off x="20" y="10"/>
            <a:ext cx="12191980" cy="6857990"/>
          </a:xfrm>
          <a:prstGeom prst="rect">
            <a:avLst/>
          </a:prstGeom>
        </p:spPr>
      </p:pic>
      <p:sp>
        <p:nvSpPr>
          <p:cNvPr id="2" name="Tittel 1">
            <a:extLst>
              <a:ext uri="{FF2B5EF4-FFF2-40B4-BE49-F238E27FC236}">
                <a16:creationId xmlns:a16="http://schemas.microsoft.com/office/drawing/2014/main" id="{04DFE9B7-74F7-410B-9C57-8978FF51D853}"/>
              </a:ext>
            </a:extLst>
          </p:cNvPr>
          <p:cNvSpPr>
            <a:spLocks noGrp="1"/>
          </p:cNvSpPr>
          <p:nvPr>
            <p:ph type="ctrTitle"/>
          </p:nvPr>
        </p:nvSpPr>
        <p:spPr>
          <a:xfrm>
            <a:off x="1097280" y="758952"/>
            <a:ext cx="10058400" cy="3566160"/>
          </a:xfrm>
        </p:spPr>
        <p:txBody>
          <a:bodyPr>
            <a:normAutofit/>
          </a:bodyPr>
          <a:lstStyle/>
          <a:p>
            <a:r>
              <a:rPr lang="nb-NO" dirty="0">
                <a:solidFill>
                  <a:srgbClr val="FFFFFF"/>
                </a:solidFill>
              </a:rPr>
              <a:t>CRPD</a:t>
            </a:r>
          </a:p>
        </p:txBody>
      </p:sp>
      <p:sp>
        <p:nvSpPr>
          <p:cNvPr id="3" name="Undertittel 2">
            <a:extLst>
              <a:ext uri="{FF2B5EF4-FFF2-40B4-BE49-F238E27FC236}">
                <a16:creationId xmlns:a16="http://schemas.microsoft.com/office/drawing/2014/main" id="{AB80EFF8-5C49-404D-AC8E-5A7492705CB5}"/>
              </a:ext>
            </a:extLst>
          </p:cNvPr>
          <p:cNvSpPr>
            <a:spLocks noGrp="1"/>
          </p:cNvSpPr>
          <p:nvPr>
            <p:ph type="subTitle" idx="1"/>
          </p:nvPr>
        </p:nvSpPr>
        <p:spPr>
          <a:xfrm>
            <a:off x="1100051" y="4645152"/>
            <a:ext cx="10058400" cy="1143000"/>
          </a:xfrm>
        </p:spPr>
        <p:txBody>
          <a:bodyPr>
            <a:normAutofit/>
          </a:bodyPr>
          <a:lstStyle/>
          <a:p>
            <a:r>
              <a:rPr lang="nb-NO" dirty="0">
                <a:solidFill>
                  <a:srgbClr val="FFFFFF"/>
                </a:solidFill>
              </a:rPr>
              <a:t>Linn Bylund og Kari Frøseth Johansen </a:t>
            </a:r>
          </a:p>
        </p:txBody>
      </p:sp>
      <p:cxnSp>
        <p:nvCxnSpPr>
          <p:cNvPr id="11" name="Straight Connector 1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34220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47CA96-E9A2-4479-B3A2-E1844B2A90E0}"/>
              </a:ext>
            </a:extLst>
          </p:cNvPr>
          <p:cNvSpPr>
            <a:spLocks noGrp="1"/>
          </p:cNvSpPr>
          <p:nvPr>
            <p:ph type="title"/>
          </p:nvPr>
        </p:nvSpPr>
        <p:spPr/>
        <p:txBody>
          <a:bodyPr/>
          <a:lstStyle/>
          <a:p>
            <a:r>
              <a:rPr lang="nb-NO" dirty="0"/>
              <a:t>Forskjellige kommuner = forskjellige liv</a:t>
            </a:r>
          </a:p>
        </p:txBody>
      </p:sp>
      <p:pic>
        <p:nvPicPr>
          <p:cNvPr id="4" name="Plassholder for innhold 3">
            <a:extLst>
              <a:ext uri="{FF2B5EF4-FFF2-40B4-BE49-F238E27FC236}">
                <a16:creationId xmlns:a16="http://schemas.microsoft.com/office/drawing/2014/main" id="{930EBEC8-DBBD-4921-8ABA-244350E30A65}"/>
              </a:ext>
            </a:extLst>
          </p:cNvPr>
          <p:cNvPicPr>
            <a:picLocks noGrp="1" noChangeAspect="1"/>
          </p:cNvPicPr>
          <p:nvPr>
            <p:ph idx="1"/>
          </p:nvPr>
        </p:nvPicPr>
        <p:blipFill rotWithShape="1">
          <a:blip r:embed="rId3"/>
          <a:srcRect l="1152" t="14325" r="24965" b="11453"/>
          <a:stretch/>
        </p:blipFill>
        <p:spPr>
          <a:xfrm>
            <a:off x="2102162" y="2149642"/>
            <a:ext cx="7362679" cy="3941868"/>
          </a:xfrm>
          <a:prstGeom prst="rect">
            <a:avLst/>
          </a:prstGeom>
        </p:spPr>
      </p:pic>
    </p:spTree>
    <p:extLst>
      <p:ext uri="{BB962C8B-B14F-4D97-AF65-F5344CB8AC3E}">
        <p14:creationId xmlns:p14="http://schemas.microsoft.com/office/powerpoint/2010/main" val="229576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4C6786-9CB9-4240-99D8-2230F0882176}"/>
              </a:ext>
            </a:extLst>
          </p:cNvPr>
          <p:cNvSpPr>
            <a:spLocks noGrp="1"/>
          </p:cNvSpPr>
          <p:nvPr>
            <p:ph type="title"/>
          </p:nvPr>
        </p:nvSpPr>
        <p:spPr/>
        <p:txBody>
          <a:bodyPr/>
          <a:lstStyle/>
          <a:p>
            <a:endParaRPr lang="nb-NO" dirty="0"/>
          </a:p>
        </p:txBody>
      </p:sp>
      <p:pic>
        <p:nvPicPr>
          <p:cNvPr id="4" name="Plassholder for innhold 3">
            <a:extLst>
              <a:ext uri="{FF2B5EF4-FFF2-40B4-BE49-F238E27FC236}">
                <a16:creationId xmlns:a16="http://schemas.microsoft.com/office/drawing/2014/main" id="{72DCBD69-2480-47FA-96D3-74D18FDF1EF9}"/>
              </a:ext>
            </a:extLst>
          </p:cNvPr>
          <p:cNvPicPr>
            <a:picLocks noGrp="1" noChangeAspect="1"/>
          </p:cNvPicPr>
          <p:nvPr>
            <p:ph idx="1"/>
          </p:nvPr>
        </p:nvPicPr>
        <p:blipFill rotWithShape="1">
          <a:blip r:embed="rId2"/>
          <a:srcRect l="13882" t="15178" r="14736" b="789"/>
          <a:stretch/>
        </p:blipFill>
        <p:spPr>
          <a:xfrm>
            <a:off x="1036320" y="16613"/>
            <a:ext cx="9936480" cy="6234030"/>
          </a:xfrm>
          <a:prstGeom prst="rect">
            <a:avLst/>
          </a:prstGeom>
        </p:spPr>
      </p:pic>
    </p:spTree>
    <p:extLst>
      <p:ext uri="{BB962C8B-B14F-4D97-AF65-F5344CB8AC3E}">
        <p14:creationId xmlns:p14="http://schemas.microsoft.com/office/powerpoint/2010/main" val="210579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C23C2B99-183E-4EEF-A9C2-19FF4FF5E0ED}"/>
              </a:ext>
            </a:extLst>
          </p:cNvPr>
          <p:cNvSpPr>
            <a:spLocks noGrp="1"/>
          </p:cNvSpPr>
          <p:nvPr>
            <p:ph type="title"/>
          </p:nvPr>
        </p:nvSpPr>
        <p:spPr>
          <a:xfrm>
            <a:off x="492369" y="605896"/>
            <a:ext cx="3642309" cy="5646208"/>
          </a:xfrm>
        </p:spPr>
        <p:txBody>
          <a:bodyPr anchor="ctr">
            <a:normAutofit/>
          </a:bodyPr>
          <a:lstStyle/>
          <a:p>
            <a:r>
              <a:rPr lang="nb-NO" sz="4400">
                <a:solidFill>
                  <a:srgbClr val="FFFFFF"/>
                </a:solidFill>
              </a:rPr>
              <a:t>CRPD: Et ukjent verktøy</a:t>
            </a:r>
          </a:p>
        </p:txBody>
      </p:sp>
      <p:sp>
        <p:nvSpPr>
          <p:cNvPr id="3" name="Plassholder for innhold 2">
            <a:extLst>
              <a:ext uri="{FF2B5EF4-FFF2-40B4-BE49-F238E27FC236}">
                <a16:creationId xmlns:a16="http://schemas.microsoft.com/office/drawing/2014/main" id="{20491B75-977B-4E98-894E-B2E84C55F2AE}"/>
              </a:ext>
            </a:extLst>
          </p:cNvPr>
          <p:cNvSpPr>
            <a:spLocks noGrp="1"/>
          </p:cNvSpPr>
          <p:nvPr>
            <p:ph idx="1"/>
          </p:nvPr>
        </p:nvSpPr>
        <p:spPr>
          <a:xfrm>
            <a:off x="5231958" y="605896"/>
            <a:ext cx="5923721" cy="5646208"/>
          </a:xfrm>
        </p:spPr>
        <p:txBody>
          <a:bodyPr anchor="ctr">
            <a:normAutofit/>
          </a:bodyPr>
          <a:lstStyle/>
          <a:p>
            <a:pPr marL="0" indent="0">
              <a:lnSpc>
                <a:spcPct val="90000"/>
              </a:lnSpc>
              <a:buNone/>
            </a:pPr>
            <a:r>
              <a:rPr lang="nb-NO" dirty="0"/>
              <a:t> </a:t>
            </a:r>
            <a:r>
              <a:rPr lang="nb-NO" sz="2800" i="1" dirty="0"/>
              <a:t>Hvordan arbeider kommunene med implementeringen av FNs konvensjon for rettighetene til mennesker med nedsatt funksjonsevne (CRPD)?</a:t>
            </a:r>
          </a:p>
          <a:p>
            <a:pPr marL="0" indent="0">
              <a:lnSpc>
                <a:spcPct val="90000"/>
              </a:lnSpc>
              <a:buNone/>
            </a:pPr>
            <a:endParaRPr lang="nb-NO" sz="2800" i="1" dirty="0"/>
          </a:p>
          <a:p>
            <a:pPr marL="0" indent="0">
              <a:lnSpc>
                <a:spcPct val="90000"/>
              </a:lnSpc>
              <a:buNone/>
            </a:pPr>
            <a:endParaRPr lang="nb-NO" sz="2800" i="1" dirty="0"/>
          </a:p>
          <a:p>
            <a:pPr marL="0" indent="0">
              <a:lnSpc>
                <a:spcPct val="90000"/>
              </a:lnSpc>
              <a:buNone/>
            </a:pPr>
            <a:endParaRPr lang="nb-NO" sz="2800" i="1" dirty="0"/>
          </a:p>
          <a:p>
            <a:pPr>
              <a:lnSpc>
                <a:spcPct val="90000"/>
              </a:lnSpc>
              <a:buFont typeface="Wingdings" panose="05000000000000000000" pitchFamily="2" charset="2"/>
              <a:buChar char="v"/>
            </a:pPr>
            <a:r>
              <a:rPr lang="nb-NO" dirty="0"/>
              <a:t> Arbeidsnotat utarbeidet for </a:t>
            </a:r>
            <a:r>
              <a:rPr lang="nb-NO" dirty="0" err="1"/>
              <a:t>Bufdir</a:t>
            </a:r>
            <a:r>
              <a:rPr lang="nb-NO" dirty="0"/>
              <a:t>,  2018</a:t>
            </a:r>
          </a:p>
          <a:p>
            <a:pPr>
              <a:lnSpc>
                <a:spcPct val="90000"/>
              </a:lnSpc>
              <a:buFont typeface="Wingdings" panose="05000000000000000000" pitchFamily="2" charset="2"/>
              <a:buChar char="v"/>
            </a:pPr>
            <a:r>
              <a:rPr lang="nb-NO" dirty="0"/>
              <a:t>Utført av KUN, Likestillingssenteret og Senter for likestilling </a:t>
            </a:r>
          </a:p>
          <a:p>
            <a:pPr>
              <a:lnSpc>
                <a:spcPct val="90000"/>
              </a:lnSpc>
            </a:pPr>
            <a:endParaRPr lang="nb-NO" dirty="0"/>
          </a:p>
        </p:txBody>
      </p:sp>
    </p:spTree>
    <p:extLst>
      <p:ext uri="{BB962C8B-B14F-4D97-AF65-F5344CB8AC3E}">
        <p14:creationId xmlns:p14="http://schemas.microsoft.com/office/powerpoint/2010/main" val="170582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1DE0B22C-18EA-45B5-A6FA-C922F854D2C1}"/>
              </a:ext>
            </a:extLst>
          </p:cNvPr>
          <p:cNvSpPr>
            <a:spLocks noGrp="1"/>
          </p:cNvSpPr>
          <p:nvPr>
            <p:ph type="title"/>
          </p:nvPr>
        </p:nvSpPr>
        <p:spPr>
          <a:xfrm>
            <a:off x="492369" y="605896"/>
            <a:ext cx="3642309" cy="5646208"/>
          </a:xfrm>
        </p:spPr>
        <p:txBody>
          <a:bodyPr anchor="ctr">
            <a:normAutofit/>
          </a:bodyPr>
          <a:lstStyle/>
          <a:p>
            <a:r>
              <a:rPr lang="nb-NO" sz="4400">
                <a:solidFill>
                  <a:srgbClr val="FFFFFF"/>
                </a:solidFill>
              </a:rPr>
              <a:t>CRPD- Et ukjent verktøy</a:t>
            </a:r>
          </a:p>
        </p:txBody>
      </p:sp>
      <p:sp>
        <p:nvSpPr>
          <p:cNvPr id="3" name="Plassholder for innhold 2">
            <a:extLst>
              <a:ext uri="{FF2B5EF4-FFF2-40B4-BE49-F238E27FC236}">
                <a16:creationId xmlns:a16="http://schemas.microsoft.com/office/drawing/2014/main" id="{F6729FA3-7C2B-464B-B96B-DAC04F15E9D6}"/>
              </a:ext>
            </a:extLst>
          </p:cNvPr>
          <p:cNvSpPr>
            <a:spLocks noGrp="1"/>
          </p:cNvSpPr>
          <p:nvPr>
            <p:ph idx="1"/>
          </p:nvPr>
        </p:nvSpPr>
        <p:spPr>
          <a:xfrm>
            <a:off x="5231958" y="605896"/>
            <a:ext cx="5923721" cy="5646208"/>
          </a:xfrm>
        </p:spPr>
        <p:txBody>
          <a:bodyPr anchor="ctr">
            <a:normAutofit/>
          </a:bodyPr>
          <a:lstStyle/>
          <a:p>
            <a:pPr marL="0" indent="0">
              <a:lnSpc>
                <a:spcPct val="90000"/>
              </a:lnSpc>
              <a:buNone/>
            </a:pPr>
            <a:r>
              <a:rPr lang="nb-NO" sz="3200" b="1" dirty="0"/>
              <a:t>lite kjennskap til konvensjonen i kommunene</a:t>
            </a:r>
          </a:p>
          <a:p>
            <a:pPr marL="0" indent="0">
              <a:lnSpc>
                <a:spcPct val="90000"/>
              </a:lnSpc>
              <a:buNone/>
            </a:pPr>
            <a:endParaRPr lang="nb-NO" sz="2200" dirty="0"/>
          </a:p>
          <a:p>
            <a:pPr>
              <a:lnSpc>
                <a:spcPct val="90000"/>
              </a:lnSpc>
              <a:buFont typeface="Wingdings" panose="05000000000000000000" pitchFamily="2" charset="2"/>
              <a:buChar char="v"/>
            </a:pPr>
            <a:r>
              <a:rPr lang="nb-NO" sz="2200" dirty="0"/>
              <a:t>Ansvaret for å ivareta rettighetene til mennesker med nedsatt funksjonsevne er vanligvis delt mellom etater både på kommune- og fylkesmannsnivå, og sjelden samlet i én stilling eller under ett lederansvar. </a:t>
            </a:r>
          </a:p>
          <a:p>
            <a:pPr marL="0" indent="0">
              <a:lnSpc>
                <a:spcPct val="90000"/>
              </a:lnSpc>
              <a:buNone/>
            </a:pPr>
            <a:endParaRPr lang="nb-NO" sz="2200" dirty="0"/>
          </a:p>
          <a:p>
            <a:pPr>
              <a:lnSpc>
                <a:spcPct val="90000"/>
              </a:lnSpc>
              <a:buFont typeface="Wingdings" panose="05000000000000000000" pitchFamily="2" charset="2"/>
              <a:buChar char="v"/>
            </a:pPr>
            <a:r>
              <a:rPr lang="nb-NO" sz="2200" dirty="0"/>
              <a:t>Flertallet av informantene mener at de ikke er i mål med å ivareta rettighetene og tjenestene til mennesker med nedsatt funksjonsevne. Likevel hevdes det at konvensjonen er ivaretatt i det norske lovverk og blir fulgt opp overordnet politisk.</a:t>
            </a:r>
          </a:p>
          <a:p>
            <a:pPr>
              <a:lnSpc>
                <a:spcPct val="90000"/>
              </a:lnSpc>
              <a:buFont typeface="Wingdings" panose="05000000000000000000" pitchFamily="2" charset="2"/>
              <a:buChar char="v"/>
            </a:pPr>
            <a:endParaRPr lang="nb-NO" sz="2200" dirty="0"/>
          </a:p>
          <a:p>
            <a:pPr>
              <a:lnSpc>
                <a:spcPct val="90000"/>
              </a:lnSpc>
            </a:pPr>
            <a:endParaRPr lang="nb-NO" sz="2200" dirty="0"/>
          </a:p>
        </p:txBody>
      </p:sp>
    </p:spTree>
    <p:extLst>
      <p:ext uri="{BB962C8B-B14F-4D97-AF65-F5344CB8AC3E}">
        <p14:creationId xmlns:p14="http://schemas.microsoft.com/office/powerpoint/2010/main" val="113293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6A1AA5EA-DCA3-4B68-B9D4-003366839A0B}"/>
              </a:ext>
            </a:extLst>
          </p:cNvPr>
          <p:cNvSpPr>
            <a:spLocks noGrp="1"/>
          </p:cNvSpPr>
          <p:nvPr>
            <p:ph type="title"/>
          </p:nvPr>
        </p:nvSpPr>
        <p:spPr>
          <a:xfrm>
            <a:off x="492369" y="605896"/>
            <a:ext cx="3642309" cy="5646208"/>
          </a:xfrm>
        </p:spPr>
        <p:txBody>
          <a:bodyPr anchor="ctr">
            <a:normAutofit/>
          </a:bodyPr>
          <a:lstStyle/>
          <a:p>
            <a:r>
              <a:rPr lang="nb-NO" sz="4400">
                <a:solidFill>
                  <a:srgbClr val="FFFFFF"/>
                </a:solidFill>
              </a:rPr>
              <a:t>CRPD: Et ukjent verktøy</a:t>
            </a:r>
          </a:p>
        </p:txBody>
      </p:sp>
      <p:sp>
        <p:nvSpPr>
          <p:cNvPr id="3" name="Plassholder for innhold 2">
            <a:extLst>
              <a:ext uri="{FF2B5EF4-FFF2-40B4-BE49-F238E27FC236}">
                <a16:creationId xmlns:a16="http://schemas.microsoft.com/office/drawing/2014/main" id="{460762C4-D839-4EA7-BF51-9B83D568F3E9}"/>
              </a:ext>
            </a:extLst>
          </p:cNvPr>
          <p:cNvSpPr>
            <a:spLocks noGrp="1"/>
          </p:cNvSpPr>
          <p:nvPr>
            <p:ph idx="1"/>
          </p:nvPr>
        </p:nvSpPr>
        <p:spPr>
          <a:xfrm>
            <a:off x="5231958" y="605896"/>
            <a:ext cx="5923721" cy="5646208"/>
          </a:xfrm>
        </p:spPr>
        <p:txBody>
          <a:bodyPr anchor="ctr">
            <a:normAutofit/>
          </a:bodyPr>
          <a:lstStyle/>
          <a:p>
            <a:pPr>
              <a:lnSpc>
                <a:spcPct val="90000"/>
              </a:lnSpc>
              <a:buFont typeface="Wingdings" panose="05000000000000000000" pitchFamily="2" charset="2"/>
              <a:buChar char="v"/>
            </a:pPr>
            <a:r>
              <a:rPr lang="nb-NO" sz="2400" dirty="0"/>
              <a:t> Kommune: CRPD og rettighetene til personer med nedsatt funksjonsevne er i liten grad ivaretatt i de kommunale styringsdokumentene. Likevel, flere dokument har gode beskrivelser av likeverdige tjenester, likestilling og inkludering for alle, uten at personer med nedsatt funksjonsevne er nevnt eksplisitt. </a:t>
            </a:r>
          </a:p>
          <a:p>
            <a:pPr>
              <a:lnSpc>
                <a:spcPct val="90000"/>
              </a:lnSpc>
            </a:pPr>
            <a:endParaRPr lang="nb-NO" sz="2400" dirty="0"/>
          </a:p>
        </p:txBody>
      </p:sp>
    </p:spTree>
    <p:extLst>
      <p:ext uri="{BB962C8B-B14F-4D97-AF65-F5344CB8AC3E}">
        <p14:creationId xmlns:p14="http://schemas.microsoft.com/office/powerpoint/2010/main" val="351469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1AA3C58-E5BF-4322-85FC-7CDB161433B8}"/>
              </a:ext>
            </a:extLst>
          </p:cNvPr>
          <p:cNvSpPr>
            <a:spLocks noGrp="1"/>
          </p:cNvSpPr>
          <p:nvPr>
            <p:ph idx="4294967295"/>
          </p:nvPr>
        </p:nvSpPr>
        <p:spPr>
          <a:xfrm>
            <a:off x="962526" y="1507958"/>
            <a:ext cx="11229474" cy="4361030"/>
          </a:xfrm>
        </p:spPr>
        <p:txBody>
          <a:bodyPr/>
          <a:lstStyle/>
          <a:p>
            <a:endParaRPr lang="nb-NO" sz="4000" dirty="0"/>
          </a:p>
          <a:p>
            <a:r>
              <a:rPr lang="nb-NO" sz="4000" dirty="0"/>
              <a:t>«Styrke rådet for mennesker med nedsatt funksjonsevne gjennom å synliggjøre rådet»</a:t>
            </a:r>
          </a:p>
          <a:p>
            <a:endParaRPr lang="nb-NO" dirty="0"/>
          </a:p>
          <a:p>
            <a:pPr marL="0" indent="0">
              <a:buNone/>
            </a:pPr>
            <a:r>
              <a:rPr lang="nb-NO" dirty="0"/>
              <a:t>                                                                                                       -Kristine Vierli, </a:t>
            </a:r>
            <a:r>
              <a:rPr lang="nb-NO" dirty="0" err="1"/>
              <a:t>Bufdir</a:t>
            </a:r>
            <a:endParaRPr lang="nb-NO" dirty="0"/>
          </a:p>
        </p:txBody>
      </p:sp>
    </p:spTree>
    <p:extLst>
      <p:ext uri="{BB962C8B-B14F-4D97-AF65-F5344CB8AC3E}">
        <p14:creationId xmlns:p14="http://schemas.microsoft.com/office/powerpoint/2010/main" val="3023235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9524C0DE-5DE1-49DB-998F-C17B22204292}"/>
              </a:ext>
            </a:extLst>
          </p:cNvPr>
          <p:cNvPicPr>
            <a:picLocks noChangeAspect="1"/>
          </p:cNvPicPr>
          <p:nvPr/>
        </p:nvPicPr>
        <p:blipFill rotWithShape="1">
          <a:blip r:embed="rId2"/>
          <a:srcRect l="34605" t="11300" r="33625" b="8067"/>
          <a:stretch/>
        </p:blipFill>
        <p:spPr>
          <a:xfrm>
            <a:off x="3538718" y="0"/>
            <a:ext cx="4706924" cy="6366774"/>
          </a:xfrm>
          <a:prstGeom prst="rect">
            <a:avLst/>
          </a:prstGeom>
        </p:spPr>
      </p:pic>
    </p:spTree>
    <p:extLst>
      <p:ext uri="{BB962C8B-B14F-4D97-AF65-F5344CB8AC3E}">
        <p14:creationId xmlns:p14="http://schemas.microsoft.com/office/powerpoint/2010/main" val="272430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1CC5E0E-84A7-42E4-86BE-1DEE46807C30}"/>
              </a:ext>
            </a:extLst>
          </p:cNvPr>
          <p:cNvSpPr>
            <a:spLocks noGrp="1"/>
          </p:cNvSpPr>
          <p:nvPr>
            <p:ph type="title"/>
          </p:nvPr>
        </p:nvSpPr>
        <p:spPr>
          <a:xfrm>
            <a:off x="643467" y="634946"/>
            <a:ext cx="3689094" cy="5055904"/>
          </a:xfrm>
        </p:spPr>
        <p:txBody>
          <a:bodyPr anchor="ctr">
            <a:normAutofit/>
          </a:bodyPr>
          <a:lstStyle/>
          <a:p>
            <a:pPr algn="r"/>
            <a:r>
              <a:rPr lang="nb-NO" dirty="0"/>
              <a:t>Hvordan kan rådet jobbe for å fremme CRPD i egen kommune? </a:t>
            </a:r>
            <a:endParaRPr lang="nb-NO"/>
          </a:p>
        </p:txBody>
      </p:sp>
      <p:cxnSp>
        <p:nvCxnSpPr>
          <p:cNvPr id="12" name="Straight Connector 11">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Plassholder for innhold 2">
            <a:extLst>
              <a:ext uri="{FF2B5EF4-FFF2-40B4-BE49-F238E27FC236}">
                <a16:creationId xmlns:a16="http://schemas.microsoft.com/office/drawing/2014/main" id="{59056F37-BC84-454F-BC91-03F166CEA9AC}"/>
              </a:ext>
            </a:extLst>
          </p:cNvPr>
          <p:cNvGraphicFramePr>
            <a:graphicFrameLocks noGrp="1"/>
          </p:cNvGraphicFramePr>
          <p:nvPr>
            <p:ph idx="1"/>
            <p:extLst>
              <p:ext uri="{D42A27DB-BD31-4B8C-83A1-F6EECF244321}">
                <p14:modId xmlns:p14="http://schemas.microsoft.com/office/powerpoint/2010/main" val="3709228873"/>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7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223DE3F-17D5-467E-97C1-48553E8FF154}"/>
              </a:ext>
            </a:extLst>
          </p:cNvPr>
          <p:cNvSpPr>
            <a:spLocks noGrp="1"/>
          </p:cNvSpPr>
          <p:nvPr>
            <p:ph type="title"/>
          </p:nvPr>
        </p:nvSpPr>
        <p:spPr>
          <a:xfrm>
            <a:off x="643468" y="643467"/>
            <a:ext cx="3073550" cy="5126203"/>
          </a:xfrm>
        </p:spPr>
        <p:txBody>
          <a:bodyPr anchor="ctr">
            <a:normAutofit/>
          </a:bodyPr>
          <a:lstStyle/>
          <a:p>
            <a:pPr algn="r"/>
            <a:r>
              <a:rPr lang="nb-NO"/>
              <a:t>Egen kunnskap</a:t>
            </a: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F204D25B-CD46-431F-B3E7-C12534AD3C76}"/>
              </a:ext>
            </a:extLst>
          </p:cNvPr>
          <p:cNvSpPr>
            <a:spLocks noGrp="1"/>
          </p:cNvSpPr>
          <p:nvPr>
            <p:ph idx="1"/>
          </p:nvPr>
        </p:nvSpPr>
        <p:spPr>
          <a:xfrm>
            <a:off x="4363786" y="621697"/>
            <a:ext cx="6791894" cy="5147973"/>
          </a:xfrm>
        </p:spPr>
        <p:txBody>
          <a:bodyPr anchor="ctr">
            <a:normAutofit/>
          </a:bodyPr>
          <a:lstStyle/>
          <a:p>
            <a:pPr>
              <a:buFont typeface="Wingdings" panose="05000000000000000000" pitchFamily="2" charset="2"/>
              <a:buChar char="v"/>
            </a:pPr>
            <a:r>
              <a:rPr lang="nb-NO"/>
              <a:t> Opplæring av rådet i CRPD</a:t>
            </a:r>
          </a:p>
          <a:p>
            <a:pPr>
              <a:buFont typeface="Wingdings" panose="05000000000000000000" pitchFamily="2" charset="2"/>
              <a:buChar char="v"/>
            </a:pPr>
            <a:r>
              <a:rPr lang="nb-NO"/>
              <a:t> Felles kompetanseheving</a:t>
            </a:r>
          </a:p>
          <a:p>
            <a:pPr>
              <a:buFont typeface="Wingdings" panose="05000000000000000000" pitchFamily="2" charset="2"/>
              <a:buChar char="v"/>
            </a:pPr>
            <a:r>
              <a:rPr lang="nb-NO"/>
              <a:t> Utveksle kunnskap i rådet</a:t>
            </a:r>
          </a:p>
        </p:txBody>
      </p:sp>
      <p:sp>
        <p:nvSpPr>
          <p:cNvPr id="24" name="Rectangle 23">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438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A05C18-38CD-4F4A-81C0-BF53667C9FAE}"/>
              </a:ext>
            </a:extLst>
          </p:cNvPr>
          <p:cNvSpPr>
            <a:spLocks noGrp="1"/>
          </p:cNvSpPr>
          <p:nvPr>
            <p:ph type="title"/>
          </p:nvPr>
        </p:nvSpPr>
        <p:spPr/>
        <p:txBody>
          <a:bodyPr/>
          <a:lstStyle/>
          <a:p>
            <a:r>
              <a:rPr lang="nb-NO" dirty="0"/>
              <a:t>Kartlegging</a:t>
            </a:r>
          </a:p>
        </p:txBody>
      </p:sp>
      <p:sp>
        <p:nvSpPr>
          <p:cNvPr id="3" name="Plassholder for innhold 2">
            <a:extLst>
              <a:ext uri="{FF2B5EF4-FFF2-40B4-BE49-F238E27FC236}">
                <a16:creationId xmlns:a16="http://schemas.microsoft.com/office/drawing/2014/main" id="{3ECB3ACC-A910-4577-AA58-1021CC218F44}"/>
              </a:ext>
            </a:extLst>
          </p:cNvPr>
          <p:cNvSpPr>
            <a:spLocks noGrp="1"/>
          </p:cNvSpPr>
          <p:nvPr>
            <p:ph idx="1"/>
          </p:nvPr>
        </p:nvSpPr>
        <p:spPr/>
        <p:txBody>
          <a:bodyPr/>
          <a:lstStyle/>
          <a:p>
            <a:pPr>
              <a:buFont typeface="Wingdings" panose="05000000000000000000" pitchFamily="2" charset="2"/>
              <a:buChar char="v"/>
            </a:pPr>
            <a:r>
              <a:rPr lang="nb-NO" dirty="0"/>
              <a:t> </a:t>
            </a:r>
            <a:r>
              <a:rPr lang="nb-NO" dirty="0" err="1"/>
              <a:t>Bufdir</a:t>
            </a:r>
            <a:r>
              <a:rPr lang="nb-NO" dirty="0"/>
              <a:t> sin kommunemonitor</a:t>
            </a:r>
          </a:p>
          <a:p>
            <a:pPr>
              <a:buFont typeface="Wingdings" panose="05000000000000000000" pitchFamily="2" charset="2"/>
              <a:buChar char="v"/>
            </a:pPr>
            <a:r>
              <a:rPr lang="nb-NO" dirty="0"/>
              <a:t> Klagelisten fra FFO sitt rettighetssenter</a:t>
            </a:r>
          </a:p>
          <a:p>
            <a:pPr>
              <a:buFont typeface="Wingdings" panose="05000000000000000000" pitchFamily="2" charset="2"/>
              <a:buChar char="v"/>
            </a:pPr>
            <a:r>
              <a:rPr lang="nb-NO" dirty="0"/>
              <a:t>Kommunale handlingsplaner</a:t>
            </a:r>
          </a:p>
          <a:p>
            <a:pPr>
              <a:buFont typeface="Wingdings" panose="05000000000000000000" pitchFamily="2" charset="2"/>
              <a:buChar char="v"/>
            </a:pPr>
            <a:r>
              <a:rPr lang="nb-NO" dirty="0"/>
              <a:t>Inviter enhetslederne for å fortelle om hvordan de arbeider opp mot CRPD</a:t>
            </a:r>
          </a:p>
          <a:p>
            <a:pPr marL="0" indent="0">
              <a:buNone/>
            </a:pPr>
            <a:endParaRPr lang="nb-NO" dirty="0"/>
          </a:p>
          <a:p>
            <a:pPr marL="0" indent="0">
              <a:buNone/>
            </a:pPr>
            <a:endParaRPr lang="nb-NO" dirty="0"/>
          </a:p>
          <a:p>
            <a:pPr>
              <a:buFont typeface="Wingdings" panose="05000000000000000000" pitchFamily="2" charset="2"/>
              <a:buChar char="v"/>
            </a:pPr>
            <a:endParaRPr lang="nb-NO" dirty="0"/>
          </a:p>
          <a:p>
            <a:pPr>
              <a:buFont typeface="Wingdings" panose="05000000000000000000" pitchFamily="2" charset="2"/>
              <a:buChar char="v"/>
            </a:pPr>
            <a:endParaRPr lang="nb-NO" dirty="0"/>
          </a:p>
        </p:txBody>
      </p:sp>
    </p:spTree>
    <p:extLst>
      <p:ext uri="{BB962C8B-B14F-4D97-AF65-F5344CB8AC3E}">
        <p14:creationId xmlns:p14="http://schemas.microsoft.com/office/powerpoint/2010/main" val="144344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6E0E9BF-5A71-41D1-B12A-16E491E861E1}"/>
              </a:ext>
            </a:extLst>
          </p:cNvPr>
          <p:cNvSpPr>
            <a:spLocks noGrp="1"/>
          </p:cNvSpPr>
          <p:nvPr>
            <p:ph type="title"/>
          </p:nvPr>
        </p:nvSpPr>
        <p:spPr>
          <a:xfrm>
            <a:off x="492369" y="605896"/>
            <a:ext cx="3642309" cy="5646208"/>
          </a:xfrm>
        </p:spPr>
        <p:txBody>
          <a:bodyPr anchor="ctr">
            <a:normAutofit/>
          </a:bodyPr>
          <a:lstStyle/>
          <a:p>
            <a:r>
              <a:rPr lang="nb-NO" sz="4400">
                <a:solidFill>
                  <a:srgbClr val="FFFFFF"/>
                </a:solidFill>
              </a:rPr>
              <a:t>Veileder for kommunale råd om CRPD</a:t>
            </a:r>
          </a:p>
        </p:txBody>
      </p:sp>
      <p:sp>
        <p:nvSpPr>
          <p:cNvPr id="3" name="Plassholder for innhold 2">
            <a:extLst>
              <a:ext uri="{FF2B5EF4-FFF2-40B4-BE49-F238E27FC236}">
                <a16:creationId xmlns:a16="http://schemas.microsoft.com/office/drawing/2014/main" id="{B5AE4EF3-1948-46AD-B7B6-994D22FE87E3}"/>
              </a:ext>
            </a:extLst>
          </p:cNvPr>
          <p:cNvSpPr>
            <a:spLocks noGrp="1"/>
          </p:cNvSpPr>
          <p:nvPr>
            <p:ph idx="1"/>
          </p:nvPr>
        </p:nvSpPr>
        <p:spPr>
          <a:xfrm>
            <a:off x="5231958" y="605896"/>
            <a:ext cx="5923721" cy="5646208"/>
          </a:xfrm>
        </p:spPr>
        <p:txBody>
          <a:bodyPr anchor="ctr">
            <a:normAutofit/>
          </a:bodyPr>
          <a:lstStyle/>
          <a:p>
            <a:pPr>
              <a:buFont typeface="Wingdings" panose="05000000000000000000" pitchFamily="2" charset="2"/>
              <a:buChar char="v"/>
            </a:pPr>
            <a:r>
              <a:rPr lang="nb-NO" sz="2400" dirty="0"/>
              <a:t> Prosjekt sammen med FFO Trøndelag og fire utvalgte råd i Trøndelag</a:t>
            </a:r>
          </a:p>
          <a:p>
            <a:pPr>
              <a:buFont typeface="Wingdings" panose="05000000000000000000" pitchFamily="2" charset="2"/>
              <a:buChar char="v"/>
            </a:pPr>
            <a:endParaRPr lang="nb-NO" sz="2400" dirty="0"/>
          </a:p>
          <a:p>
            <a:pPr marL="0" indent="0">
              <a:buNone/>
            </a:pPr>
            <a:r>
              <a:rPr lang="nb-NO" sz="2400" dirty="0"/>
              <a:t> </a:t>
            </a:r>
            <a:r>
              <a:rPr lang="nb-NO" sz="2400" b="1" i="1" dirty="0"/>
              <a:t>Målet har vært å utvikle en veileder for hvordan kommunale råd kan arbeide for å kartlegge egen kommune og aktivt bidra inn i prosessen med å implementere CRPD i kommunens tjenester. </a:t>
            </a:r>
          </a:p>
          <a:p>
            <a:pPr marL="0" indent="0">
              <a:buNone/>
            </a:pPr>
            <a:endParaRPr lang="nb-NO" sz="2400" dirty="0"/>
          </a:p>
        </p:txBody>
      </p:sp>
    </p:spTree>
    <p:extLst>
      <p:ext uri="{BB962C8B-B14F-4D97-AF65-F5344CB8AC3E}">
        <p14:creationId xmlns:p14="http://schemas.microsoft.com/office/powerpoint/2010/main" val="2778995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31396C-7351-406B-B341-E6270121B91B}"/>
              </a:ext>
            </a:extLst>
          </p:cNvPr>
          <p:cNvSpPr>
            <a:spLocks noGrp="1"/>
          </p:cNvSpPr>
          <p:nvPr>
            <p:ph type="title"/>
          </p:nvPr>
        </p:nvSpPr>
        <p:spPr>
          <a:xfrm>
            <a:off x="1097280" y="286604"/>
            <a:ext cx="9829875" cy="784188"/>
          </a:xfrm>
        </p:spPr>
        <p:txBody>
          <a:bodyPr/>
          <a:lstStyle/>
          <a:p>
            <a:r>
              <a:rPr lang="nb-NO" dirty="0"/>
              <a:t>  </a:t>
            </a:r>
          </a:p>
        </p:txBody>
      </p:sp>
      <p:pic>
        <p:nvPicPr>
          <p:cNvPr id="4" name="Plassholder for innhold 3">
            <a:extLst>
              <a:ext uri="{FF2B5EF4-FFF2-40B4-BE49-F238E27FC236}">
                <a16:creationId xmlns:a16="http://schemas.microsoft.com/office/drawing/2014/main" id="{ABF5C87D-5A48-470A-BC8A-E8F356FF8C48}"/>
              </a:ext>
            </a:extLst>
          </p:cNvPr>
          <p:cNvPicPr>
            <a:picLocks noGrp="1" noChangeAspect="1"/>
          </p:cNvPicPr>
          <p:nvPr>
            <p:ph idx="1"/>
          </p:nvPr>
        </p:nvPicPr>
        <p:blipFill rotWithShape="1">
          <a:blip r:embed="rId2"/>
          <a:srcRect l="4106" t="10060" r="4960" b="-65"/>
          <a:stretch/>
        </p:blipFill>
        <p:spPr>
          <a:xfrm>
            <a:off x="683022" y="286604"/>
            <a:ext cx="10825955" cy="5710691"/>
          </a:xfrm>
          <a:prstGeom prst="rect">
            <a:avLst/>
          </a:prstGeom>
        </p:spPr>
      </p:pic>
    </p:spTree>
    <p:extLst>
      <p:ext uri="{BB962C8B-B14F-4D97-AF65-F5344CB8AC3E}">
        <p14:creationId xmlns:p14="http://schemas.microsoft.com/office/powerpoint/2010/main" val="409795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ABE04640-97AE-47AA-8950-6CE955E1D184}"/>
              </a:ext>
            </a:extLst>
          </p:cNvPr>
          <p:cNvPicPr>
            <a:picLocks noGrp="1" noChangeAspect="1"/>
          </p:cNvPicPr>
          <p:nvPr>
            <p:ph idx="4294967295"/>
          </p:nvPr>
        </p:nvPicPr>
        <p:blipFill rotWithShape="1">
          <a:blip r:embed="rId2"/>
          <a:srcRect l="26222" t="12050" r="24420"/>
          <a:stretch/>
        </p:blipFill>
        <p:spPr>
          <a:xfrm>
            <a:off x="2679032" y="0"/>
            <a:ext cx="6369050" cy="6048375"/>
          </a:xfrm>
          <a:prstGeom prst="rect">
            <a:avLst/>
          </a:prstGeom>
        </p:spPr>
      </p:pic>
    </p:spTree>
    <p:extLst>
      <p:ext uri="{BB962C8B-B14F-4D97-AF65-F5344CB8AC3E}">
        <p14:creationId xmlns:p14="http://schemas.microsoft.com/office/powerpoint/2010/main" val="164799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018D1C-BFD4-4163-AAA4-024B1B48A113}"/>
              </a:ext>
            </a:extLst>
          </p:cNvPr>
          <p:cNvSpPr>
            <a:spLocks noGrp="1"/>
          </p:cNvSpPr>
          <p:nvPr>
            <p:ph type="title"/>
          </p:nvPr>
        </p:nvSpPr>
        <p:spPr/>
        <p:txBody>
          <a:bodyPr/>
          <a:lstStyle/>
          <a:p>
            <a:r>
              <a:rPr lang="nb-NO" dirty="0"/>
              <a:t>Kartlegging i egen kommune</a:t>
            </a:r>
          </a:p>
        </p:txBody>
      </p:sp>
      <p:sp>
        <p:nvSpPr>
          <p:cNvPr id="3" name="Plassholder for innhold 2">
            <a:extLst>
              <a:ext uri="{FF2B5EF4-FFF2-40B4-BE49-F238E27FC236}">
                <a16:creationId xmlns:a16="http://schemas.microsoft.com/office/drawing/2014/main" id="{48293ECD-9E4A-4259-B780-560D4CFDF8B7}"/>
              </a:ext>
            </a:extLst>
          </p:cNvPr>
          <p:cNvSpPr>
            <a:spLocks noGrp="1"/>
          </p:cNvSpPr>
          <p:nvPr>
            <p:ph sz="half" idx="1"/>
          </p:nvPr>
        </p:nvSpPr>
        <p:spPr>
          <a:xfrm>
            <a:off x="1097280" y="2120900"/>
            <a:ext cx="4578777" cy="4119478"/>
          </a:xfrm>
        </p:spPr>
        <p:txBody>
          <a:bodyPr>
            <a:normAutofit fontScale="77500" lnSpcReduction="20000"/>
          </a:bodyPr>
          <a:lstStyle/>
          <a:p>
            <a:pPr>
              <a:buFont typeface="Wingdings" panose="05000000000000000000" pitchFamily="2" charset="2"/>
              <a:buChar char="v"/>
            </a:pPr>
            <a:r>
              <a:rPr lang="nb-NO" dirty="0"/>
              <a:t> Synlighet i sentrale styringsdokumenter </a:t>
            </a:r>
          </a:p>
          <a:p>
            <a:pPr>
              <a:buFont typeface="Wingdings" panose="05000000000000000000" pitchFamily="2" charset="2"/>
              <a:buChar char="v"/>
            </a:pPr>
            <a:r>
              <a:rPr lang="nb-NO" dirty="0"/>
              <a:t> Hvem i kommunen har ansvaret? </a:t>
            </a:r>
          </a:p>
          <a:p>
            <a:pPr>
              <a:buFont typeface="Wingdings" panose="05000000000000000000" pitchFamily="2" charset="2"/>
              <a:buChar char="v"/>
            </a:pPr>
            <a:r>
              <a:rPr lang="nb-NO" dirty="0"/>
              <a:t> Arbeidsdeltakelse</a:t>
            </a:r>
          </a:p>
          <a:p>
            <a:pPr>
              <a:buFont typeface="Wingdings" panose="05000000000000000000" pitchFamily="2" charset="2"/>
              <a:buChar char="v"/>
            </a:pPr>
            <a:r>
              <a:rPr lang="nb-NO" dirty="0"/>
              <a:t> BPA ( hvor ligger ansvaret) Hva legges i tjenesten</a:t>
            </a:r>
          </a:p>
          <a:p>
            <a:pPr>
              <a:buFont typeface="Wingdings" panose="05000000000000000000" pitchFamily="2" charset="2"/>
              <a:buChar char="v"/>
            </a:pPr>
            <a:r>
              <a:rPr lang="nb-NO" dirty="0"/>
              <a:t> Spesialundervisning i skolen</a:t>
            </a:r>
          </a:p>
          <a:p>
            <a:pPr>
              <a:buFont typeface="Wingdings" panose="05000000000000000000" pitchFamily="2" charset="2"/>
              <a:buChar char="v"/>
            </a:pPr>
            <a:r>
              <a:rPr lang="nb-NO" dirty="0"/>
              <a:t> Pleietid foreldre</a:t>
            </a:r>
          </a:p>
          <a:p>
            <a:pPr>
              <a:buFont typeface="Wingdings" panose="05000000000000000000" pitchFamily="2" charset="2"/>
              <a:buChar char="v"/>
            </a:pPr>
            <a:r>
              <a:rPr lang="nb-NO" dirty="0"/>
              <a:t> Universell utforming</a:t>
            </a:r>
          </a:p>
          <a:p>
            <a:pPr>
              <a:buFont typeface="Wingdings" panose="05000000000000000000" pitchFamily="2" charset="2"/>
              <a:buChar char="v"/>
            </a:pPr>
            <a:r>
              <a:rPr lang="nb-NO" dirty="0"/>
              <a:t> Boligtilbud</a:t>
            </a:r>
          </a:p>
          <a:p>
            <a:pPr>
              <a:buFont typeface="Wingdings" panose="05000000000000000000" pitchFamily="2" charset="2"/>
              <a:buChar char="v"/>
            </a:pPr>
            <a:r>
              <a:rPr lang="nb-NO" dirty="0"/>
              <a:t>Avlastningstilbud</a:t>
            </a:r>
          </a:p>
          <a:p>
            <a:pPr>
              <a:buFont typeface="Wingdings" panose="05000000000000000000" pitchFamily="2" charset="2"/>
              <a:buChar char="v"/>
            </a:pPr>
            <a:r>
              <a:rPr lang="nb-NO" dirty="0"/>
              <a:t>Lettere tilgang til psykisk helsehjelp</a:t>
            </a:r>
          </a:p>
          <a:p>
            <a:pPr>
              <a:buFont typeface="Wingdings" panose="05000000000000000000" pitchFamily="2" charset="2"/>
              <a:buChar char="v"/>
            </a:pPr>
            <a:r>
              <a:rPr lang="nb-NO" dirty="0"/>
              <a:t>Individuell plan </a:t>
            </a:r>
          </a:p>
        </p:txBody>
      </p:sp>
      <p:sp>
        <p:nvSpPr>
          <p:cNvPr id="4" name="Plassholder for innhold 3">
            <a:extLst>
              <a:ext uri="{FF2B5EF4-FFF2-40B4-BE49-F238E27FC236}">
                <a16:creationId xmlns:a16="http://schemas.microsoft.com/office/drawing/2014/main" id="{6BB6320D-1354-41A9-8192-99FED44AE0E9}"/>
              </a:ext>
            </a:extLst>
          </p:cNvPr>
          <p:cNvSpPr>
            <a:spLocks noGrp="1"/>
          </p:cNvSpPr>
          <p:nvPr>
            <p:ph sz="half" idx="2"/>
          </p:nvPr>
        </p:nvSpPr>
        <p:spPr>
          <a:xfrm>
            <a:off x="6515944" y="2120899"/>
            <a:ext cx="4761656" cy="4119479"/>
          </a:xfrm>
        </p:spPr>
        <p:txBody>
          <a:bodyPr>
            <a:normAutofit fontScale="77500" lnSpcReduction="20000"/>
          </a:bodyPr>
          <a:lstStyle/>
          <a:p>
            <a:pPr>
              <a:buFont typeface="Wingdings" panose="05000000000000000000" pitchFamily="2" charset="2"/>
              <a:buChar char="v"/>
            </a:pPr>
            <a:r>
              <a:rPr lang="nb-NO" dirty="0"/>
              <a:t>Hjelpemidler</a:t>
            </a:r>
          </a:p>
          <a:p>
            <a:pPr>
              <a:buFont typeface="Wingdings" panose="05000000000000000000" pitchFamily="2" charset="2"/>
              <a:buChar char="v"/>
            </a:pPr>
            <a:r>
              <a:rPr lang="nb-NO" dirty="0"/>
              <a:t>Tilgang til varmebasseng</a:t>
            </a:r>
          </a:p>
          <a:p>
            <a:pPr>
              <a:buFont typeface="Wingdings" panose="05000000000000000000" pitchFamily="2" charset="2"/>
              <a:buChar char="v"/>
            </a:pPr>
            <a:r>
              <a:rPr lang="nb-NO" dirty="0"/>
              <a:t>Dagtilbud</a:t>
            </a:r>
          </a:p>
          <a:p>
            <a:pPr>
              <a:buFont typeface="Wingdings" panose="05000000000000000000" pitchFamily="2" charset="2"/>
              <a:buChar char="v"/>
            </a:pPr>
            <a:r>
              <a:rPr lang="nb-NO" dirty="0"/>
              <a:t>Midler til tilpassing av bolig</a:t>
            </a:r>
          </a:p>
          <a:p>
            <a:pPr>
              <a:buFont typeface="Wingdings" panose="05000000000000000000" pitchFamily="2" charset="2"/>
              <a:buChar char="v"/>
            </a:pPr>
            <a:r>
              <a:rPr lang="nb-NO" dirty="0"/>
              <a:t>Ulikheter i kostnader for tilbud som f. eks   SFO</a:t>
            </a:r>
          </a:p>
          <a:p>
            <a:pPr>
              <a:buFont typeface="Wingdings" panose="05000000000000000000" pitchFamily="2" charset="2"/>
              <a:buChar char="v"/>
            </a:pPr>
            <a:r>
              <a:rPr lang="nb-NO" dirty="0"/>
              <a:t> holdningsarbeid i skole og barnehage        (Elever og ansatte)</a:t>
            </a:r>
          </a:p>
          <a:p>
            <a:pPr>
              <a:buFont typeface="Wingdings" panose="05000000000000000000" pitchFamily="2" charset="2"/>
              <a:buChar char="v"/>
            </a:pPr>
            <a:r>
              <a:rPr lang="nb-NO" dirty="0"/>
              <a:t>Gym (innsats eller prestasjon)</a:t>
            </a:r>
          </a:p>
          <a:p>
            <a:pPr>
              <a:buFont typeface="Wingdings" panose="05000000000000000000" pitchFamily="2" charset="2"/>
              <a:buChar char="v"/>
            </a:pPr>
            <a:r>
              <a:rPr lang="nb-NO" dirty="0"/>
              <a:t>Koordinering av tjenester ( hjelp fra flere instanser)</a:t>
            </a:r>
          </a:p>
          <a:p>
            <a:pPr>
              <a:buFont typeface="Wingdings" panose="05000000000000000000" pitchFamily="2" charset="2"/>
              <a:buChar char="v"/>
            </a:pPr>
            <a:r>
              <a:rPr lang="nb-NO" dirty="0"/>
              <a:t> Tilgang på kulturdeltakelse, opplevelser og kulturarenaer. </a:t>
            </a:r>
          </a:p>
          <a:p>
            <a:pPr>
              <a:buFont typeface="Wingdings" panose="05000000000000000000" pitchFamily="2" charset="2"/>
              <a:buChar char="v"/>
            </a:pPr>
            <a:r>
              <a:rPr lang="nb-NO" dirty="0"/>
              <a:t>Diskriminering (store mørketall)</a:t>
            </a:r>
          </a:p>
          <a:p>
            <a:pPr>
              <a:buFont typeface="Wingdings" panose="05000000000000000000" pitchFamily="2" charset="2"/>
              <a:buChar char="v"/>
            </a:pPr>
            <a:endParaRPr lang="nb-NO" dirty="0"/>
          </a:p>
          <a:p>
            <a:endParaRPr lang="nb-NO" dirty="0"/>
          </a:p>
        </p:txBody>
      </p:sp>
    </p:spTree>
    <p:extLst>
      <p:ext uri="{BB962C8B-B14F-4D97-AF65-F5344CB8AC3E}">
        <p14:creationId xmlns:p14="http://schemas.microsoft.com/office/powerpoint/2010/main" val="3903281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4EC54D9-C85B-4A76-8F70-EAEF2F4E5AE4}"/>
              </a:ext>
            </a:extLst>
          </p:cNvPr>
          <p:cNvSpPr>
            <a:spLocks noGrp="1"/>
          </p:cNvSpPr>
          <p:nvPr>
            <p:ph type="title"/>
          </p:nvPr>
        </p:nvSpPr>
        <p:spPr>
          <a:xfrm>
            <a:off x="643468" y="643467"/>
            <a:ext cx="3073550" cy="5126203"/>
          </a:xfrm>
        </p:spPr>
        <p:txBody>
          <a:bodyPr anchor="ctr">
            <a:normAutofit/>
          </a:bodyPr>
          <a:lstStyle/>
          <a:p>
            <a:pPr algn="r"/>
            <a:r>
              <a:rPr lang="nb-NO" sz="4400"/>
              <a:t>Medvirkning</a:t>
            </a:r>
          </a:p>
        </p:txBody>
      </p:sp>
      <p:cxnSp>
        <p:nvCxnSpPr>
          <p:cNvPr id="14"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6991BE2-2382-406E-B36D-A8BD1C1B3E63}"/>
              </a:ext>
            </a:extLst>
          </p:cNvPr>
          <p:cNvSpPr>
            <a:spLocks noGrp="1"/>
          </p:cNvSpPr>
          <p:nvPr>
            <p:ph idx="1"/>
          </p:nvPr>
        </p:nvSpPr>
        <p:spPr>
          <a:xfrm>
            <a:off x="4363786" y="621697"/>
            <a:ext cx="6791894" cy="5147973"/>
          </a:xfrm>
        </p:spPr>
        <p:txBody>
          <a:bodyPr anchor="ctr">
            <a:normAutofit/>
          </a:bodyPr>
          <a:lstStyle/>
          <a:p>
            <a:pPr>
              <a:buFont typeface="Wingdings" panose="05000000000000000000" pitchFamily="2" charset="2"/>
              <a:buChar char="v"/>
            </a:pPr>
            <a:r>
              <a:rPr lang="nb-NO"/>
              <a:t>Informasjon om rådets arbeid til gruppen rådet representerer</a:t>
            </a:r>
          </a:p>
          <a:p>
            <a:pPr>
              <a:buFont typeface="Wingdings" panose="05000000000000000000" pitchFamily="2" charset="2"/>
              <a:buChar char="v"/>
            </a:pPr>
            <a:r>
              <a:rPr lang="nb-NO"/>
              <a:t>Innspill på tema rådet jobber med</a:t>
            </a:r>
          </a:p>
          <a:p>
            <a:pPr>
              <a:buFont typeface="Wingdings" panose="05000000000000000000" pitchFamily="2" charset="2"/>
              <a:buChar char="v"/>
            </a:pPr>
            <a:r>
              <a:rPr lang="nb-NO"/>
              <a:t>Innspill på hvilke tema som opptar innbyggerne</a:t>
            </a:r>
            <a:endParaRPr lang="nb-NO"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688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8555D02-0770-43E3-BA5B-84992D0B0DEB}"/>
              </a:ext>
            </a:extLst>
          </p:cNvPr>
          <p:cNvSpPr>
            <a:spLocks noGrp="1"/>
          </p:cNvSpPr>
          <p:nvPr>
            <p:ph type="title"/>
          </p:nvPr>
        </p:nvSpPr>
        <p:spPr>
          <a:xfrm>
            <a:off x="643468" y="643467"/>
            <a:ext cx="3073550" cy="5126203"/>
          </a:xfrm>
        </p:spPr>
        <p:txBody>
          <a:bodyPr anchor="ctr">
            <a:normAutofit/>
          </a:bodyPr>
          <a:lstStyle/>
          <a:p>
            <a:pPr algn="r"/>
            <a:r>
              <a:rPr lang="nb-NO" dirty="0"/>
              <a:t>Handling </a:t>
            </a:r>
            <a:endParaRPr lang="nb-NO"/>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385BAA73-72E6-4AB4-A935-04709112B408}"/>
              </a:ext>
            </a:extLst>
          </p:cNvPr>
          <p:cNvSpPr>
            <a:spLocks noGrp="1"/>
          </p:cNvSpPr>
          <p:nvPr>
            <p:ph idx="1"/>
          </p:nvPr>
        </p:nvSpPr>
        <p:spPr>
          <a:xfrm>
            <a:off x="4363786" y="621697"/>
            <a:ext cx="6791894" cy="5147973"/>
          </a:xfrm>
        </p:spPr>
        <p:txBody>
          <a:bodyPr anchor="ctr">
            <a:normAutofit/>
          </a:bodyPr>
          <a:lstStyle/>
          <a:p>
            <a:pPr>
              <a:buFont typeface="Wingdings" panose="05000000000000000000" pitchFamily="2" charset="2"/>
              <a:buChar char="v"/>
            </a:pPr>
            <a:r>
              <a:rPr lang="nb-NO" dirty="0"/>
              <a:t>Synlighet</a:t>
            </a:r>
          </a:p>
          <a:p>
            <a:pPr>
              <a:buFont typeface="Wingdings" panose="05000000000000000000" pitchFamily="2" charset="2"/>
              <a:buChar char="v"/>
            </a:pPr>
            <a:r>
              <a:rPr lang="nb-NO" dirty="0"/>
              <a:t>Sette saker på dagsordenen</a:t>
            </a:r>
          </a:p>
          <a:p>
            <a:pPr>
              <a:buFont typeface="Wingdings" panose="05000000000000000000" pitchFamily="2" charset="2"/>
              <a:buChar char="v"/>
            </a:pPr>
            <a:r>
              <a:rPr lang="nb-NO" dirty="0"/>
              <a:t>Bruke taleretten mer aktivt</a:t>
            </a:r>
          </a:p>
          <a:p>
            <a:pPr>
              <a:buFont typeface="Wingdings" panose="05000000000000000000" pitchFamily="2" charset="2"/>
              <a:buChar char="v"/>
            </a:pPr>
            <a:r>
              <a:rPr lang="nb-NO" dirty="0"/>
              <a:t>Invitere seg til møter og relevante arenaer</a:t>
            </a:r>
          </a:p>
          <a:p>
            <a:pPr>
              <a:buFont typeface="Wingdings" panose="05000000000000000000" pitchFamily="2" charset="2"/>
              <a:buChar char="v"/>
            </a:pPr>
            <a:r>
              <a:rPr lang="nb-NO" dirty="0"/>
              <a:t>Invitere kommuneledelsen til møter i rådet</a:t>
            </a:r>
          </a:p>
          <a:p>
            <a:pPr>
              <a:buFont typeface="Wingdings" panose="05000000000000000000" pitchFamily="2" charset="2"/>
              <a:buChar char="v"/>
            </a:pPr>
            <a:r>
              <a:rPr lang="nb-NO" dirty="0"/>
              <a:t>Kjøre egne kampanjer</a:t>
            </a:r>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408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B32A946-0EF3-416E-9655-A7C52819826E}"/>
              </a:ext>
            </a:extLst>
          </p:cNvPr>
          <p:cNvSpPr>
            <a:spLocks noGrp="1"/>
          </p:cNvSpPr>
          <p:nvPr>
            <p:ph type="title"/>
          </p:nvPr>
        </p:nvSpPr>
        <p:spPr>
          <a:xfrm>
            <a:off x="5172074" y="286603"/>
            <a:ext cx="5983605" cy="1450757"/>
          </a:xfrm>
        </p:spPr>
        <p:txBody>
          <a:bodyPr>
            <a:normAutofit/>
          </a:bodyPr>
          <a:lstStyle/>
          <a:p>
            <a:r>
              <a:rPr lang="nb-NO"/>
              <a:t>CRPD</a:t>
            </a:r>
            <a:endParaRPr lang="nb-NO" dirty="0"/>
          </a:p>
        </p:txBody>
      </p:sp>
      <p:pic>
        <p:nvPicPr>
          <p:cNvPr id="4" name="Bilde 3">
            <a:extLst>
              <a:ext uri="{FF2B5EF4-FFF2-40B4-BE49-F238E27FC236}">
                <a16:creationId xmlns:a16="http://schemas.microsoft.com/office/drawing/2014/main" id="{F4EB0E7C-FBD4-478A-A92B-3C9594939A07}"/>
              </a:ext>
            </a:extLst>
          </p:cNvPr>
          <p:cNvPicPr>
            <a:picLocks noChangeAspect="1"/>
          </p:cNvPicPr>
          <p:nvPr/>
        </p:nvPicPr>
        <p:blipFill rotWithShape="1">
          <a:blip r:embed="rId3"/>
          <a:srcRect r="5605"/>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275B3B3-5F0E-4FF6-B25C-9F9723436E0E}"/>
              </a:ext>
            </a:extLst>
          </p:cNvPr>
          <p:cNvSpPr>
            <a:spLocks noGrp="1"/>
          </p:cNvSpPr>
          <p:nvPr>
            <p:ph idx="1"/>
          </p:nvPr>
        </p:nvSpPr>
        <p:spPr>
          <a:xfrm>
            <a:off x="5172074" y="2108201"/>
            <a:ext cx="6095366" cy="4140193"/>
          </a:xfrm>
        </p:spPr>
        <p:txBody>
          <a:bodyPr>
            <a:normAutofit/>
          </a:bodyPr>
          <a:lstStyle/>
          <a:p>
            <a:pPr>
              <a:buFont typeface="Wingdings" panose="05000000000000000000" pitchFamily="2" charset="2"/>
              <a:buChar char="v"/>
            </a:pPr>
            <a:r>
              <a:rPr lang="nb-NO" dirty="0"/>
              <a:t> Konvensjonen finnes for å fremme, beskytte og sikre menneskelige rettigheter og grunnleggende friheter for alle i samfunnet. </a:t>
            </a:r>
          </a:p>
          <a:p>
            <a:pPr marL="0" indent="0">
              <a:buNone/>
            </a:pPr>
            <a:endParaRPr lang="nb-NO" dirty="0"/>
          </a:p>
          <a:p>
            <a:pPr>
              <a:buFont typeface="Wingdings" panose="05000000000000000000" pitchFamily="2" charset="2"/>
              <a:buChar char="v"/>
            </a:pPr>
            <a:r>
              <a:rPr lang="nb-NO" dirty="0"/>
              <a:t> 2006 ble FNs konvensjon for rettigheter til personer med nedsatt funksjonsevne vedtatt av FNs       generalforsamling. Konvensjonen er rettslig bindende</a:t>
            </a:r>
          </a:p>
          <a:p>
            <a:pPr>
              <a:buFont typeface="Wingdings" panose="05000000000000000000" pitchFamily="2" charset="2"/>
              <a:buChar char="v"/>
            </a:pPr>
            <a:endParaRPr lang="nb-NO" dirty="0"/>
          </a:p>
          <a:p>
            <a:pPr>
              <a:buFont typeface="Wingdings" panose="05000000000000000000" pitchFamily="2" charset="2"/>
              <a:buChar char="v"/>
            </a:pPr>
            <a:r>
              <a:rPr lang="nb-NO" dirty="0"/>
              <a:t>Norge undertegnet konvensjonen i 2007, og ratifiserte den 3. juni 2013. Har ikke ratifisert tilleggsprotokollen</a:t>
            </a:r>
          </a:p>
          <a:p>
            <a:pPr marL="0" indent="0">
              <a:buNone/>
            </a:pPr>
            <a:endParaRPr lang="nb-NO" dirty="0"/>
          </a:p>
          <a:p>
            <a:endParaRPr lang="nb-NO" dirty="0"/>
          </a:p>
        </p:txBody>
      </p:sp>
    </p:spTree>
    <p:extLst>
      <p:ext uri="{BB962C8B-B14F-4D97-AF65-F5344CB8AC3E}">
        <p14:creationId xmlns:p14="http://schemas.microsoft.com/office/powerpoint/2010/main" val="127107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6A2EA527-420C-4803-94C6-48A27091BADC}"/>
              </a:ext>
            </a:extLst>
          </p:cNvPr>
          <p:cNvSpPr>
            <a:spLocks noGrp="1"/>
          </p:cNvSpPr>
          <p:nvPr>
            <p:ph type="title"/>
          </p:nvPr>
        </p:nvSpPr>
        <p:spPr>
          <a:xfrm>
            <a:off x="492370" y="516835"/>
            <a:ext cx="3084844" cy="5772840"/>
          </a:xfrm>
        </p:spPr>
        <p:txBody>
          <a:bodyPr anchor="ctr">
            <a:normAutofit/>
          </a:bodyPr>
          <a:lstStyle/>
          <a:p>
            <a:r>
              <a:rPr lang="nb-NO" sz="3600">
                <a:solidFill>
                  <a:schemeClr val="bg1"/>
                </a:solidFill>
              </a:rPr>
              <a:t>CRPD</a:t>
            </a:r>
          </a:p>
        </p:txBody>
      </p:sp>
      <p:graphicFrame>
        <p:nvGraphicFramePr>
          <p:cNvPr id="5" name="Plassholder for innhold 2">
            <a:extLst>
              <a:ext uri="{FF2B5EF4-FFF2-40B4-BE49-F238E27FC236}">
                <a16:creationId xmlns:a16="http://schemas.microsoft.com/office/drawing/2014/main" id="{A1462F40-518F-4A2B-AD49-4FD4EE23672C}"/>
              </a:ext>
            </a:extLst>
          </p:cNvPr>
          <p:cNvGraphicFramePr>
            <a:graphicFrameLocks noGrp="1"/>
          </p:cNvGraphicFramePr>
          <p:nvPr>
            <p:ph idx="1"/>
            <p:extLst>
              <p:ext uri="{D42A27DB-BD31-4B8C-83A1-F6EECF244321}">
                <p14:modId xmlns:p14="http://schemas.microsoft.com/office/powerpoint/2010/main" val="18827404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06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51A90FF-862F-4564-91E8-6EF72BCC0123}"/>
              </a:ext>
            </a:extLst>
          </p:cNvPr>
          <p:cNvSpPr>
            <a:spLocks noGrp="1"/>
          </p:cNvSpPr>
          <p:nvPr>
            <p:ph type="title"/>
          </p:nvPr>
        </p:nvSpPr>
        <p:spPr>
          <a:xfrm>
            <a:off x="492369" y="605896"/>
            <a:ext cx="3642309" cy="5646208"/>
          </a:xfrm>
        </p:spPr>
        <p:txBody>
          <a:bodyPr anchor="ctr">
            <a:normAutofit/>
          </a:bodyPr>
          <a:lstStyle/>
          <a:p>
            <a:r>
              <a:rPr lang="nb-NO" sz="8800" dirty="0">
                <a:solidFill>
                  <a:srgbClr val="FFFFFF"/>
                </a:solidFill>
              </a:rPr>
              <a:t>CRPD</a:t>
            </a:r>
          </a:p>
        </p:txBody>
      </p:sp>
      <p:sp>
        <p:nvSpPr>
          <p:cNvPr id="3" name="Plassholder for innhold 2">
            <a:extLst>
              <a:ext uri="{FF2B5EF4-FFF2-40B4-BE49-F238E27FC236}">
                <a16:creationId xmlns:a16="http://schemas.microsoft.com/office/drawing/2014/main" id="{2E5A85AE-BD45-450C-AECA-AFBF7D8BF9EB}"/>
              </a:ext>
            </a:extLst>
          </p:cNvPr>
          <p:cNvSpPr>
            <a:spLocks noGrp="1"/>
          </p:cNvSpPr>
          <p:nvPr>
            <p:ph idx="1"/>
          </p:nvPr>
        </p:nvSpPr>
        <p:spPr>
          <a:xfrm>
            <a:off x="5231958" y="605896"/>
            <a:ext cx="5923721" cy="5646208"/>
          </a:xfrm>
        </p:spPr>
        <p:txBody>
          <a:bodyPr anchor="ctr">
            <a:normAutofit/>
          </a:bodyPr>
          <a:lstStyle/>
          <a:p>
            <a:pPr>
              <a:buFont typeface="Wingdings" panose="05000000000000000000" pitchFamily="2" charset="2"/>
              <a:buChar char="v"/>
            </a:pPr>
            <a:r>
              <a:rPr lang="nb-NO" sz="2400" dirty="0"/>
              <a:t> Konvensjonen representerer en </a:t>
            </a:r>
            <a:r>
              <a:rPr lang="nb-NO" sz="2400" b="1" dirty="0"/>
              <a:t>holdningsendring</a:t>
            </a:r>
            <a:r>
              <a:rPr lang="nb-NO" sz="2400" dirty="0"/>
              <a:t> fra at personer med nedsatt funksjonsevne vurderes som velferdstrengende, til en anerkjennelse av at det er samfunnet selv som bidrar til å fremme funksjonshemming.</a:t>
            </a:r>
          </a:p>
          <a:p>
            <a:pPr marL="0" indent="0">
              <a:buNone/>
            </a:pPr>
            <a:endParaRPr lang="nb-NO" sz="2400" dirty="0"/>
          </a:p>
          <a:p>
            <a:pPr>
              <a:buFont typeface="Wingdings" panose="05000000000000000000" pitchFamily="2" charset="2"/>
              <a:buChar char="v"/>
            </a:pPr>
            <a:r>
              <a:rPr lang="nb-NO" sz="2400" dirty="0"/>
              <a:t> Gått fra biologisk-medisinsk syn til at nedsatt funksjonsevne er et resultat av gapet mellom individets forutsetninger og samfunnets krav. </a:t>
            </a:r>
          </a:p>
          <a:p>
            <a:pPr>
              <a:buFont typeface="Wingdings" panose="05000000000000000000" pitchFamily="2" charset="2"/>
              <a:buChar char="v"/>
            </a:pPr>
            <a:endParaRPr lang="nb-NO" sz="2400" dirty="0"/>
          </a:p>
          <a:p>
            <a:pPr>
              <a:buFont typeface="Wingdings" panose="05000000000000000000" pitchFamily="2" charset="2"/>
              <a:buChar char="v"/>
            </a:pPr>
            <a:r>
              <a:rPr lang="nb-NO" sz="2400" dirty="0"/>
              <a:t>Tilrettelegging er nøkkelen for at alle skal nå sitt fulle potensiale</a:t>
            </a:r>
          </a:p>
          <a:p>
            <a:pPr marL="0" indent="0">
              <a:buNone/>
            </a:pPr>
            <a:endParaRPr lang="nb-NO" sz="2400" dirty="0"/>
          </a:p>
          <a:p>
            <a:endParaRPr lang="nb-NO" sz="2400" dirty="0"/>
          </a:p>
        </p:txBody>
      </p:sp>
    </p:spTree>
    <p:extLst>
      <p:ext uri="{BB962C8B-B14F-4D97-AF65-F5344CB8AC3E}">
        <p14:creationId xmlns:p14="http://schemas.microsoft.com/office/powerpoint/2010/main" val="289901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3E74A42F-F811-4A46-8192-3EDBA0EAC895}"/>
              </a:ext>
            </a:extLst>
          </p:cNvPr>
          <p:cNvSpPr>
            <a:spLocks noGrp="1"/>
          </p:cNvSpPr>
          <p:nvPr>
            <p:ph type="title"/>
          </p:nvPr>
        </p:nvSpPr>
        <p:spPr>
          <a:xfrm>
            <a:off x="492369" y="605896"/>
            <a:ext cx="3642309" cy="5646208"/>
          </a:xfrm>
        </p:spPr>
        <p:txBody>
          <a:bodyPr anchor="ctr">
            <a:normAutofit/>
          </a:bodyPr>
          <a:lstStyle/>
          <a:p>
            <a:r>
              <a:rPr lang="nb-NO" sz="4400">
                <a:solidFill>
                  <a:srgbClr val="FFFFFF"/>
                </a:solidFill>
              </a:rPr>
              <a:t>Hvilke forpliktelser gir CRPD?</a:t>
            </a:r>
          </a:p>
        </p:txBody>
      </p:sp>
      <p:sp>
        <p:nvSpPr>
          <p:cNvPr id="3" name="Plassholder for innhold 2">
            <a:extLst>
              <a:ext uri="{FF2B5EF4-FFF2-40B4-BE49-F238E27FC236}">
                <a16:creationId xmlns:a16="http://schemas.microsoft.com/office/drawing/2014/main" id="{D24A2EB6-2433-4A80-BAB9-3EF4A4A20C47}"/>
              </a:ext>
            </a:extLst>
          </p:cNvPr>
          <p:cNvSpPr>
            <a:spLocks noGrp="1"/>
          </p:cNvSpPr>
          <p:nvPr>
            <p:ph idx="1"/>
          </p:nvPr>
        </p:nvSpPr>
        <p:spPr>
          <a:xfrm>
            <a:off x="5231958" y="605896"/>
            <a:ext cx="5923721" cy="5646208"/>
          </a:xfrm>
        </p:spPr>
        <p:txBody>
          <a:bodyPr anchor="ctr">
            <a:normAutofit/>
          </a:bodyPr>
          <a:lstStyle/>
          <a:p>
            <a:pPr>
              <a:lnSpc>
                <a:spcPct val="90000"/>
              </a:lnSpc>
              <a:buFont typeface="Wingdings" panose="05000000000000000000" pitchFamily="2" charset="2"/>
              <a:buChar char="v"/>
            </a:pPr>
            <a:r>
              <a:rPr lang="nb-NO" dirty="0"/>
              <a:t> Gjennom å ratifisere CRPD har Norge forpliktet seg til å jobbe for at funksjonshemmede skal få tilgang til det fysiske miljøet, til transport, til informasjon, kommunikasjon og deltakelse på lik linje med andre</a:t>
            </a:r>
          </a:p>
          <a:p>
            <a:pPr marL="0" indent="0">
              <a:lnSpc>
                <a:spcPct val="90000"/>
              </a:lnSpc>
              <a:buNone/>
            </a:pPr>
            <a:endParaRPr lang="nb-NO" dirty="0"/>
          </a:p>
          <a:p>
            <a:pPr>
              <a:lnSpc>
                <a:spcPct val="90000"/>
              </a:lnSpc>
              <a:buFont typeface="Wingdings" panose="05000000000000000000" pitchFamily="2" charset="2"/>
              <a:buChar char="v"/>
            </a:pPr>
            <a:r>
              <a:rPr lang="nb-NO" dirty="0"/>
              <a:t>En stor del av denne jobben er det kommunen som har ansvaret for.  For som tidligere likestillings- og diskrimineringsombud Sunniva Ørstavik sier:</a:t>
            </a:r>
          </a:p>
          <a:p>
            <a:pPr marL="0" indent="0">
              <a:lnSpc>
                <a:spcPct val="90000"/>
              </a:lnSpc>
              <a:buNone/>
            </a:pPr>
            <a:r>
              <a:rPr lang="nb-NO" dirty="0"/>
              <a:t>  </a:t>
            </a:r>
          </a:p>
          <a:p>
            <a:pPr marL="0" indent="0">
              <a:lnSpc>
                <a:spcPct val="90000"/>
              </a:lnSpc>
              <a:buNone/>
            </a:pPr>
            <a:r>
              <a:rPr lang="nb-NO" sz="2400" b="1" dirty="0"/>
              <a:t>"</a:t>
            </a:r>
            <a:r>
              <a:rPr lang="nb-NO" sz="2400" b="1" i="1" dirty="0"/>
              <a:t>selv om det er staten som forplikter seg til å følge konvensjonen er det åpenbart at det ikke er på statsministerens kontor folk får sine rettigheter i praksis. Det skjer i den enkelte kommune og i den enkelte bolig. I sofakroken, ved skolepulten og i svømmehallen."</a:t>
            </a:r>
          </a:p>
        </p:txBody>
      </p:sp>
    </p:spTree>
    <p:extLst>
      <p:ext uri="{BB962C8B-B14F-4D97-AF65-F5344CB8AC3E}">
        <p14:creationId xmlns:p14="http://schemas.microsoft.com/office/powerpoint/2010/main" val="266678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lassholder for innhold 3">
            <a:extLst>
              <a:ext uri="{FF2B5EF4-FFF2-40B4-BE49-F238E27FC236}">
                <a16:creationId xmlns:a16="http://schemas.microsoft.com/office/drawing/2014/main" id="{1C0A35A9-FF8C-4405-A048-7ACD3CC38637}"/>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44436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B40164E0-58EB-4F69-96F2-4EC9FBF48E1C}"/>
              </a:ext>
            </a:extLst>
          </p:cNvPr>
          <p:cNvSpPr>
            <a:spLocks noGrp="1"/>
          </p:cNvSpPr>
          <p:nvPr>
            <p:ph type="title"/>
          </p:nvPr>
        </p:nvSpPr>
        <p:spPr>
          <a:xfrm>
            <a:off x="492369" y="605896"/>
            <a:ext cx="3642309" cy="5646208"/>
          </a:xfrm>
        </p:spPr>
        <p:txBody>
          <a:bodyPr anchor="ctr">
            <a:normAutofit/>
          </a:bodyPr>
          <a:lstStyle/>
          <a:p>
            <a:r>
              <a:rPr lang="nb-NO" sz="4400" dirty="0">
                <a:solidFill>
                  <a:srgbClr val="FFFFFF"/>
                </a:solidFill>
              </a:rPr>
              <a:t>Bekymring fra CRPD komiteen 2019</a:t>
            </a:r>
          </a:p>
        </p:txBody>
      </p:sp>
      <p:sp>
        <p:nvSpPr>
          <p:cNvPr id="3" name="Plassholder for innhold 2">
            <a:extLst>
              <a:ext uri="{FF2B5EF4-FFF2-40B4-BE49-F238E27FC236}">
                <a16:creationId xmlns:a16="http://schemas.microsoft.com/office/drawing/2014/main" id="{D5E8F742-6F12-4026-B0FD-34394CA0FC12}"/>
              </a:ext>
            </a:extLst>
          </p:cNvPr>
          <p:cNvSpPr>
            <a:spLocks noGrp="1"/>
          </p:cNvSpPr>
          <p:nvPr>
            <p:ph idx="1"/>
          </p:nvPr>
        </p:nvSpPr>
        <p:spPr>
          <a:xfrm>
            <a:off x="5231958" y="605896"/>
            <a:ext cx="5923721" cy="5646208"/>
          </a:xfrm>
        </p:spPr>
        <p:txBody>
          <a:bodyPr anchor="ctr">
            <a:normAutofit fontScale="85000" lnSpcReduction="20000"/>
          </a:bodyPr>
          <a:lstStyle/>
          <a:p>
            <a:endParaRPr lang="en-US" sz="2400" b="1" i="1" dirty="0"/>
          </a:p>
          <a:p>
            <a:r>
              <a:rPr lang="en-US" sz="2800" b="1" i="1" dirty="0"/>
              <a:t>The fact that the Convention has not been incorporated into national law and there is no comprehensive strategy or action plan for the implementation of the Convention, with timelines and budgets, developed in consultation with organizations of persons with disabilities”</a:t>
            </a:r>
          </a:p>
          <a:p>
            <a:endParaRPr lang="en-US" sz="2800" b="1" i="1" dirty="0"/>
          </a:p>
          <a:p>
            <a:endParaRPr lang="en-US" sz="2800" b="1" i="1" dirty="0"/>
          </a:p>
          <a:p>
            <a:pPr marL="0" indent="0">
              <a:buNone/>
            </a:pPr>
            <a:endParaRPr lang="en-US" sz="2800" b="1" i="1" dirty="0"/>
          </a:p>
          <a:p>
            <a:r>
              <a:rPr lang="en-US" sz="2800" b="1" i="1" dirty="0"/>
              <a:t>“The differences between the services offered by the different municipalities to persons with disabilities”</a:t>
            </a:r>
          </a:p>
          <a:p>
            <a:pPr marL="0" indent="0">
              <a:buNone/>
            </a:pPr>
            <a:r>
              <a:rPr lang="en-US" sz="2400" b="1" i="1" dirty="0"/>
              <a:t> </a:t>
            </a:r>
          </a:p>
          <a:p>
            <a:endParaRPr lang="en-US" sz="2400" b="1" i="1" dirty="0"/>
          </a:p>
          <a:p>
            <a:endParaRPr lang="nb-NO" sz="2400" b="1" i="1" dirty="0"/>
          </a:p>
        </p:txBody>
      </p:sp>
    </p:spTree>
    <p:extLst>
      <p:ext uri="{BB962C8B-B14F-4D97-AF65-F5344CB8AC3E}">
        <p14:creationId xmlns:p14="http://schemas.microsoft.com/office/powerpoint/2010/main" val="342452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213C83-B7FB-4C62-951D-0D00E72A9C81}"/>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id="{5578EEE1-4093-4178-BC7F-6150C05F1C91}"/>
              </a:ext>
            </a:extLst>
          </p:cNvPr>
          <p:cNvPicPr>
            <a:picLocks noGrp="1" noChangeAspect="1"/>
          </p:cNvPicPr>
          <p:nvPr>
            <p:ph idx="1"/>
          </p:nvPr>
        </p:nvPicPr>
        <p:blipFill>
          <a:blip r:embed="rId3"/>
          <a:stretch>
            <a:fillRect/>
          </a:stretch>
        </p:blipFill>
        <p:spPr>
          <a:xfrm>
            <a:off x="2779787" y="673767"/>
            <a:ext cx="6463131" cy="5309937"/>
          </a:xfrm>
          <a:prstGeom prst="rect">
            <a:avLst/>
          </a:prstGeom>
        </p:spPr>
      </p:pic>
    </p:spTree>
    <p:extLst>
      <p:ext uri="{BB962C8B-B14F-4D97-AF65-F5344CB8AC3E}">
        <p14:creationId xmlns:p14="http://schemas.microsoft.com/office/powerpoint/2010/main" val="110161604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4131"/>
      </a:dk2>
      <a:lt2>
        <a:srgbClr val="E7E8E2"/>
      </a:lt2>
      <a:accent1>
        <a:srgbClr val="6957C7"/>
      </a:accent1>
      <a:accent2>
        <a:srgbClr val="4966B7"/>
      </a:accent2>
      <a:accent3>
        <a:srgbClr val="4D9DC3"/>
      </a:accent3>
      <a:accent4>
        <a:srgbClr val="3BB1A6"/>
      </a:accent4>
      <a:accent5>
        <a:srgbClr val="48B77E"/>
      </a:accent5>
      <a:accent6>
        <a:srgbClr val="3BB143"/>
      </a:accent6>
      <a:hlink>
        <a:srgbClr val="319472"/>
      </a:hlink>
      <a:folHlink>
        <a:srgbClr val="84848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FD4D91D563B08438D9119668B40AB86" ma:contentTypeVersion="14" ma:contentTypeDescription="Opprett et nytt dokument." ma:contentTypeScope="" ma:versionID="3b570bb87a340ac2df59fcd7d6185e5b">
  <xsd:schema xmlns:xsd="http://www.w3.org/2001/XMLSchema" xmlns:xs="http://www.w3.org/2001/XMLSchema" xmlns:p="http://schemas.microsoft.com/office/2006/metadata/properties" xmlns:ns2="e3317d8c-004b-454d-a623-33801b5a34ae" xmlns:ns3="bd358e47-464e-475d-a5a7-9fb3fa7ffae4" targetNamespace="http://schemas.microsoft.com/office/2006/metadata/properties" ma:root="true" ma:fieldsID="614a7f18e70cf8267b5d3b86b4d345a1" ns2:_="" ns3:_="">
    <xsd:import namespace="e3317d8c-004b-454d-a623-33801b5a34ae"/>
    <xsd:import namespace="bd358e47-464e-475d-a5a7-9fb3fa7ffae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17d8c-004b-454d-a623-33801b5a34ae"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LastSharedByUser" ma:index="10" nillable="true" ma:displayName="Sist delt etter bruker" ma:description=""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d358e47-464e-475d-a5a7-9fb3fa7ffae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1076F8-44DF-445D-B283-16F731E81A29}">
  <ds:schemaRefs>
    <ds:schemaRef ds:uri="http://schemas.microsoft.com/sharepoint/v3/contenttype/forms"/>
  </ds:schemaRefs>
</ds:datastoreItem>
</file>

<file path=customXml/itemProps2.xml><?xml version="1.0" encoding="utf-8"?>
<ds:datastoreItem xmlns:ds="http://schemas.openxmlformats.org/officeDocument/2006/customXml" ds:itemID="{030D4462-48BE-498B-8C42-502FF6F14C9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1AD791A-9908-404E-B922-F06CC49E4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317d8c-004b-454d-a623-33801b5a34ae"/>
    <ds:schemaRef ds:uri="bd358e47-464e-475d-a5a7-9fb3fa7ff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858</Words>
  <Application>Microsoft Office PowerPoint</Application>
  <PresentationFormat>Widescreen</PresentationFormat>
  <Paragraphs>137</Paragraphs>
  <Slides>24</Slides>
  <Notes>20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24</vt:i4>
      </vt:variant>
    </vt:vector>
  </HeadingPairs>
  <TitlesOfParts>
    <vt:vector size="29" baseType="lpstr">
      <vt:lpstr>Arial</vt:lpstr>
      <vt:lpstr>Calibri</vt:lpstr>
      <vt:lpstr>Calibri Light</vt:lpstr>
      <vt:lpstr>Wingdings</vt:lpstr>
      <vt:lpstr>RetrospectVTI</vt:lpstr>
      <vt:lpstr>CRPD</vt:lpstr>
      <vt:lpstr>Veileder for kommunale råd om CRPD</vt:lpstr>
      <vt:lpstr>CRPD</vt:lpstr>
      <vt:lpstr>CRPD</vt:lpstr>
      <vt:lpstr>CRPD</vt:lpstr>
      <vt:lpstr>Hvilke forpliktelser gir CRPD?</vt:lpstr>
      <vt:lpstr>PowerPoint-presentasjon</vt:lpstr>
      <vt:lpstr>Bekymring fra CRPD komiteen 2019</vt:lpstr>
      <vt:lpstr>PowerPoint-presentasjon</vt:lpstr>
      <vt:lpstr>Forskjellige kommuner = forskjellige liv</vt:lpstr>
      <vt:lpstr>PowerPoint-presentasjon</vt:lpstr>
      <vt:lpstr>CRPD: Et ukjent verktøy</vt:lpstr>
      <vt:lpstr>CRPD- Et ukjent verktøy</vt:lpstr>
      <vt:lpstr>CRPD: Et ukjent verktøy</vt:lpstr>
      <vt:lpstr>PowerPoint-presentasjon</vt:lpstr>
      <vt:lpstr>PowerPoint-presentasjon</vt:lpstr>
      <vt:lpstr>Hvordan kan rådet jobbe for å fremme CRPD i egen kommune? </vt:lpstr>
      <vt:lpstr>Egen kunnskap</vt:lpstr>
      <vt:lpstr>Kartlegging</vt:lpstr>
      <vt:lpstr>  </vt:lpstr>
      <vt:lpstr>PowerPoint-presentasjon</vt:lpstr>
      <vt:lpstr>Kartlegging i egen kommune</vt:lpstr>
      <vt:lpstr>Medvirkning</vt:lpstr>
      <vt:lpstr>Handling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CRPD</dc:title>
  <dc:creator>Linn Bylund</dc:creator>
  <cp:lastModifiedBy>Linn Bylund</cp:lastModifiedBy>
  <cp:revision>3</cp:revision>
  <dcterms:created xsi:type="dcterms:W3CDTF">2020-05-05T10:37:15Z</dcterms:created>
  <dcterms:modified xsi:type="dcterms:W3CDTF">2020-05-20T09:58:21Z</dcterms:modified>
</cp:coreProperties>
</file>