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315" r:id="rId3"/>
    <p:sldId id="316" r:id="rId4"/>
    <p:sldId id="317" r:id="rId5"/>
    <p:sldId id="359" r:id="rId6"/>
    <p:sldId id="269" r:id="rId7"/>
    <p:sldId id="276" r:id="rId8"/>
    <p:sldId id="358" r:id="rId9"/>
    <p:sldId id="339" r:id="rId10"/>
    <p:sldId id="340" r:id="rId11"/>
    <p:sldId id="368" r:id="rId12"/>
    <p:sldId id="270" r:id="rId13"/>
    <p:sldId id="271" r:id="rId14"/>
    <p:sldId id="344" r:id="rId15"/>
    <p:sldId id="345" r:id="rId16"/>
    <p:sldId id="346" r:id="rId17"/>
    <p:sldId id="357" r:id="rId18"/>
    <p:sldId id="337" r:id="rId19"/>
    <p:sldId id="338" r:id="rId20"/>
    <p:sldId id="348" r:id="rId21"/>
    <p:sldId id="362" r:id="rId22"/>
    <p:sldId id="342" r:id="rId23"/>
    <p:sldId id="343" r:id="rId24"/>
    <p:sldId id="347" r:id="rId25"/>
    <p:sldId id="273" r:id="rId26"/>
    <p:sldId id="274" r:id="rId27"/>
    <p:sldId id="275" r:id="rId28"/>
    <p:sldId id="349" r:id="rId29"/>
    <p:sldId id="350" r:id="rId30"/>
    <p:sldId id="366" r:id="rId31"/>
    <p:sldId id="367" r:id="rId32"/>
    <p:sldId id="351" r:id="rId33"/>
    <p:sldId id="352" r:id="rId34"/>
    <p:sldId id="365" r:id="rId35"/>
    <p:sldId id="353" r:id="rId36"/>
    <p:sldId id="266" r:id="rId37"/>
    <p:sldId id="267" r:id="rId38"/>
    <p:sldId id="268" r:id="rId39"/>
    <p:sldId id="356" r:id="rId40"/>
    <p:sldId id="272" r:id="rId41"/>
    <p:sldId id="369" r:id="rId42"/>
    <p:sldId id="370" r:id="rId43"/>
    <p:sldId id="364" r:id="rId44"/>
    <p:sldId id="354" r:id="rId45"/>
    <p:sldId id="355" r:id="rId46"/>
    <p:sldId id="336" r:id="rId47"/>
    <p:sldId id="371" r:id="rId48"/>
    <p:sldId id="372" r:id="rId49"/>
    <p:sldId id="373" r:id="rId5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00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4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7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ver_nord\Google%20Drive\alager\HUNT4\Prelimin&#230;re%20data\Folkepolitisk%20rapport_2019\Deskriptivt_YH1-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ver_nord\Google%20Drive\alager\HUNT4\Prelimin&#230;re%20data\YH4_PA_prelimin_des18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71-D142-8BED-BDA49B37C0A9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771-D142-8BED-BDA49B37C0A9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771-D142-8BED-BDA49B37C0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multiLvlStrRef>
              <c:f>'Ark1'!$E$48:$J$49</c:f>
              <c:multiLvlStrCache>
                <c:ptCount val="6"/>
                <c:lvl>
                  <c:pt idx="0">
                    <c:v>Gutter</c:v>
                  </c:pt>
                  <c:pt idx="1">
                    <c:v>Jenter</c:v>
                  </c:pt>
                  <c:pt idx="2">
                    <c:v>Gutter</c:v>
                  </c:pt>
                  <c:pt idx="3">
                    <c:v>Jenter</c:v>
                  </c:pt>
                  <c:pt idx="4">
                    <c:v>Gutter</c:v>
                  </c:pt>
                  <c:pt idx="5">
                    <c:v>Jenter</c:v>
                  </c:pt>
                </c:lvl>
                <c:lvl>
                  <c:pt idx="0">
                    <c:v>Ung-HUNT1</c:v>
                  </c:pt>
                  <c:pt idx="2">
                    <c:v>Ung-HUNT3</c:v>
                  </c:pt>
                  <c:pt idx="4">
                    <c:v>Ung-HUNT4</c:v>
                  </c:pt>
                </c:lvl>
              </c:multiLvlStrCache>
            </c:multiLvlStrRef>
          </c:cat>
          <c:val>
            <c:numRef>
              <c:f>'Ark1'!$E$50:$J$50</c:f>
              <c:numCache>
                <c:formatCode>General</c:formatCode>
                <c:ptCount val="6"/>
                <c:pt idx="0">
                  <c:v>10.1</c:v>
                </c:pt>
                <c:pt idx="1">
                  <c:v>20.9</c:v>
                </c:pt>
                <c:pt idx="2">
                  <c:v>10.7</c:v>
                </c:pt>
                <c:pt idx="3">
                  <c:v>27.3</c:v>
                </c:pt>
                <c:pt idx="4">
                  <c:v>16.5</c:v>
                </c:pt>
                <c:pt idx="5">
                  <c:v>44.5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771-D142-8BED-BDA49B37C0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81511775"/>
        <c:axId val="1257003903"/>
      </c:barChart>
      <c:catAx>
        <c:axId val="1181511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57003903"/>
        <c:crosses val="autoZero"/>
        <c:auto val="1"/>
        <c:lblAlgn val="ctr"/>
        <c:lblOffset val="100"/>
        <c:noMultiLvlLbl val="0"/>
      </c:catAx>
      <c:valAx>
        <c:axId val="125700390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sz="2400"/>
                  <a:t>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81511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'Ark1'!$D$78</c:f>
              <c:strCache>
                <c:ptCount val="1"/>
                <c:pt idx="0">
                  <c:v>Jenter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'Ark1'!$E$77:$H$77</c:f>
              <c:strCache>
                <c:ptCount val="4"/>
                <c:pt idx="0">
                  <c:v>Ja, 1 gang</c:v>
                </c:pt>
                <c:pt idx="1">
                  <c:v>Ja, 2-5 ganger</c:v>
                </c:pt>
                <c:pt idx="2">
                  <c:v>Ja, 6-10 ganger</c:v>
                </c:pt>
                <c:pt idx="3">
                  <c:v>Ja, mer enn 10 ganger</c:v>
                </c:pt>
              </c:strCache>
            </c:strRef>
          </c:cat>
          <c:val>
            <c:numRef>
              <c:f>'Ark1'!$E$78:$H$78</c:f>
              <c:numCache>
                <c:formatCode>General</c:formatCode>
                <c:ptCount val="4"/>
                <c:pt idx="0">
                  <c:v>10.1</c:v>
                </c:pt>
                <c:pt idx="1">
                  <c:v>7.8</c:v>
                </c:pt>
                <c:pt idx="2">
                  <c:v>3.5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C2-45C2-A6BF-70324F235362}"/>
            </c:ext>
          </c:extLst>
        </c:ser>
        <c:ser>
          <c:idx val="1"/>
          <c:order val="1"/>
          <c:tx>
            <c:strRef>
              <c:f>'Ark1'!$D$79</c:f>
              <c:strCache>
                <c:ptCount val="1"/>
                <c:pt idx="0">
                  <c:v>Gutter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'Ark1'!$E$77:$H$77</c:f>
              <c:strCache>
                <c:ptCount val="4"/>
                <c:pt idx="0">
                  <c:v>Ja, 1 gang</c:v>
                </c:pt>
                <c:pt idx="1">
                  <c:v>Ja, 2-5 ganger</c:v>
                </c:pt>
                <c:pt idx="2">
                  <c:v>Ja, 6-10 ganger</c:v>
                </c:pt>
                <c:pt idx="3">
                  <c:v>Ja, mer enn 10 ganger</c:v>
                </c:pt>
              </c:strCache>
            </c:strRef>
          </c:cat>
          <c:val>
            <c:numRef>
              <c:f>'Ark1'!$E$79:$H$79</c:f>
              <c:numCache>
                <c:formatCode>General</c:formatCode>
                <c:ptCount val="4"/>
                <c:pt idx="0">
                  <c:v>5.0999999999999996</c:v>
                </c:pt>
                <c:pt idx="1">
                  <c:v>3.2</c:v>
                </c:pt>
                <c:pt idx="2">
                  <c:v>0.9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C2-45C2-A6BF-70324F23536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87248000"/>
        <c:axId val="2086882672"/>
      </c:barChart>
      <c:catAx>
        <c:axId val="208724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086882672"/>
        <c:crosses val="autoZero"/>
        <c:auto val="1"/>
        <c:lblAlgn val="ctr"/>
        <c:lblOffset val="100"/>
        <c:noMultiLvlLbl val="0"/>
      </c:catAx>
      <c:valAx>
        <c:axId val="2086882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sz="2400"/>
                  <a:t>Prosent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087248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Ensomhet!$H$60</c:f>
              <c:strCache>
                <c:ptCount val="1"/>
                <c:pt idx="0">
                  <c:v>Boys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Ensomhet!$I$59:$L$59</c:f>
              <c:strCache>
                <c:ptCount val="4"/>
                <c:pt idx="0">
                  <c:v>YH1</c:v>
                </c:pt>
                <c:pt idx="1">
                  <c:v>YH3</c:v>
                </c:pt>
                <c:pt idx="2">
                  <c:v>YH4</c:v>
                </c:pt>
                <c:pt idx="3">
                  <c:v>YH COV</c:v>
                </c:pt>
              </c:strCache>
            </c:strRef>
          </c:cat>
          <c:val>
            <c:numRef>
              <c:f>Ensomhet!$I$60:$L$60</c:f>
              <c:numCache>
                <c:formatCode>0</c:formatCode>
                <c:ptCount val="4"/>
                <c:pt idx="0">
                  <c:v>4.5999999999999996</c:v>
                </c:pt>
                <c:pt idx="1">
                  <c:v>7</c:v>
                </c:pt>
                <c:pt idx="2">
                  <c:v>7.6</c:v>
                </c:pt>
                <c:pt idx="3">
                  <c:v>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0F-49BA-A2F4-FECE98FD1C5D}"/>
            </c:ext>
          </c:extLst>
        </c:ser>
        <c:ser>
          <c:idx val="1"/>
          <c:order val="1"/>
          <c:tx>
            <c:strRef>
              <c:f>Ensomhet!$H$61</c:f>
              <c:strCache>
                <c:ptCount val="1"/>
                <c:pt idx="0">
                  <c:v>Girls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Ensomhet!$I$59:$L$59</c:f>
              <c:strCache>
                <c:ptCount val="4"/>
                <c:pt idx="0">
                  <c:v>YH1</c:v>
                </c:pt>
                <c:pt idx="1">
                  <c:v>YH3</c:v>
                </c:pt>
                <c:pt idx="2">
                  <c:v>YH4</c:v>
                </c:pt>
                <c:pt idx="3">
                  <c:v>YH COV</c:v>
                </c:pt>
              </c:strCache>
            </c:strRef>
          </c:cat>
          <c:val>
            <c:numRef>
              <c:f>Ensomhet!$I$61:$L$61</c:f>
              <c:numCache>
                <c:formatCode>0</c:formatCode>
                <c:ptCount val="4"/>
                <c:pt idx="0">
                  <c:v>8.9</c:v>
                </c:pt>
                <c:pt idx="1">
                  <c:v>13.8</c:v>
                </c:pt>
                <c:pt idx="2">
                  <c:v>16.600000000000001</c:v>
                </c:pt>
                <c:pt idx="3">
                  <c:v>22.8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0F-49BA-A2F4-FECE98FD1C5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10112912"/>
        <c:axId val="610114880"/>
      </c:barChart>
      <c:catAx>
        <c:axId val="61011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10114880"/>
        <c:crosses val="autoZero"/>
        <c:auto val="1"/>
        <c:lblAlgn val="ctr"/>
        <c:lblOffset val="100"/>
        <c:noMultiLvlLbl val="0"/>
      </c:catAx>
      <c:valAx>
        <c:axId val="610114880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10112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37994277196884196"/>
          <c:y val="0.91583714851574294"/>
          <c:w val="0.24011445606231621"/>
          <c:h val="8.41628514842570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nb-NO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Sheet1!$N$5</c:f>
              <c:strCache>
                <c:ptCount val="1"/>
                <c:pt idx="0">
                  <c:v>Gutter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Sheet1!$M$6:$M$11</c:f>
              <c:strCache>
                <c:ptCount val="6"/>
                <c:pt idx="0">
                  <c:v>Under 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18+</c:v>
                </c:pt>
              </c:strCache>
            </c:strRef>
          </c:cat>
          <c:val>
            <c:numRef>
              <c:f>Sheet1!$N$6:$N$11</c:f>
              <c:numCache>
                <c:formatCode>General</c:formatCode>
                <c:ptCount val="6"/>
                <c:pt idx="0">
                  <c:v>3.34</c:v>
                </c:pt>
                <c:pt idx="1">
                  <c:v>4.2699999999999996</c:v>
                </c:pt>
                <c:pt idx="2">
                  <c:v>6.18</c:v>
                </c:pt>
                <c:pt idx="3">
                  <c:v>8.06</c:v>
                </c:pt>
                <c:pt idx="4">
                  <c:v>9.31</c:v>
                </c:pt>
                <c:pt idx="5">
                  <c:v>7.88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1F-450E-81C8-2025CC5600A7}"/>
            </c:ext>
          </c:extLst>
        </c:ser>
        <c:ser>
          <c:idx val="1"/>
          <c:order val="1"/>
          <c:tx>
            <c:strRef>
              <c:f>Sheet1!$O$5</c:f>
              <c:strCache>
                <c:ptCount val="1"/>
                <c:pt idx="0">
                  <c:v>Jenter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Sheet1!$M$6:$M$11</c:f>
              <c:strCache>
                <c:ptCount val="6"/>
                <c:pt idx="0">
                  <c:v>Under 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18+</c:v>
                </c:pt>
              </c:strCache>
            </c:strRef>
          </c:cat>
          <c:val>
            <c:numRef>
              <c:f>Sheet1!$O$6:$O$11</c:f>
              <c:numCache>
                <c:formatCode>General</c:formatCode>
                <c:ptCount val="6"/>
                <c:pt idx="0">
                  <c:v>7.77</c:v>
                </c:pt>
                <c:pt idx="1">
                  <c:v>11.2</c:v>
                </c:pt>
                <c:pt idx="2">
                  <c:v>15.08</c:v>
                </c:pt>
                <c:pt idx="3">
                  <c:v>18.79</c:v>
                </c:pt>
                <c:pt idx="4">
                  <c:v>17.04</c:v>
                </c:pt>
                <c:pt idx="5">
                  <c:v>15.05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1F-450E-81C8-2025CC5600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4925120"/>
        <c:axId val="454925448"/>
      </c:barChart>
      <c:catAx>
        <c:axId val="45492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54925448"/>
        <c:crosses val="autoZero"/>
        <c:auto val="1"/>
        <c:lblAlgn val="ctr"/>
        <c:lblOffset val="100"/>
        <c:noMultiLvlLbl val="0"/>
      </c:catAx>
      <c:valAx>
        <c:axId val="454925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54925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>
                <a:solidFill>
                  <a:schemeClr val="tx1"/>
                </a:solidFill>
              </a:rPr>
              <a:t>Symptomer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på</a:t>
            </a:r>
            <a:r>
              <a:rPr lang="en-US" sz="1800" dirty="0">
                <a:solidFill>
                  <a:schemeClr val="tx1"/>
                </a:solidFill>
              </a:rPr>
              <a:t> angst/</a:t>
            </a:r>
            <a:r>
              <a:rPr lang="en-US" sz="1800" dirty="0" err="1">
                <a:solidFill>
                  <a:schemeClr val="tx1"/>
                </a:solidFill>
              </a:rPr>
              <a:t>depresjon</a:t>
            </a:r>
            <a:endParaRPr lang="en-US" sz="180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Sheet1!$A$3:$A$4</c:f>
              <c:strCache>
                <c:ptCount val="2"/>
                <c:pt idx="0">
                  <c:v>Gutter</c:v>
                </c:pt>
                <c:pt idx="1">
                  <c:v>Jenter</c:v>
                </c:pt>
              </c:strCache>
            </c:strRef>
          </c:cat>
          <c:val>
            <c:numRef>
              <c:f>Sheet1!$B$3:$B$4</c:f>
              <c:numCache>
                <c:formatCode>General</c:formatCode>
                <c:ptCount val="2"/>
                <c:pt idx="0">
                  <c:v>1.59</c:v>
                </c:pt>
                <c:pt idx="1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63-4E78-B7F3-C0FAD5C2A7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24283200"/>
        <c:axId val="624284512"/>
      </c:barChart>
      <c:catAx>
        <c:axId val="62428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24284512"/>
        <c:crosses val="autoZero"/>
        <c:auto val="1"/>
        <c:lblAlgn val="ctr"/>
        <c:lblOffset val="100"/>
        <c:noMultiLvlLbl val="0"/>
      </c:catAx>
      <c:valAx>
        <c:axId val="624284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Odds ratio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24283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>
                <a:solidFill>
                  <a:schemeClr val="tx1"/>
                </a:solidFill>
              </a:rPr>
              <a:t>Ensomhet</a:t>
            </a:r>
          </a:p>
        </c:rich>
      </c:tx>
      <c:layout>
        <c:manualLayout>
          <c:xMode val="edge"/>
          <c:yMode val="edge"/>
          <c:x val="0.46823600174978125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Sheet1!$B$7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FF66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BFA-4AF9-AD33-B3989803AAFB}"/>
              </c:ext>
            </c:extLst>
          </c:dPt>
          <c:cat>
            <c:strRef>
              <c:f>Sheet1!$A$8:$A$9</c:f>
              <c:strCache>
                <c:ptCount val="2"/>
                <c:pt idx="0">
                  <c:v>Gutter</c:v>
                </c:pt>
                <c:pt idx="1">
                  <c:v>Jenter</c:v>
                </c:pt>
              </c:strCache>
            </c:strRef>
          </c:cat>
          <c:val>
            <c:numRef>
              <c:f>Sheet1!$B$8:$B$9</c:f>
              <c:numCache>
                <c:formatCode>General</c:formatCode>
                <c:ptCount val="2"/>
                <c:pt idx="0">
                  <c:v>1.52</c:v>
                </c:pt>
                <c:pt idx="1">
                  <c:v>1.37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FA-4AF9-AD33-B3989803AA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9921264"/>
        <c:axId val="219921920"/>
      </c:barChart>
      <c:catAx>
        <c:axId val="21992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19921920"/>
        <c:crosses val="autoZero"/>
        <c:auto val="1"/>
        <c:lblAlgn val="ctr"/>
        <c:lblOffset val="100"/>
        <c:noMultiLvlLbl val="0"/>
      </c:catAx>
      <c:valAx>
        <c:axId val="219921920"/>
        <c:scaling>
          <c:orientation val="minMax"/>
          <c:max val="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19921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Prevalens!$A$4</c:f>
              <c:strCache>
                <c:ptCount val="1"/>
                <c:pt idx="0">
                  <c:v>Ung-HUNT1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Prevalens!$B$3:$D$3</c:f>
              <c:strCache>
                <c:ptCount val="3"/>
                <c:pt idx="0">
                  <c:v>Bevegelsehemming</c:v>
                </c:pt>
                <c:pt idx="1">
                  <c:v>Nedsatt syn</c:v>
                </c:pt>
                <c:pt idx="2">
                  <c:v>Nedsatt hørsel</c:v>
                </c:pt>
              </c:strCache>
            </c:strRef>
          </c:cat>
          <c:val>
            <c:numRef>
              <c:f>Prevalens!$B$4:$D$4</c:f>
              <c:numCache>
                <c:formatCode>General</c:formatCode>
                <c:ptCount val="3"/>
                <c:pt idx="0">
                  <c:v>0.6</c:v>
                </c:pt>
                <c:pt idx="1">
                  <c:v>12.3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22-46ED-A6AE-94AF1286DC42}"/>
            </c:ext>
          </c:extLst>
        </c:ser>
        <c:ser>
          <c:idx val="1"/>
          <c:order val="1"/>
          <c:tx>
            <c:strRef>
              <c:f>Prevalens!$A$5</c:f>
              <c:strCache>
                <c:ptCount val="1"/>
                <c:pt idx="0">
                  <c:v>Ung-HUNT3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Prevalens!$B$3:$D$3</c:f>
              <c:strCache>
                <c:ptCount val="3"/>
                <c:pt idx="0">
                  <c:v>Bevegelsehemming</c:v>
                </c:pt>
                <c:pt idx="1">
                  <c:v>Nedsatt syn</c:v>
                </c:pt>
                <c:pt idx="2">
                  <c:v>Nedsatt hørsel</c:v>
                </c:pt>
              </c:strCache>
            </c:strRef>
          </c:cat>
          <c:val>
            <c:numRef>
              <c:f>Prevalens!$B$5:$D$5</c:f>
              <c:numCache>
                <c:formatCode>General</c:formatCode>
                <c:ptCount val="3"/>
                <c:pt idx="0">
                  <c:v>0.7</c:v>
                </c:pt>
                <c:pt idx="1">
                  <c:v>8.4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22-46ED-A6AE-94AF1286DC42}"/>
            </c:ext>
          </c:extLst>
        </c:ser>
        <c:ser>
          <c:idx val="2"/>
          <c:order val="2"/>
          <c:tx>
            <c:strRef>
              <c:f>Prevalens!$A$6</c:f>
              <c:strCache>
                <c:ptCount val="1"/>
                <c:pt idx="0">
                  <c:v>Ung-HUNT4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Prevalens!$B$3:$D$3</c:f>
              <c:strCache>
                <c:ptCount val="3"/>
                <c:pt idx="0">
                  <c:v>Bevegelsehemming</c:v>
                </c:pt>
                <c:pt idx="1">
                  <c:v>Nedsatt syn</c:v>
                </c:pt>
                <c:pt idx="2">
                  <c:v>Nedsatt hørsel</c:v>
                </c:pt>
              </c:strCache>
            </c:strRef>
          </c:cat>
          <c:val>
            <c:numRef>
              <c:f>Prevalens!$B$6:$D$6</c:f>
              <c:numCache>
                <c:formatCode>General</c:formatCode>
                <c:ptCount val="3"/>
                <c:pt idx="0">
                  <c:v>1</c:v>
                </c:pt>
                <c:pt idx="1">
                  <c:v>11.4</c:v>
                </c:pt>
                <c:pt idx="2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22-46ED-A6AE-94AF1286DC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29507872"/>
        <c:axId val="329503280"/>
      </c:barChart>
      <c:catAx>
        <c:axId val="32950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29503280"/>
        <c:crosses val="autoZero"/>
        <c:auto val="1"/>
        <c:lblAlgn val="ctr"/>
        <c:lblOffset val="100"/>
        <c:noMultiLvlLbl val="0"/>
      </c:catAx>
      <c:valAx>
        <c:axId val="3295032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29507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nb-NO" b="1">
                <a:solidFill>
                  <a:schemeClr val="tx1"/>
                </a:solidFill>
              </a:rPr>
              <a:t>Bevegelsehemming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'Funksj.hemming - mental helse '!$A$20</c:f>
              <c:strCache>
                <c:ptCount val="1"/>
                <c:pt idx="0">
                  <c:v>Nei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'Funksj.hemming - mental helse '!$B$19:$D$19</c:f>
              <c:strCache>
                <c:ptCount val="3"/>
                <c:pt idx="0">
                  <c:v>Ung-HUNT1</c:v>
                </c:pt>
                <c:pt idx="1">
                  <c:v>Ung-HUNT3</c:v>
                </c:pt>
                <c:pt idx="2">
                  <c:v>Ung-HUNT4</c:v>
                </c:pt>
              </c:strCache>
            </c:strRef>
          </c:cat>
          <c:val>
            <c:numRef>
              <c:f>'Funksj.hemming - mental helse '!$B$20:$D$20</c:f>
              <c:numCache>
                <c:formatCode>General</c:formatCode>
                <c:ptCount val="3"/>
                <c:pt idx="0">
                  <c:v>14.7</c:v>
                </c:pt>
                <c:pt idx="1">
                  <c:v>18</c:v>
                </c:pt>
                <c:pt idx="2">
                  <c:v>30.8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61-4921-AF5E-061A74645CBE}"/>
            </c:ext>
          </c:extLst>
        </c:ser>
        <c:ser>
          <c:idx val="1"/>
          <c:order val="1"/>
          <c:tx>
            <c:strRef>
              <c:f>'Funksj.hemming - mental helse '!$A$21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'Funksj.hemming - mental helse '!$B$19:$D$19</c:f>
              <c:strCache>
                <c:ptCount val="3"/>
                <c:pt idx="0">
                  <c:v>Ung-HUNT1</c:v>
                </c:pt>
                <c:pt idx="1">
                  <c:v>Ung-HUNT3</c:v>
                </c:pt>
                <c:pt idx="2">
                  <c:v>Ung-HUNT4</c:v>
                </c:pt>
              </c:strCache>
            </c:strRef>
          </c:cat>
          <c:val>
            <c:numRef>
              <c:f>'Funksj.hemming - mental helse '!$B$21:$D$21</c:f>
              <c:numCache>
                <c:formatCode>General</c:formatCode>
                <c:ptCount val="3"/>
                <c:pt idx="0">
                  <c:v>23.8</c:v>
                </c:pt>
                <c:pt idx="1">
                  <c:v>29.4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61-4921-AF5E-061A74645CB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48090344"/>
        <c:axId val="648093952"/>
      </c:barChart>
      <c:catAx>
        <c:axId val="648090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48093952"/>
        <c:crosses val="autoZero"/>
        <c:auto val="1"/>
        <c:lblAlgn val="ctr"/>
        <c:lblOffset val="100"/>
        <c:noMultiLvlLbl val="0"/>
      </c:catAx>
      <c:valAx>
        <c:axId val="64809395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48090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tx1"/>
                </a:solidFill>
              </a:rPr>
              <a:t>Nedsatt syn</a:t>
            </a:r>
            <a:endParaRPr lang="nb-NO" b="1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'Funksj.hemming - mental helse '!$A$24</c:f>
              <c:strCache>
                <c:ptCount val="1"/>
                <c:pt idx="0">
                  <c:v>Nei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'Funksj.hemming - mental helse '!$B$23:$D$23</c:f>
              <c:strCache>
                <c:ptCount val="3"/>
                <c:pt idx="0">
                  <c:v>Ung-HUNT1</c:v>
                </c:pt>
                <c:pt idx="1">
                  <c:v>Ung-HUNT3</c:v>
                </c:pt>
                <c:pt idx="2">
                  <c:v>Ung-HUNT4</c:v>
                </c:pt>
              </c:strCache>
            </c:strRef>
          </c:cat>
          <c:val>
            <c:numRef>
              <c:f>'Funksj.hemming - mental helse '!$B$24:$D$24</c:f>
              <c:numCache>
                <c:formatCode>General</c:formatCode>
                <c:ptCount val="3"/>
                <c:pt idx="0">
                  <c:v>14.2</c:v>
                </c:pt>
                <c:pt idx="1">
                  <c:v>17.7</c:v>
                </c:pt>
                <c:pt idx="2">
                  <c:v>29.3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BF-4D12-85AB-6CD1870CD754}"/>
            </c:ext>
          </c:extLst>
        </c:ser>
        <c:ser>
          <c:idx val="1"/>
          <c:order val="1"/>
          <c:tx>
            <c:strRef>
              <c:f>'Funksj.hemming - mental helse '!$A$25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'Funksj.hemming - mental helse '!$B$23:$D$23</c:f>
              <c:strCache>
                <c:ptCount val="3"/>
                <c:pt idx="0">
                  <c:v>Ung-HUNT1</c:v>
                </c:pt>
                <c:pt idx="1">
                  <c:v>Ung-HUNT3</c:v>
                </c:pt>
                <c:pt idx="2">
                  <c:v>Ung-HUNT4</c:v>
                </c:pt>
              </c:strCache>
            </c:strRef>
          </c:cat>
          <c:val>
            <c:numRef>
              <c:f>'Funksj.hemming - mental helse '!$B$25:$D$25</c:f>
              <c:numCache>
                <c:formatCode>General</c:formatCode>
                <c:ptCount val="3"/>
                <c:pt idx="0">
                  <c:v>21.1</c:v>
                </c:pt>
                <c:pt idx="1">
                  <c:v>28.1</c:v>
                </c:pt>
                <c:pt idx="2">
                  <c:v>43.6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BF-4D12-85AB-6CD1870CD75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48093296"/>
        <c:axId val="648089688"/>
      </c:barChart>
      <c:catAx>
        <c:axId val="64809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48089688"/>
        <c:crosses val="autoZero"/>
        <c:auto val="1"/>
        <c:lblAlgn val="ctr"/>
        <c:lblOffset val="100"/>
        <c:noMultiLvlLbl val="0"/>
      </c:catAx>
      <c:valAx>
        <c:axId val="648089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48093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nb-NO" b="1">
                <a:solidFill>
                  <a:schemeClr val="tx1"/>
                </a:solidFill>
              </a:rPr>
              <a:t>Nedsatt hørsel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'Funksj.hemming - mental helse '!$A$28</c:f>
              <c:strCache>
                <c:ptCount val="1"/>
                <c:pt idx="0">
                  <c:v>Nei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'Funksj.hemming - mental helse '!$B$27:$D$27</c:f>
              <c:strCache>
                <c:ptCount val="3"/>
                <c:pt idx="0">
                  <c:v>Ung-HUNT1</c:v>
                </c:pt>
                <c:pt idx="1">
                  <c:v>Ung-HUNT3</c:v>
                </c:pt>
                <c:pt idx="2">
                  <c:v>Ung-HUNT4</c:v>
                </c:pt>
              </c:strCache>
            </c:strRef>
          </c:cat>
          <c:val>
            <c:numRef>
              <c:f>'Funksj.hemming - mental helse '!$B$28:$D$28</c:f>
              <c:numCache>
                <c:formatCode>General</c:formatCode>
                <c:ptCount val="3"/>
                <c:pt idx="0">
                  <c:v>14.6</c:v>
                </c:pt>
                <c:pt idx="1">
                  <c:v>18.2</c:v>
                </c:pt>
                <c:pt idx="2">
                  <c:v>30.5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98-47D0-895D-7313E4CC8131}"/>
            </c:ext>
          </c:extLst>
        </c:ser>
        <c:ser>
          <c:idx val="1"/>
          <c:order val="1"/>
          <c:tx>
            <c:strRef>
              <c:f>'Funksj.hemming - mental helse '!$A$29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'Funksj.hemming - mental helse '!$B$27:$D$27</c:f>
              <c:strCache>
                <c:ptCount val="3"/>
                <c:pt idx="0">
                  <c:v>Ung-HUNT1</c:v>
                </c:pt>
                <c:pt idx="1">
                  <c:v>Ung-HUNT3</c:v>
                </c:pt>
                <c:pt idx="2">
                  <c:v>Ung-HUNT4</c:v>
                </c:pt>
              </c:strCache>
            </c:strRef>
          </c:cat>
          <c:val>
            <c:numRef>
              <c:f>'Funksj.hemming - mental helse '!$B$29:$D$29</c:f>
              <c:numCache>
                <c:formatCode>General</c:formatCode>
                <c:ptCount val="3"/>
                <c:pt idx="0">
                  <c:v>30.5</c:v>
                </c:pt>
                <c:pt idx="1">
                  <c:v>34.700000000000003</c:v>
                </c:pt>
                <c:pt idx="2">
                  <c:v>47.1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98-47D0-895D-7313E4CC813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28790232"/>
        <c:axId val="328790560"/>
      </c:barChart>
      <c:catAx>
        <c:axId val="328790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28790560"/>
        <c:crosses val="autoZero"/>
        <c:auto val="1"/>
        <c:lblAlgn val="ctr"/>
        <c:lblOffset val="100"/>
        <c:noMultiLvlLbl val="0"/>
      </c:catAx>
      <c:valAx>
        <c:axId val="328790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28790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nb-N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nb-NO">
                <a:solidFill>
                  <a:schemeClr val="tx1"/>
                </a:solidFill>
                <a:effectLst/>
              </a:rPr>
              <a:t>På fritiden, hvor mange timer om dagen, pleier du å bruke på: sosiale medier eller surfing/chatting på internett} [WHO-HBSC]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4.8503526902887138E-2"/>
          <c:y val="0.11834814559100559"/>
          <c:w val="0.9494131397637795"/>
          <c:h val="0.689745029280320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'Ark1'!$E$180</c:f>
              <c:strCache>
                <c:ptCount val="1"/>
                <c:pt idx="0">
                  <c:v>Ukedag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'Ark1'!$D$181:$D$186</c:f>
              <c:strCache>
                <c:ptCount val="6"/>
                <c:pt idx="0">
                  <c:v>Ikke i det hele tatt</c:v>
                </c:pt>
                <c:pt idx="1">
                  <c:v>Mindre enn 1/2 time om dagen</c:v>
                </c:pt>
                <c:pt idx="2">
                  <c:v>1/2-1 time om dagen</c:v>
                </c:pt>
                <c:pt idx="3">
                  <c:v>2-3 timer om dagen</c:v>
                </c:pt>
                <c:pt idx="4">
                  <c:v>4-6 timer om dagen</c:v>
                </c:pt>
                <c:pt idx="5">
                  <c:v>ca 7 timer eller mer om dagen</c:v>
                </c:pt>
              </c:strCache>
            </c:strRef>
          </c:cat>
          <c:val>
            <c:numRef>
              <c:f>'Ark1'!$E$181:$E$186</c:f>
              <c:numCache>
                <c:formatCode>General</c:formatCode>
                <c:ptCount val="6"/>
                <c:pt idx="0">
                  <c:v>1.7</c:v>
                </c:pt>
                <c:pt idx="1">
                  <c:v>9.1</c:v>
                </c:pt>
                <c:pt idx="2">
                  <c:v>23.1</c:v>
                </c:pt>
                <c:pt idx="3">
                  <c:v>33.5</c:v>
                </c:pt>
                <c:pt idx="4">
                  <c:v>23.3</c:v>
                </c:pt>
                <c:pt idx="5">
                  <c:v>9.3000000000000007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D3-144F-B3C4-11858074BC9C}"/>
            </c:ext>
          </c:extLst>
        </c:ser>
        <c:ser>
          <c:idx val="1"/>
          <c:order val="1"/>
          <c:tx>
            <c:strRef>
              <c:f>'Ark1'!$F$180</c:f>
              <c:strCache>
                <c:ptCount val="1"/>
                <c:pt idx="0">
                  <c:v>Helg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'Ark1'!$D$181:$D$186</c:f>
              <c:strCache>
                <c:ptCount val="6"/>
                <c:pt idx="0">
                  <c:v>Ikke i det hele tatt</c:v>
                </c:pt>
                <c:pt idx="1">
                  <c:v>Mindre enn 1/2 time om dagen</c:v>
                </c:pt>
                <c:pt idx="2">
                  <c:v>1/2-1 time om dagen</c:v>
                </c:pt>
                <c:pt idx="3">
                  <c:v>2-3 timer om dagen</c:v>
                </c:pt>
                <c:pt idx="4">
                  <c:v>4-6 timer om dagen</c:v>
                </c:pt>
                <c:pt idx="5">
                  <c:v>ca 7 timer eller mer om dagen</c:v>
                </c:pt>
              </c:strCache>
            </c:strRef>
          </c:cat>
          <c:val>
            <c:numRef>
              <c:f>'Ark1'!$F$181:$F$186</c:f>
              <c:numCache>
                <c:formatCode>General</c:formatCode>
                <c:ptCount val="6"/>
                <c:pt idx="0">
                  <c:v>1.7</c:v>
                </c:pt>
                <c:pt idx="1">
                  <c:v>7.7</c:v>
                </c:pt>
                <c:pt idx="2">
                  <c:v>17.399999999999999</c:v>
                </c:pt>
                <c:pt idx="3">
                  <c:v>29.1</c:v>
                </c:pt>
                <c:pt idx="4">
                  <c:v>28.1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D3-144F-B3C4-11858074BC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9835375"/>
        <c:axId val="142329391"/>
      </c:barChart>
      <c:catAx>
        <c:axId val="119835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42329391"/>
        <c:crosses val="autoZero"/>
        <c:auto val="1"/>
        <c:lblAlgn val="ctr"/>
        <c:lblOffset val="100"/>
        <c:noMultiLvlLbl val="0"/>
      </c:catAx>
      <c:valAx>
        <c:axId val="142329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9835375"/>
        <c:crosses val="autoZero"/>
        <c:crossBetween val="between"/>
      </c:valAx>
      <c:spPr>
        <a:solidFill>
          <a:schemeClr val="bg1"/>
        </a:solidFill>
        <a:ln>
          <a:solidFill>
            <a:schemeClr val="accent1"/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/>
      </a:solidFill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nb-NO" dirty="0" smtClean="0"/>
              <a:t>Skjermbruk</a:t>
            </a:r>
            <a:endParaRPr lang="nb-NO" dirty="0"/>
          </a:p>
        </c:rich>
      </c:tx>
      <c:layout>
        <c:manualLayout>
          <c:xMode val="edge"/>
          <c:yMode val="edge"/>
          <c:x val="0.49251645286333723"/>
          <c:y val="6.18847987345360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SKJERMBRUK!$I$17</c:f>
              <c:strCache>
                <c:ptCount val="1"/>
                <c:pt idx="0">
                  <c:v>More time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SKJERMBRUK!$J$16:$L$16</c:f>
              <c:strCache>
                <c:ptCount val="3"/>
                <c:pt idx="0">
                  <c:v>With friends on internet</c:v>
                </c:pt>
                <c:pt idx="1">
                  <c:v>Social media usage</c:v>
                </c:pt>
                <c:pt idx="2">
                  <c:v>Gaming</c:v>
                </c:pt>
              </c:strCache>
            </c:strRef>
          </c:cat>
          <c:val>
            <c:numRef>
              <c:f>SKJERMBRUK!$J$17:$L$17</c:f>
              <c:numCache>
                <c:formatCode>General</c:formatCode>
                <c:ptCount val="3"/>
                <c:pt idx="0">
                  <c:v>47</c:v>
                </c:pt>
                <c:pt idx="1">
                  <c:v>58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4B-4886-B54B-F4520DEA4211}"/>
            </c:ext>
          </c:extLst>
        </c:ser>
        <c:ser>
          <c:idx val="1"/>
          <c:order val="1"/>
          <c:tx>
            <c:strRef>
              <c:f>SKJERMBRUK!$I$18</c:f>
              <c:strCache>
                <c:ptCount val="1"/>
                <c:pt idx="0">
                  <c:v>As before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SKJERMBRUK!$J$16:$L$16</c:f>
              <c:strCache>
                <c:ptCount val="3"/>
                <c:pt idx="0">
                  <c:v>With friends on internet</c:v>
                </c:pt>
                <c:pt idx="1">
                  <c:v>Social media usage</c:v>
                </c:pt>
                <c:pt idx="2">
                  <c:v>Gaming</c:v>
                </c:pt>
              </c:strCache>
            </c:strRef>
          </c:cat>
          <c:val>
            <c:numRef>
              <c:f>SKJERMBRUK!$J$18:$L$18</c:f>
              <c:numCache>
                <c:formatCode>General</c:formatCode>
                <c:ptCount val="3"/>
                <c:pt idx="0">
                  <c:v>41</c:v>
                </c:pt>
                <c:pt idx="1">
                  <c:v>38</c:v>
                </c:pt>
                <c:pt idx="2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4B-4886-B54B-F4520DEA4211}"/>
            </c:ext>
          </c:extLst>
        </c:ser>
        <c:ser>
          <c:idx val="2"/>
          <c:order val="2"/>
          <c:tx>
            <c:strRef>
              <c:f>SKJERMBRUK!$I$19</c:f>
              <c:strCache>
                <c:ptCount val="1"/>
                <c:pt idx="0">
                  <c:v>Less time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SKJERMBRUK!$J$16:$L$16</c:f>
              <c:strCache>
                <c:ptCount val="3"/>
                <c:pt idx="0">
                  <c:v>With friends on internet</c:v>
                </c:pt>
                <c:pt idx="1">
                  <c:v>Social media usage</c:v>
                </c:pt>
                <c:pt idx="2">
                  <c:v>Gaming</c:v>
                </c:pt>
              </c:strCache>
            </c:strRef>
          </c:cat>
          <c:val>
            <c:numRef>
              <c:f>SKJERMBRUK!$J$19:$L$19</c:f>
              <c:numCache>
                <c:formatCode>General</c:formatCode>
                <c:ptCount val="3"/>
                <c:pt idx="0">
                  <c:v>12</c:v>
                </c:pt>
                <c:pt idx="1">
                  <c:v>4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4B-4886-B54B-F4520DEA421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52065880"/>
        <c:axId val="852063912"/>
      </c:barChart>
      <c:catAx>
        <c:axId val="852065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52063912"/>
        <c:crosses val="autoZero"/>
        <c:auto val="1"/>
        <c:lblAlgn val="ctr"/>
        <c:lblOffset val="100"/>
        <c:noMultiLvlLbl val="0"/>
      </c:catAx>
      <c:valAx>
        <c:axId val="8520639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852065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Sheet2!$C$3</c:f>
              <c:strCache>
                <c:ptCount val="1"/>
                <c:pt idx="0">
                  <c:v>2006-08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Sheet2!$B$4:$B$9</c:f>
              <c:strCache>
                <c:ptCount val="6"/>
                <c:pt idx="0">
                  <c:v>Under 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18+</c:v>
                </c:pt>
              </c:strCache>
            </c:strRef>
          </c:cat>
          <c:val>
            <c:numRef>
              <c:f>Sheet2!$C$4:$C$9</c:f>
              <c:numCache>
                <c:formatCode>General</c:formatCode>
                <c:ptCount val="6"/>
                <c:pt idx="0">
                  <c:v>6</c:v>
                </c:pt>
                <c:pt idx="1">
                  <c:v>9.0299999999999994</c:v>
                </c:pt>
                <c:pt idx="2">
                  <c:v>11.05</c:v>
                </c:pt>
                <c:pt idx="3">
                  <c:v>14.64</c:v>
                </c:pt>
                <c:pt idx="4">
                  <c:v>16.559999999999999</c:v>
                </c:pt>
                <c:pt idx="5">
                  <c:v>17.59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EE-4E1B-9F14-9864EEE3D74C}"/>
            </c:ext>
          </c:extLst>
        </c:ser>
        <c:ser>
          <c:idx val="1"/>
          <c:order val="1"/>
          <c:tx>
            <c:strRef>
              <c:f>Sheet2!$D$3</c:f>
              <c:strCache>
                <c:ptCount val="1"/>
                <c:pt idx="0">
                  <c:v>2017-19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Sheet2!$B$4:$B$9</c:f>
              <c:strCache>
                <c:ptCount val="6"/>
                <c:pt idx="0">
                  <c:v>Under 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18+</c:v>
                </c:pt>
              </c:strCache>
            </c:strRef>
          </c:cat>
          <c:val>
            <c:numRef>
              <c:f>Sheet2!$D$4:$D$9</c:f>
              <c:numCache>
                <c:formatCode>General</c:formatCode>
                <c:ptCount val="6"/>
                <c:pt idx="0">
                  <c:v>8.83</c:v>
                </c:pt>
                <c:pt idx="1">
                  <c:v>11.4</c:v>
                </c:pt>
                <c:pt idx="2">
                  <c:v>14.72</c:v>
                </c:pt>
                <c:pt idx="3">
                  <c:v>18.79</c:v>
                </c:pt>
                <c:pt idx="4">
                  <c:v>21.52</c:v>
                </c:pt>
                <c:pt idx="5">
                  <c:v>21.56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EE-4E1B-9F14-9864EEE3D7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0030240"/>
        <c:axId val="410031552"/>
      </c:barChart>
      <c:catAx>
        <c:axId val="410030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10031552"/>
        <c:crosses val="autoZero"/>
        <c:auto val="1"/>
        <c:lblAlgn val="ctr"/>
        <c:lblOffset val="100"/>
        <c:noMultiLvlLbl val="0"/>
      </c:catAx>
      <c:valAx>
        <c:axId val="410031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10030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Sheet2!$C$13</c:f>
              <c:strCache>
                <c:ptCount val="1"/>
                <c:pt idx="0">
                  <c:v>2006-08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Sheet2!$B$14:$B$19</c:f>
              <c:strCache>
                <c:ptCount val="6"/>
                <c:pt idx="0">
                  <c:v>Under 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18+</c:v>
                </c:pt>
              </c:strCache>
            </c:strRef>
          </c:cat>
          <c:val>
            <c:numRef>
              <c:f>Sheet2!$C$14:$C$19</c:f>
              <c:numCache>
                <c:formatCode>General</c:formatCode>
                <c:ptCount val="6"/>
                <c:pt idx="0">
                  <c:v>6.33</c:v>
                </c:pt>
                <c:pt idx="1">
                  <c:v>7.61</c:v>
                </c:pt>
                <c:pt idx="2">
                  <c:v>10.36</c:v>
                </c:pt>
                <c:pt idx="3">
                  <c:v>11.99</c:v>
                </c:pt>
                <c:pt idx="4">
                  <c:v>9.6199999999999992</c:v>
                </c:pt>
                <c:pt idx="5">
                  <c:v>10.38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E5-46E2-A5C0-D0310A72C687}"/>
            </c:ext>
          </c:extLst>
        </c:ser>
        <c:ser>
          <c:idx val="1"/>
          <c:order val="1"/>
          <c:tx>
            <c:strRef>
              <c:f>Sheet2!$D$13</c:f>
              <c:strCache>
                <c:ptCount val="1"/>
                <c:pt idx="0">
                  <c:v>2017-19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Sheet2!$B$14:$B$19</c:f>
              <c:strCache>
                <c:ptCount val="6"/>
                <c:pt idx="0">
                  <c:v>Under 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18+</c:v>
                </c:pt>
              </c:strCache>
            </c:strRef>
          </c:cat>
          <c:val>
            <c:numRef>
              <c:f>Sheet2!$D$14:$D$19</c:f>
              <c:numCache>
                <c:formatCode>General</c:formatCode>
                <c:ptCount val="6"/>
                <c:pt idx="0">
                  <c:v>9.2799999999999994</c:v>
                </c:pt>
                <c:pt idx="1">
                  <c:v>8.65</c:v>
                </c:pt>
                <c:pt idx="2">
                  <c:v>8.7200000000000006</c:v>
                </c:pt>
                <c:pt idx="3">
                  <c:v>13.38</c:v>
                </c:pt>
                <c:pt idx="4">
                  <c:v>13.07</c:v>
                </c:pt>
                <c:pt idx="5">
                  <c:v>14.04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E5-46E2-A5C0-D0310A72C6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8220296"/>
        <c:axId val="408219640"/>
      </c:barChart>
      <c:catAx>
        <c:axId val="408220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08219640"/>
        <c:crosses val="autoZero"/>
        <c:auto val="1"/>
        <c:lblAlgn val="ctr"/>
        <c:lblOffset val="100"/>
        <c:noMultiLvlLbl val="0"/>
      </c:catAx>
      <c:valAx>
        <c:axId val="408219640"/>
        <c:scaling>
          <c:orientation val="minMax"/>
          <c:max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08220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0.84038</cdr:x>
      <cdr:y>0.8752</cdr:y>
    </cdr:from>
    <cdr:to>
      <cdr:x>0.90922</cdr:x>
      <cdr:y>0.94606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a16="http://schemas.microsoft.com/office/drawing/2014/main" id="{201642BE-CAC3-4775-9AA7-94A2551DC7C9}"/>
            </a:ext>
          </a:extLst>
        </cdr:cNvPr>
        <cdr:cNvSpPr txBox="1"/>
      </cdr:nvSpPr>
      <cdr:spPr>
        <a:xfrm xmlns:a="http://schemas.openxmlformats.org/drawingml/2006/main">
          <a:off x="8051143" y="4562265"/>
          <a:ext cx="65954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nb-NO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800" dirty="0">
              <a:solidFill>
                <a:schemeClr val="bg2">
                  <a:lumMod val="50000"/>
                </a:schemeClr>
              </a:solidFill>
            </a:rPr>
            <a:t>2021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B0578-DD9D-4E61-8446-EAFB1F5C3521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FF9D4-09DC-4C36-AAEB-BDD46629155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4693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Foreløpige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09E04-722A-4033-95F0-683EF4C8BC8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4696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Foreløpige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09E04-722A-4033-95F0-683EF4C8BC82}" type="slidenum">
              <a:rPr lang="nb-NO" smtClean="0"/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0982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smtClean="0"/>
              <a:t>Miljø defineres i denne sammenhengen veldig bredt og som illustrert i figuren som individuelle livsstilsfaktorer, sosiale nettverk  og generelle sosioøkonomiske, kulturelle og miljømessige betingelser.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E967B-5631-48DF-8446-5B5B1CC0C6B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5085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589D919D-BC69-44AB-892F-18CF21BE8A28}" type="slidenum">
              <a:rPr lang="nb-NO" altLang="nb-NO">
                <a:latin typeface="Arial" panose="020B0604020202020204" pitchFamily="34" charset="0"/>
              </a:rPr>
              <a:pPr eaLnBrk="1" hangingPunct="1"/>
              <a:t>9</a:t>
            </a:fld>
            <a:endParaRPr lang="nb-NO" altLang="nb-NO"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b-NO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316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09E04-722A-4033-95F0-683EF4C8BC82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0646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Alder 18-67, aldersjustert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6C4327-444E-4A87-90AB-DB010F886C0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246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people's basic needs are not met, they react with rage and violence</a:t>
            </a:r>
          </a:p>
          <a:p>
            <a:r>
              <a:rPr lang="en-US"/>
              <a:t>This is not sustainable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0C01E-0D54-4E64-9C30-CE7872033C24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2299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In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following</a:t>
            </a:r>
            <a:r>
              <a:rPr lang="nb-NO"/>
              <a:t> </a:t>
            </a:r>
            <a:r>
              <a:rPr lang="nb-NO" err="1"/>
              <a:t>years</a:t>
            </a:r>
            <a:r>
              <a:rPr lang="nb-NO"/>
              <a:t>, </a:t>
            </a:r>
            <a:r>
              <a:rPr lang="nb-NO" err="1"/>
              <a:t>we</a:t>
            </a:r>
            <a:r>
              <a:rPr lang="nb-NO"/>
              <a:t> </a:t>
            </a:r>
            <a:r>
              <a:rPr lang="nb-NO" err="1"/>
              <a:t>will</a:t>
            </a:r>
            <a:r>
              <a:rPr lang="nb-NO"/>
              <a:t> </a:t>
            </a:r>
            <a:r>
              <a:rPr lang="nb-NO" err="1"/>
              <a:t>probably</a:t>
            </a:r>
            <a:r>
              <a:rPr lang="nb-NO"/>
              <a:t> </a:t>
            </a:r>
            <a:r>
              <a:rPr lang="nb-NO" err="1"/>
              <a:t>see</a:t>
            </a:r>
            <a:r>
              <a:rPr lang="nb-NO"/>
              <a:t> </a:t>
            </a:r>
            <a:r>
              <a:rPr lang="nb-NO" err="1"/>
              <a:t>increasing</a:t>
            </a:r>
            <a:r>
              <a:rPr lang="nb-NO"/>
              <a:t> </a:t>
            </a:r>
            <a:r>
              <a:rPr lang="nb-NO" err="1"/>
              <a:t>numbers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climate</a:t>
            </a:r>
            <a:r>
              <a:rPr lang="nb-NO"/>
              <a:t> </a:t>
            </a:r>
            <a:r>
              <a:rPr lang="nb-NO" err="1"/>
              <a:t>refugees</a:t>
            </a:r>
            <a:r>
              <a:rPr lang="nb-NO"/>
              <a:t>. This </a:t>
            </a:r>
            <a:r>
              <a:rPr lang="nb-NO" err="1"/>
              <a:t>can</a:t>
            </a:r>
            <a:r>
              <a:rPr lang="nb-NO"/>
              <a:t> </a:t>
            </a:r>
            <a:r>
              <a:rPr lang="nb-NO" err="1"/>
              <a:t>destabilize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world</a:t>
            </a:r>
            <a:r>
              <a:rPr lang="nb-NO"/>
              <a:t> and </a:t>
            </a:r>
            <a:r>
              <a:rPr lang="nb-NO" err="1"/>
              <a:t>our</a:t>
            </a:r>
            <a:r>
              <a:rPr lang="nb-NO"/>
              <a:t> </a:t>
            </a:r>
            <a:r>
              <a:rPr lang="nb-NO" err="1"/>
              <a:t>democracies</a:t>
            </a:r>
            <a:endParaRPr lang="nb-NO"/>
          </a:p>
          <a:p>
            <a:r>
              <a:rPr lang="nb-NO"/>
              <a:t>This is not </a:t>
            </a:r>
            <a:r>
              <a:rPr lang="nb-NO" err="1"/>
              <a:t>sustainable</a:t>
            </a:r>
            <a:r>
              <a:rPr lang="nb-NO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0C01E-0D54-4E64-9C30-CE7872033C24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3603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09E04-722A-4033-95F0-683EF4C8BC82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6895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A6597-1C60-4D83-AF3A-F126C2953F4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836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AE7-39D7-4B62-AAF5-FAE21F6C6836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17BE-1E1F-4986-A100-56D50F2A6C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399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AE7-39D7-4B62-AAF5-FAE21F6C6836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17BE-1E1F-4986-A100-56D50F2A6C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5806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AE7-39D7-4B62-AAF5-FAE21F6C6836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17BE-1E1F-4986-A100-56D50F2A6C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0172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AE7-39D7-4B62-AAF5-FAE21F6C6836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17BE-1E1F-4986-A100-56D50F2A6C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5367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AE7-39D7-4B62-AAF5-FAE21F6C6836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17BE-1E1F-4986-A100-56D50F2A6C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6960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AE7-39D7-4B62-AAF5-FAE21F6C6836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17BE-1E1F-4986-A100-56D50F2A6C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0664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AE7-39D7-4B62-AAF5-FAE21F6C6836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17BE-1E1F-4986-A100-56D50F2A6C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1161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AE7-39D7-4B62-AAF5-FAE21F6C6836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17BE-1E1F-4986-A100-56D50F2A6C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9393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AE7-39D7-4B62-AAF5-FAE21F6C6836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17BE-1E1F-4986-A100-56D50F2A6C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742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AE7-39D7-4B62-AAF5-FAE21F6C6836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17BE-1E1F-4986-A100-56D50F2A6C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5029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AE7-39D7-4B62-AAF5-FAE21F6C6836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17BE-1E1F-4986-A100-56D50F2A6C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2444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B7AE7-39D7-4B62-AAF5-FAE21F6C6836}" type="datetimeFigureOut">
              <a:rPr lang="nb-NO" smtClean="0"/>
              <a:t>21.04.2022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517BE-1E1F-4986-A100-56D50F2A6C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407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blogg.forskning.no/helsebloggen/nei-vi-ma-ikke-snakke-om-det/1621835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k.no/ytring/nei_-du-har-ikke-angst_-du-er-bare-litt-bekymra-1.14851137?fbclid=IwAR3uz-baFiOidCERRjq06W0w3yVhidPiMYAAY4muAmtE8JUbob3_n63OoJM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tidsskriftet.no/2021/02/essay/hva-skal-til-fa-flere-i-arbeid" TargetMode="External"/><Relationship Id="rId4" Type="http://schemas.openxmlformats.org/officeDocument/2006/relationships/hyperlink" Target="https://pubmed.ncbi.nlm.nih.gov/31407358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bcmentalsunnhet.no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hodebra.no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cmentalsundhed.dk/" TargetMode="External"/><Relationship Id="rId2" Type="http://schemas.openxmlformats.org/officeDocument/2006/relationships/hyperlink" Target="http://www.actbelongcommit.org.a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6" name="Text Box 20"/>
          <p:cNvSpPr txBox="1">
            <a:spLocks noChangeArrowheads="1"/>
          </p:cNvSpPr>
          <p:nvPr/>
        </p:nvSpPr>
        <p:spPr bwMode="auto">
          <a:xfrm>
            <a:off x="327430" y="1884783"/>
            <a:ext cx="11471463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nb-NO" sz="4000" b="1" dirty="0">
                <a:solidFill>
                  <a:srgbClr val="0000FF"/>
                </a:solidFill>
              </a:rPr>
              <a:t>Ungdom og psykisk helse – vår tids </a:t>
            </a:r>
            <a:r>
              <a:rPr lang="nb-NO" sz="4000" b="1" dirty="0" smtClean="0">
                <a:solidFill>
                  <a:srgbClr val="0000FF"/>
                </a:solidFill>
              </a:rPr>
              <a:t>utfordrin</a:t>
            </a:r>
            <a:r>
              <a:rPr lang="nb-NO" sz="3600" b="1" dirty="0" smtClean="0">
                <a:solidFill>
                  <a:srgbClr val="0000FF"/>
                </a:solidFill>
              </a:rPr>
              <a:t>g</a:t>
            </a:r>
          </a:p>
          <a:p>
            <a:pPr algn="ctr"/>
            <a:r>
              <a:rPr lang="nb-NO" sz="2400" dirty="0" smtClean="0"/>
              <a:t>Arbeid </a:t>
            </a:r>
            <a:r>
              <a:rPr lang="nb-NO" sz="2400" dirty="0"/>
              <a:t>for mennesker med nedsatt funksjonsevne – </a:t>
            </a:r>
          </a:p>
          <a:p>
            <a:pPr algn="ctr"/>
            <a:r>
              <a:rPr lang="nb-NO" sz="2400" dirty="0"/>
              <a:t>hvordan kan vi lykkes sammen?</a:t>
            </a:r>
          </a:p>
          <a:p>
            <a:pPr algn="ctr"/>
            <a:endParaRPr lang="en-US" sz="2000" dirty="0" smtClean="0"/>
          </a:p>
          <a:p>
            <a:pPr algn="ctr"/>
            <a:r>
              <a:rPr lang="nb-NO" b="1" dirty="0" smtClean="0"/>
              <a:t>FUNKSJONSHEMMEDES </a:t>
            </a:r>
            <a:r>
              <a:rPr lang="nb-NO" b="1" dirty="0"/>
              <a:t>FELLESORGANISASJON </a:t>
            </a:r>
            <a:r>
              <a:rPr lang="nb-NO" b="1" dirty="0" smtClean="0"/>
              <a:t>TRØNDELAG</a:t>
            </a:r>
          </a:p>
          <a:p>
            <a:pPr algn="ctr"/>
            <a:r>
              <a:rPr lang="nb-NO" sz="2000" dirty="0"/>
              <a:t>Scandic Hell, </a:t>
            </a:r>
            <a:r>
              <a:rPr lang="nb-NO" sz="2000" dirty="0" smtClean="0"/>
              <a:t>Stjørdal</a:t>
            </a:r>
          </a:p>
          <a:p>
            <a:pPr algn="ctr"/>
            <a:r>
              <a:rPr lang="en-US" sz="2000" dirty="0"/>
              <a:t>21.04.2022</a:t>
            </a:r>
          </a:p>
          <a:p>
            <a:pPr algn="ctr"/>
            <a:endParaRPr lang="en-US" sz="2400" dirty="0"/>
          </a:p>
          <a:p>
            <a:pPr algn="ctr"/>
            <a:endParaRPr lang="en-US" sz="2000" dirty="0" smtClean="0"/>
          </a:p>
          <a:p>
            <a:pPr algn="ctr"/>
            <a:endParaRPr lang="en-US" sz="3200" dirty="0"/>
          </a:p>
          <a:p>
            <a:pPr algn="ctr"/>
            <a:endParaRPr lang="en-US" sz="2400" dirty="0"/>
          </a:p>
        </p:txBody>
      </p:sp>
      <p:pic>
        <p:nvPicPr>
          <p:cNvPr id="9" name="image3.jpg" descr="hunt_forskningssenter.jpg">
            <a:extLst>
              <a:ext uri="{FF2B5EF4-FFF2-40B4-BE49-F238E27FC236}">
                <a16:creationId xmlns:a16="http://schemas.microsoft.com/office/drawing/2014/main" id="{A5704387-893F-074B-BF0F-6C0C3B33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30" y="195092"/>
            <a:ext cx="3991702" cy="98760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kstSylinder 5">
            <a:extLst>
              <a:ext uri="{FF2B5EF4-FFF2-40B4-BE49-F238E27FC236}">
                <a16:creationId xmlns:a16="http://schemas.microsoft.com/office/drawing/2014/main" id="{667A75F3-35FE-2E46-9632-E7FE8520E96D}"/>
              </a:ext>
            </a:extLst>
          </p:cNvPr>
          <p:cNvSpPr txBox="1"/>
          <p:nvPr/>
        </p:nvSpPr>
        <p:spPr>
          <a:xfrm>
            <a:off x="7412651" y="4869368"/>
            <a:ext cx="4972224" cy="18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67" b="1" dirty="0" smtClean="0"/>
              <a:t>Kirsti Kvaløy</a:t>
            </a:r>
            <a:endParaRPr lang="nb-NO" sz="1867" b="1" dirty="0"/>
          </a:p>
          <a:p>
            <a:pPr algn="ctr"/>
            <a:r>
              <a:rPr lang="nb-NO" sz="1600" dirty="0" smtClean="0"/>
              <a:t>Professor</a:t>
            </a:r>
          </a:p>
          <a:p>
            <a:pPr algn="ctr"/>
            <a:r>
              <a:rPr lang="nb-NO" sz="1600" dirty="0" smtClean="0"/>
              <a:t>Leder Ung-HUNT</a:t>
            </a:r>
            <a:endParaRPr lang="nb-NO" sz="1600" dirty="0"/>
          </a:p>
          <a:p>
            <a:pPr algn="ctr"/>
            <a:r>
              <a:rPr lang="nb-NO" sz="1600" dirty="0" smtClean="0"/>
              <a:t>HUNT forskningssenter</a:t>
            </a:r>
          </a:p>
          <a:p>
            <a:pPr algn="ctr"/>
            <a:r>
              <a:rPr lang="nb-NO" sz="1600" dirty="0" smtClean="0">
                <a:solidFill>
                  <a:srgbClr val="0000FF"/>
                </a:solidFill>
              </a:rPr>
              <a:t>https://www.ntnu.no/hunt</a:t>
            </a:r>
          </a:p>
          <a:p>
            <a:pPr algn="ctr"/>
            <a:r>
              <a:rPr lang="nb-NO" sz="1600" dirty="0" smtClean="0"/>
              <a:t>Institutt for samfunnsmedisin og sykepleie</a:t>
            </a:r>
          </a:p>
          <a:p>
            <a:pPr algn="ctr"/>
            <a:r>
              <a:rPr lang="nb-NO" sz="1600" dirty="0" smtClean="0"/>
              <a:t>NTNU</a:t>
            </a:r>
            <a:endParaRPr lang="nb-NO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671"/>
          <a:stretch/>
        </p:blipFill>
        <p:spPr>
          <a:xfrm>
            <a:off x="0" y="4557865"/>
            <a:ext cx="4389120" cy="230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8264" y="99084"/>
            <a:ext cx="77724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nb-NO" altLang="nb-NO" sz="4000" dirty="0">
                <a:solidFill>
                  <a:srgbClr val="0033CC"/>
                </a:solidFill>
                <a:latin typeface="+mn-lt"/>
              </a:rPr>
              <a:t>HUNT studien (1-4) 1984 - 2019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65693" y="1976048"/>
            <a:ext cx="6591190" cy="216058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nb-NO" sz="3200" dirty="0" err="1"/>
              <a:t>Befolkningsbasert</a:t>
            </a:r>
            <a:r>
              <a:rPr lang="en-US" altLang="nb-NO" sz="32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nb-NO" sz="3200" dirty="0" err="1"/>
              <a:t>Voksne</a:t>
            </a:r>
            <a:r>
              <a:rPr lang="en-US" altLang="nb-NO" sz="3200" dirty="0"/>
              <a:t> (≥ 20 </a:t>
            </a:r>
            <a:r>
              <a:rPr lang="en-US" altLang="nb-NO" sz="3200" dirty="0" err="1"/>
              <a:t>år</a:t>
            </a:r>
            <a:r>
              <a:rPr lang="en-US" altLang="nb-NO" sz="32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nb-NO" sz="3200" dirty="0"/>
              <a:t>Ungdom (13-19 </a:t>
            </a:r>
            <a:r>
              <a:rPr lang="en-US" altLang="nb-NO" sz="3200" dirty="0" err="1"/>
              <a:t>år</a:t>
            </a:r>
            <a:r>
              <a:rPr lang="en-US" altLang="nb-NO" sz="3200" dirty="0"/>
              <a:t>) – </a:t>
            </a:r>
            <a:r>
              <a:rPr lang="en-US" altLang="nb-NO" sz="3200" dirty="0" err="1"/>
              <a:t>fra</a:t>
            </a:r>
            <a:r>
              <a:rPr lang="en-US" altLang="nb-NO" sz="3200" dirty="0"/>
              <a:t> 1995-97</a:t>
            </a:r>
          </a:p>
          <a:p>
            <a:pPr eaLnBrk="1" hangingPunct="1">
              <a:lnSpc>
                <a:spcPct val="80000"/>
              </a:lnSpc>
            </a:pPr>
            <a:r>
              <a:rPr lang="en-US" altLang="nb-NO" sz="3200" dirty="0" err="1"/>
              <a:t>Omfattende</a:t>
            </a:r>
            <a:r>
              <a:rPr lang="en-US" altLang="nb-NO" sz="3200" dirty="0"/>
              <a:t> </a:t>
            </a:r>
            <a:r>
              <a:rPr lang="en-US" altLang="nb-NO" sz="3200" dirty="0" err="1" smtClean="0"/>
              <a:t>spørreskjemaer</a:t>
            </a:r>
            <a:r>
              <a:rPr lang="en-US" altLang="nb-NO" sz="3200" dirty="0" smtClean="0"/>
              <a:t> </a:t>
            </a:r>
            <a:endParaRPr lang="en-US" altLang="nb-NO" sz="3200" dirty="0"/>
          </a:p>
          <a:p>
            <a:pPr eaLnBrk="1" hangingPunct="1">
              <a:lnSpc>
                <a:spcPct val="80000"/>
              </a:lnSpc>
            </a:pPr>
            <a:r>
              <a:rPr lang="en-US" altLang="nb-NO" sz="3200" dirty="0" err="1"/>
              <a:t>Kliniske</a:t>
            </a:r>
            <a:r>
              <a:rPr lang="en-US" altLang="nb-NO" sz="3200" dirty="0"/>
              <a:t> </a:t>
            </a:r>
            <a:r>
              <a:rPr lang="en-US" altLang="nb-NO" sz="3200" dirty="0" err="1"/>
              <a:t>undersøkelse</a:t>
            </a:r>
            <a:endParaRPr lang="en-US" altLang="nb-NO" sz="3200" dirty="0"/>
          </a:p>
          <a:p>
            <a:pPr eaLnBrk="1" hangingPunct="1">
              <a:lnSpc>
                <a:spcPct val="80000"/>
              </a:lnSpc>
            </a:pPr>
            <a:r>
              <a:rPr lang="en-US" altLang="nb-NO" sz="3200" dirty="0" err="1"/>
              <a:t>Biologisk</a:t>
            </a:r>
            <a:r>
              <a:rPr lang="en-US" altLang="nb-NO" sz="3200" dirty="0"/>
              <a:t> </a:t>
            </a:r>
            <a:r>
              <a:rPr lang="en-US" altLang="nb-NO" sz="3200" dirty="0" err="1"/>
              <a:t>materiale</a:t>
            </a:r>
            <a:r>
              <a:rPr lang="en-US" altLang="nb-NO" sz="3200" dirty="0"/>
              <a:t> (biobank)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nb-NO" sz="3200" dirty="0"/>
          </a:p>
        </p:txBody>
      </p:sp>
      <p:pic>
        <p:nvPicPr>
          <p:cNvPr id="5124" name="Picture 4" descr="biobank-hunt-2804-eu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1217" y="4419491"/>
            <a:ext cx="1677988" cy="1841500"/>
          </a:xfrm>
          <a:noFill/>
        </p:spPr>
      </p:pic>
      <p:grpSp>
        <p:nvGrpSpPr>
          <p:cNvPr id="5125" name="Group 5"/>
          <p:cNvGrpSpPr>
            <a:grpSpLocks/>
          </p:cNvGrpSpPr>
          <p:nvPr/>
        </p:nvGrpSpPr>
        <p:grpSpPr bwMode="auto">
          <a:xfrm>
            <a:off x="1588980" y="1368700"/>
            <a:ext cx="1800225" cy="2352675"/>
            <a:chOff x="600" y="2130"/>
            <a:chExt cx="838" cy="1104"/>
          </a:xfrm>
        </p:grpSpPr>
        <p:pic>
          <p:nvPicPr>
            <p:cNvPr id="5126" name="Picture 6" descr="q1_m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" y="2130"/>
              <a:ext cx="574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7" descr="q2_m2_m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" y="2272"/>
              <a:ext cx="572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8" name="Picture 8" descr="q3_blo_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" y="2415"/>
              <a:ext cx="573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496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3"/>
          <p:cNvSpPr txBox="1">
            <a:spLocks noChangeArrowheads="1"/>
          </p:cNvSpPr>
          <p:nvPr/>
        </p:nvSpPr>
        <p:spPr>
          <a:xfrm>
            <a:off x="1701537" y="136557"/>
            <a:ext cx="7921625" cy="73342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altLang="en-US" sz="3733" dirty="0" smtClean="0">
                <a:solidFill>
                  <a:srgbClr val="0000FF"/>
                </a:solidFill>
                <a:latin typeface="+mn-lt"/>
              </a:rPr>
              <a:t>HUNT studien</a:t>
            </a:r>
            <a:endParaRPr lang="nb-NO" altLang="en-US" sz="3733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1976243" y="1310495"/>
            <a:ext cx="1654295" cy="346008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>
                <a:solidFill>
                  <a:schemeClr val="tx1"/>
                </a:solidFill>
              </a:rPr>
              <a:t>1995-97</a:t>
            </a:r>
          </a:p>
        </p:txBody>
      </p:sp>
      <p:sp>
        <p:nvSpPr>
          <p:cNvPr id="20" name="Chevron 19"/>
          <p:cNvSpPr/>
          <p:nvPr/>
        </p:nvSpPr>
        <p:spPr>
          <a:xfrm>
            <a:off x="5275836" y="1295119"/>
            <a:ext cx="1788091" cy="346008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>
                <a:solidFill>
                  <a:schemeClr val="tx1"/>
                </a:solidFill>
              </a:rPr>
              <a:t>2006-08</a:t>
            </a:r>
          </a:p>
        </p:txBody>
      </p:sp>
      <p:sp>
        <p:nvSpPr>
          <p:cNvPr id="21" name="Chevron 20"/>
          <p:cNvSpPr/>
          <p:nvPr/>
        </p:nvSpPr>
        <p:spPr>
          <a:xfrm>
            <a:off x="7013324" y="1295119"/>
            <a:ext cx="1788091" cy="346008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2017-19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875582" y="4622781"/>
            <a:ext cx="1609513" cy="1000206"/>
            <a:chOff x="1155204" y="3015440"/>
            <a:chExt cx="1772184" cy="627366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5" name="Rounded Rectangle 4"/>
            <p:cNvSpPr/>
            <p:nvPr/>
          </p:nvSpPr>
          <p:spPr>
            <a:xfrm>
              <a:off x="1155204" y="3015440"/>
              <a:ext cx="1772184" cy="627366"/>
            </a:xfrm>
            <a:prstGeom prst="round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nb-NO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HUNT2 (20+)</a:t>
              </a:r>
            </a:p>
            <a:p>
              <a:pPr algn="ctr"/>
              <a:r>
                <a:rPr lang="nb-NO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65 237 (70%)</a:t>
              </a:r>
              <a:endParaRPr lang="nb-NO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nb-NO"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0115" y="3465974"/>
              <a:ext cx="342790" cy="137413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1860" y="3419533"/>
              <a:ext cx="343461" cy="196033"/>
            </a:xfrm>
            <a:prstGeom prst="rect">
              <a:avLst/>
            </a:prstGeom>
            <a:grpFill/>
          </p:spPr>
        </p:pic>
        <p:sp>
          <p:nvSpPr>
            <p:cNvPr id="70" name="TextBox 69"/>
            <p:cNvSpPr txBox="1"/>
            <p:nvPr/>
          </p:nvSpPr>
          <p:spPr>
            <a:xfrm>
              <a:off x="1807932" y="3387835"/>
              <a:ext cx="212113" cy="1930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nb-NO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Q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99953" y="4622779"/>
            <a:ext cx="1621137" cy="930539"/>
            <a:chOff x="4895687" y="3000983"/>
            <a:chExt cx="1750270" cy="799616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7" name="Rounded Rectangle 6"/>
            <p:cNvSpPr/>
            <p:nvPr/>
          </p:nvSpPr>
          <p:spPr>
            <a:xfrm>
              <a:off x="4895687" y="3000983"/>
              <a:ext cx="1750270" cy="799616"/>
            </a:xfrm>
            <a:prstGeom prst="round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nb-NO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HUNT4 (20+)</a:t>
              </a:r>
            </a:p>
            <a:p>
              <a:pPr algn="ctr"/>
              <a:r>
                <a:rPr lang="nb-NO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56 078 (54%)</a:t>
              </a:r>
              <a:endParaRPr lang="nb-NO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nb-NO"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6658" y="3526215"/>
              <a:ext cx="360033" cy="248374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5097" y="3516541"/>
              <a:ext cx="343461" cy="248374"/>
            </a:xfrm>
            <a:prstGeom prst="rect">
              <a:avLst/>
            </a:prstGeom>
            <a:grpFill/>
          </p:spPr>
        </p:pic>
        <p:sp>
          <p:nvSpPr>
            <p:cNvPr id="74" name="TextBox 73"/>
            <p:cNvSpPr txBox="1"/>
            <p:nvPr/>
          </p:nvSpPr>
          <p:spPr>
            <a:xfrm>
              <a:off x="5588211" y="3474067"/>
              <a:ext cx="332540" cy="26447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nb-NO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Q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67241" y="4622774"/>
            <a:ext cx="1589399" cy="953943"/>
            <a:chOff x="3009616" y="3000983"/>
            <a:chExt cx="1772184" cy="799616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6" name="Rounded Rectangle 5"/>
            <p:cNvSpPr/>
            <p:nvPr/>
          </p:nvSpPr>
          <p:spPr>
            <a:xfrm>
              <a:off x="3009616" y="3000983"/>
              <a:ext cx="1772184" cy="799616"/>
            </a:xfrm>
            <a:prstGeom prst="round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nb-NO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HUNT3 (20+)</a:t>
              </a:r>
            </a:p>
            <a:p>
              <a:pPr algn="ctr"/>
              <a:r>
                <a:rPr lang="nb-NO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50 807 (54%)</a:t>
              </a:r>
            </a:p>
            <a:p>
              <a:pPr algn="ctr"/>
              <a:endParaRPr lang="nb-NO"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4903" y="3537820"/>
              <a:ext cx="356541" cy="23864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3076" y="3550555"/>
              <a:ext cx="343461" cy="238641"/>
            </a:xfrm>
            <a:prstGeom prst="rect">
              <a:avLst/>
            </a:prstGeom>
            <a:grpFill/>
          </p:spPr>
        </p:pic>
        <p:sp>
          <p:nvSpPr>
            <p:cNvPr id="75" name="TextBox 74"/>
            <p:cNvSpPr txBox="1"/>
            <p:nvPr/>
          </p:nvSpPr>
          <p:spPr>
            <a:xfrm>
              <a:off x="3746443" y="3474068"/>
              <a:ext cx="276097" cy="25798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nb-NO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Q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367242" y="1735041"/>
            <a:ext cx="1589399" cy="124994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</a:rPr>
              <a:t>U</a:t>
            </a:r>
            <a:r>
              <a:rPr lang="nb-NO" sz="1600" b="1" dirty="0" smtClean="0">
                <a:solidFill>
                  <a:schemeClr val="tx1"/>
                </a:solidFill>
              </a:rPr>
              <a:t>ng-HUNT3</a:t>
            </a:r>
            <a:r>
              <a:rPr lang="nb-NO" sz="1600" dirty="0" smtClean="0">
                <a:solidFill>
                  <a:schemeClr val="tx1"/>
                </a:solidFill>
              </a:rPr>
              <a:t> </a:t>
            </a:r>
            <a:endParaRPr lang="nb-NO" sz="1600" dirty="0">
              <a:solidFill>
                <a:schemeClr val="tx1"/>
              </a:solidFill>
            </a:endParaRPr>
          </a:p>
          <a:p>
            <a:pPr algn="ctr"/>
            <a:r>
              <a:rPr lang="nb-NO" sz="1600" dirty="0">
                <a:solidFill>
                  <a:schemeClr val="tx1"/>
                </a:solidFill>
              </a:rPr>
              <a:t>(13-19 </a:t>
            </a:r>
            <a:r>
              <a:rPr lang="nb-NO" sz="1600" dirty="0" smtClean="0">
                <a:solidFill>
                  <a:schemeClr val="tx1"/>
                </a:solidFill>
              </a:rPr>
              <a:t>år)</a:t>
            </a:r>
            <a:endParaRPr lang="nb-NO" sz="1600" dirty="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nb-NO" sz="1600" dirty="0">
                <a:solidFill>
                  <a:schemeClr val="tx1"/>
                </a:solidFill>
              </a:rPr>
              <a:t>8 200 (78%)</a:t>
            </a:r>
          </a:p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191" y="2709282"/>
            <a:ext cx="320871" cy="2054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7" name="TextBox 76"/>
          <p:cNvSpPr txBox="1"/>
          <p:nvPr/>
        </p:nvSpPr>
        <p:spPr>
          <a:xfrm>
            <a:off x="6465129" y="2616072"/>
            <a:ext cx="322524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1600" dirty="0"/>
              <a:t>Q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099953" y="1761110"/>
            <a:ext cx="1621135" cy="1225463"/>
            <a:chOff x="6553071" y="2829081"/>
            <a:chExt cx="1768737" cy="925092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" name="Rounded Rectangle 13"/>
            <p:cNvSpPr/>
            <p:nvPr/>
          </p:nvSpPr>
          <p:spPr>
            <a:xfrm>
              <a:off x="6553071" y="2829081"/>
              <a:ext cx="1768737" cy="925092"/>
            </a:xfrm>
            <a:prstGeom prst="round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nb-NO" sz="1600" b="1" dirty="0">
                  <a:solidFill>
                    <a:schemeClr val="tx1"/>
                  </a:solidFill>
                </a:rPr>
                <a:t>U</a:t>
              </a:r>
              <a:r>
                <a:rPr lang="nb-NO" sz="1600" b="1" dirty="0" smtClean="0">
                  <a:solidFill>
                    <a:schemeClr val="tx1"/>
                  </a:solidFill>
                </a:rPr>
                <a:t>ng-HUNT4</a:t>
              </a:r>
              <a:r>
                <a:rPr lang="nb-NO" sz="1600" dirty="0" smtClean="0">
                  <a:solidFill>
                    <a:schemeClr val="tx1"/>
                  </a:solidFill>
                </a:rPr>
                <a:t> </a:t>
              </a:r>
              <a:endParaRPr lang="nb-NO" sz="1600" dirty="0">
                <a:solidFill>
                  <a:schemeClr val="tx1"/>
                </a:solidFill>
              </a:endParaRPr>
            </a:p>
            <a:p>
              <a:pPr algn="ctr"/>
              <a:r>
                <a:rPr lang="nb-NO" sz="1600" dirty="0">
                  <a:solidFill>
                    <a:schemeClr val="tx1"/>
                  </a:solidFill>
                </a:rPr>
                <a:t>(13-19 </a:t>
              </a:r>
              <a:r>
                <a:rPr lang="nb-NO" sz="1600" dirty="0" smtClean="0">
                  <a:solidFill>
                    <a:schemeClr val="tx1"/>
                  </a:solidFill>
                </a:rPr>
                <a:t>år)</a:t>
              </a:r>
              <a:endParaRPr lang="nb-NO" sz="1600" dirty="0">
                <a:solidFill>
                  <a:schemeClr val="tx1"/>
                </a:solidFill>
                <a:cs typeface="Calibri"/>
              </a:endParaRPr>
            </a:p>
            <a:p>
              <a:pPr algn="ctr"/>
              <a:r>
                <a:rPr lang="nb-NO" sz="1600" dirty="0">
                  <a:solidFill>
                    <a:schemeClr val="tx1"/>
                  </a:solidFill>
                </a:rPr>
                <a:t>8 066 (76%)</a:t>
              </a:r>
            </a:p>
            <a:p>
              <a:pPr algn="ctr"/>
              <a:endParaRPr lang="nb-NO" sz="1600" dirty="0">
                <a:solidFill>
                  <a:schemeClr val="tx1"/>
                </a:solidFill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5832" y="3564527"/>
              <a:ext cx="342790" cy="155078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78" name="TextBox 77"/>
            <p:cNvSpPr txBox="1"/>
            <p:nvPr/>
          </p:nvSpPr>
          <p:spPr>
            <a:xfrm>
              <a:off x="7764868" y="3476071"/>
              <a:ext cx="351889" cy="25557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nb-NO" sz="1600" dirty="0"/>
                <a:t>Q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75580" y="1735041"/>
            <a:ext cx="1609515" cy="1231065"/>
            <a:chOff x="2790076" y="2794596"/>
            <a:chExt cx="1682109" cy="91788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2" name="Rounded Rectangle 11"/>
            <p:cNvSpPr/>
            <p:nvPr/>
          </p:nvSpPr>
          <p:spPr>
            <a:xfrm>
              <a:off x="2790076" y="2794596"/>
              <a:ext cx="1682109" cy="917883"/>
            </a:xfrm>
            <a:prstGeom prst="round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nb-NO" sz="1600" b="1" dirty="0">
                  <a:solidFill>
                    <a:schemeClr val="tx1"/>
                  </a:solidFill>
                </a:rPr>
                <a:t>U</a:t>
              </a:r>
              <a:r>
                <a:rPr lang="nb-NO" sz="1600" b="1" dirty="0" smtClean="0">
                  <a:solidFill>
                    <a:schemeClr val="tx1"/>
                  </a:solidFill>
                </a:rPr>
                <a:t>ng-HUNT1</a:t>
              </a:r>
              <a:r>
                <a:rPr lang="nb-NO" sz="1600" dirty="0" smtClean="0">
                  <a:solidFill>
                    <a:schemeClr val="tx1"/>
                  </a:solidFill>
                </a:rPr>
                <a:t> </a:t>
              </a:r>
              <a:endParaRPr lang="nb-NO" sz="1600" dirty="0">
                <a:solidFill>
                  <a:schemeClr val="tx1"/>
                </a:solidFill>
              </a:endParaRPr>
            </a:p>
            <a:p>
              <a:pPr algn="ctr"/>
              <a:r>
                <a:rPr lang="nb-NO" sz="1600" dirty="0">
                  <a:solidFill>
                    <a:schemeClr val="tx1"/>
                  </a:solidFill>
                </a:rPr>
                <a:t>(13-19 </a:t>
              </a:r>
              <a:r>
                <a:rPr lang="nb-NO" sz="1600" dirty="0" smtClean="0">
                  <a:solidFill>
                    <a:schemeClr val="tx1"/>
                  </a:solidFill>
                </a:rPr>
                <a:t>år)</a:t>
              </a:r>
              <a:endParaRPr lang="nb-NO" sz="1600" dirty="0">
                <a:solidFill>
                  <a:schemeClr val="tx1"/>
                </a:solidFill>
                <a:cs typeface="Calibri"/>
              </a:endParaRPr>
            </a:p>
            <a:p>
              <a:pPr algn="ctr"/>
              <a:r>
                <a:rPr lang="nb-NO" sz="1600" dirty="0">
                  <a:solidFill>
                    <a:schemeClr val="tx1"/>
                  </a:solidFill>
                </a:rPr>
                <a:t>8983 (95%)</a:t>
              </a:r>
            </a:p>
            <a:p>
              <a:pPr algn="ctr"/>
              <a:endParaRPr lang="nb-NO" sz="1600" dirty="0">
                <a:solidFill>
                  <a:schemeClr val="tx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553899" y="3446396"/>
              <a:ext cx="337071" cy="25242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nb-NO" sz="1600"/>
                <a:t>Q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630540" y="1735042"/>
            <a:ext cx="1591545" cy="1225465"/>
            <a:chOff x="3898368" y="1839108"/>
            <a:chExt cx="1494060" cy="88360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50" name="Rounded Rectangle 49"/>
            <p:cNvSpPr/>
            <p:nvPr/>
          </p:nvSpPr>
          <p:spPr>
            <a:xfrm>
              <a:off x="3898368" y="1839108"/>
              <a:ext cx="1494060" cy="883603"/>
            </a:xfrm>
            <a:prstGeom prst="round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nb-NO" sz="1600" b="1" dirty="0">
                  <a:solidFill>
                    <a:schemeClr val="tx1"/>
                  </a:solidFill>
                </a:rPr>
                <a:t>U</a:t>
              </a:r>
              <a:r>
                <a:rPr lang="nb-NO" sz="1600" b="1" dirty="0" smtClean="0">
                  <a:solidFill>
                    <a:schemeClr val="tx1"/>
                  </a:solidFill>
                </a:rPr>
                <a:t>ng-HUNT2</a:t>
              </a:r>
              <a:r>
                <a:rPr lang="nb-NO" sz="1600" dirty="0" smtClean="0">
                  <a:solidFill>
                    <a:schemeClr val="tx1"/>
                  </a:solidFill>
                </a:rPr>
                <a:t> </a:t>
              </a:r>
              <a:endParaRPr lang="nb-NO" sz="1600" dirty="0">
                <a:solidFill>
                  <a:schemeClr val="tx1"/>
                </a:solidFill>
              </a:endParaRPr>
            </a:p>
            <a:p>
              <a:pPr algn="ctr"/>
              <a:r>
                <a:rPr lang="nb-NO" sz="1600" dirty="0">
                  <a:solidFill>
                    <a:schemeClr val="tx1"/>
                  </a:solidFill>
                </a:rPr>
                <a:t>(16-19 </a:t>
              </a:r>
              <a:r>
                <a:rPr lang="nb-NO" sz="1600" dirty="0" smtClean="0">
                  <a:solidFill>
                    <a:schemeClr val="tx1"/>
                  </a:solidFill>
                </a:rPr>
                <a:t>år)</a:t>
              </a:r>
              <a:endParaRPr lang="nb-NO" sz="1600" dirty="0">
                <a:solidFill>
                  <a:schemeClr val="tx1"/>
                </a:solidFill>
                <a:cs typeface="Calibri"/>
              </a:endParaRPr>
            </a:p>
            <a:p>
              <a:pPr algn="ctr"/>
              <a:r>
                <a:rPr lang="nb-NO" sz="1600" dirty="0">
                  <a:solidFill>
                    <a:schemeClr val="tx1"/>
                  </a:solidFill>
                </a:rPr>
                <a:t>2 427 (77%)</a:t>
              </a:r>
            </a:p>
            <a:p>
              <a:pPr algn="ctr"/>
              <a:endParaRPr lang="nb-NO" sz="1600" dirty="0">
                <a:solidFill>
                  <a:schemeClr val="tx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531709" y="2468174"/>
              <a:ext cx="302769" cy="24410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nb-NO" sz="1600"/>
                <a:t>Q</a:t>
              </a:r>
            </a:p>
          </p:txBody>
        </p:sp>
      </p:grpSp>
      <p:sp>
        <p:nvSpPr>
          <p:cNvPr id="38" name="Chevron 37"/>
          <p:cNvSpPr/>
          <p:nvPr/>
        </p:nvSpPr>
        <p:spPr>
          <a:xfrm>
            <a:off x="3549836" y="1300531"/>
            <a:ext cx="1788091" cy="346008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1600">
                <a:solidFill>
                  <a:schemeClr val="tx1"/>
                </a:solidFill>
              </a:rPr>
              <a:t>2000-01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3400516" y="2171252"/>
            <a:ext cx="305387" cy="440021"/>
          </a:xfrm>
          <a:prstGeom prst="chevron">
            <a:avLst>
              <a:gd name="adj" fmla="val 41651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>
              <a:solidFill>
                <a:schemeClr val="tx1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19825" y="4622774"/>
            <a:ext cx="1496461" cy="1000213"/>
            <a:chOff x="1155204" y="3015440"/>
            <a:chExt cx="1772184" cy="627366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54" name="Rounded Rectangle 53"/>
            <p:cNvSpPr/>
            <p:nvPr/>
          </p:nvSpPr>
          <p:spPr>
            <a:xfrm>
              <a:off x="1155204" y="3015440"/>
              <a:ext cx="1772184" cy="627366"/>
            </a:xfrm>
            <a:prstGeom prst="round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nb-NO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HUNT1 (20+)</a:t>
              </a:r>
            </a:p>
            <a:p>
              <a:pPr algn="ctr"/>
              <a:r>
                <a:rPr lang="nb-NO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77 212 (89%)</a:t>
              </a:r>
            </a:p>
            <a:p>
              <a:pPr algn="ctr"/>
              <a:endParaRPr lang="nb-NO"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778201" y="3373951"/>
              <a:ext cx="361068" cy="193048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Q</a:t>
              </a:r>
            </a:p>
          </p:txBody>
        </p:sp>
      </p:grpSp>
      <p:sp>
        <p:nvSpPr>
          <p:cNvPr id="65" name="Chevron 64"/>
          <p:cNvSpPr/>
          <p:nvPr/>
        </p:nvSpPr>
        <p:spPr>
          <a:xfrm>
            <a:off x="480049" y="1298568"/>
            <a:ext cx="1553825" cy="346008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1984-86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879185" y="1742860"/>
            <a:ext cx="3344743" cy="1231065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>
              <a:solidFill>
                <a:schemeClr val="tx1"/>
              </a:solidFill>
            </a:endParaRPr>
          </a:p>
        </p:txBody>
      </p:sp>
      <p:sp>
        <p:nvSpPr>
          <p:cNvPr id="57" name="Rounded Rectangle 6">
            <a:extLst>
              <a:ext uri="{FF2B5EF4-FFF2-40B4-BE49-F238E27FC236}">
                <a16:creationId xmlns:a16="http://schemas.microsoft.com/office/drawing/2014/main" id="{E90F8C53-C837-4C75-9DC0-74983F35E9B7}"/>
              </a:ext>
            </a:extLst>
          </p:cNvPr>
          <p:cNvSpPr/>
          <p:nvPr/>
        </p:nvSpPr>
        <p:spPr>
          <a:xfrm>
            <a:off x="7099953" y="5683537"/>
            <a:ext cx="1621137" cy="98804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nb-NO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nb-NO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HUNT4 </a:t>
            </a:r>
            <a:r>
              <a:rPr lang="nb-NO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Sør </a:t>
            </a:r>
            <a:r>
              <a:rPr lang="nb-NO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(18+)</a:t>
            </a:r>
          </a:p>
          <a:p>
            <a:pPr algn="ctr"/>
            <a:r>
              <a:rPr lang="nb-NO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106 000 (43%)</a:t>
            </a:r>
          </a:p>
          <a:p>
            <a:pPr algn="ctr"/>
            <a:r>
              <a:rPr lang="nb-NO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</a:p>
          <a:p>
            <a:pPr algn="ctr"/>
            <a:endParaRPr lang="nb-NO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D2B560-B602-4CF0-97D0-BEEDA2F25575}"/>
              </a:ext>
            </a:extLst>
          </p:cNvPr>
          <p:cNvSpPr/>
          <p:nvPr/>
        </p:nvSpPr>
        <p:spPr>
          <a:xfrm>
            <a:off x="9080386" y="1266639"/>
            <a:ext cx="1181679" cy="4684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2021</a:t>
            </a:r>
          </a:p>
          <a:p>
            <a:pPr algn="ctr"/>
            <a:r>
              <a:rPr lang="nb-NO" sz="1600" dirty="0" smtClean="0">
                <a:solidFill>
                  <a:schemeClr val="tx1"/>
                </a:solidFill>
              </a:rPr>
              <a:t>Mai/Juni</a:t>
            </a:r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76" name="Rounded Rectangle 13">
            <a:extLst>
              <a:ext uri="{FF2B5EF4-FFF2-40B4-BE49-F238E27FC236}">
                <a16:creationId xmlns:a16="http://schemas.microsoft.com/office/drawing/2014/main" id="{C7D5CEB7-96B1-4BA3-A2B3-D4BC15075579}"/>
              </a:ext>
            </a:extLst>
          </p:cNvPr>
          <p:cNvSpPr/>
          <p:nvPr/>
        </p:nvSpPr>
        <p:spPr>
          <a:xfrm>
            <a:off x="8838786" y="2347773"/>
            <a:ext cx="1423279" cy="174525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1600" b="1" dirty="0" smtClean="0">
                <a:solidFill>
                  <a:schemeClr val="tx1"/>
                </a:solidFill>
              </a:rPr>
              <a:t>Ung-HUNT </a:t>
            </a:r>
            <a:r>
              <a:rPr lang="nb-NO" sz="1600" b="1" dirty="0">
                <a:solidFill>
                  <a:schemeClr val="tx1"/>
                </a:solidFill>
              </a:rPr>
              <a:t>COVID</a:t>
            </a:r>
            <a:r>
              <a:rPr lang="nb-NO" sz="16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nb-NO" sz="1600" dirty="0">
                <a:solidFill>
                  <a:schemeClr val="tx1"/>
                </a:solidFill>
              </a:rPr>
              <a:t>(16+)</a:t>
            </a:r>
          </a:p>
          <a:p>
            <a:pPr algn="ctr"/>
            <a:endParaRPr lang="nb-NO" sz="1600" b="1" dirty="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nb-NO" sz="1600" b="1" dirty="0">
                <a:solidFill>
                  <a:schemeClr val="tx1"/>
                </a:solidFill>
                <a:cs typeface="Calibri"/>
              </a:rPr>
              <a:t>16-19 </a:t>
            </a:r>
            <a:r>
              <a:rPr lang="nb-NO" sz="1600" b="1" dirty="0" smtClean="0">
                <a:solidFill>
                  <a:schemeClr val="tx1"/>
                </a:solidFill>
                <a:cs typeface="Calibri"/>
              </a:rPr>
              <a:t>år:</a:t>
            </a:r>
            <a:endParaRPr lang="nb-NO" sz="1600" b="1" dirty="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nb-NO" sz="1600" dirty="0">
                <a:solidFill>
                  <a:schemeClr val="tx1"/>
                </a:solidFill>
              </a:rPr>
              <a:t>4415 (35%)</a:t>
            </a:r>
          </a:p>
          <a:p>
            <a:pPr algn="ctr"/>
            <a:r>
              <a:rPr lang="nb-NO" sz="1600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79" name="Chevron 50">
            <a:extLst>
              <a:ext uri="{FF2B5EF4-FFF2-40B4-BE49-F238E27FC236}">
                <a16:creationId xmlns:a16="http://schemas.microsoft.com/office/drawing/2014/main" id="{BEE43109-32FD-41CC-AEEE-1878E8143C0E}"/>
              </a:ext>
            </a:extLst>
          </p:cNvPr>
          <p:cNvSpPr/>
          <p:nvPr/>
        </p:nvSpPr>
        <p:spPr>
          <a:xfrm>
            <a:off x="8650138" y="2389224"/>
            <a:ext cx="266917" cy="440021"/>
          </a:xfrm>
          <a:prstGeom prst="chevron">
            <a:avLst>
              <a:gd name="adj" fmla="val 41651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>
              <a:solidFill>
                <a:schemeClr val="tx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38E078-9FF5-4375-9D0D-8CD7E52F730B}"/>
              </a:ext>
            </a:extLst>
          </p:cNvPr>
          <p:cNvGrpSpPr/>
          <p:nvPr/>
        </p:nvGrpSpPr>
        <p:grpSpPr>
          <a:xfrm>
            <a:off x="10298312" y="2761381"/>
            <a:ext cx="1587437" cy="1129555"/>
            <a:chOff x="10298311" y="2761381"/>
            <a:chExt cx="1587437" cy="112955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FE58D3D-0DD3-468F-BF70-CD15B8033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03232" y="2761381"/>
              <a:ext cx="1282516" cy="1129555"/>
            </a:xfrm>
            <a:prstGeom prst="rect">
              <a:avLst/>
            </a:prstGeom>
          </p:spPr>
        </p:pic>
        <p:sp>
          <p:nvSpPr>
            <p:cNvPr id="58" name="Chevron 50">
              <a:extLst>
                <a:ext uri="{FF2B5EF4-FFF2-40B4-BE49-F238E27FC236}">
                  <a16:creationId xmlns:a16="http://schemas.microsoft.com/office/drawing/2014/main" id="{A41C46FC-7F12-4019-B670-AC21F7A95CCC}"/>
                </a:ext>
              </a:extLst>
            </p:cNvPr>
            <p:cNvSpPr/>
            <p:nvPr/>
          </p:nvSpPr>
          <p:spPr>
            <a:xfrm>
              <a:off x="10298311" y="3043670"/>
              <a:ext cx="266917" cy="440021"/>
            </a:xfrm>
            <a:prstGeom prst="chevron">
              <a:avLst>
                <a:gd name="adj" fmla="val 41651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40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ED6E88D-F1A7-42E6-8732-2DF85AD64DB5}"/>
              </a:ext>
            </a:extLst>
          </p:cNvPr>
          <p:cNvGrpSpPr/>
          <p:nvPr/>
        </p:nvGrpSpPr>
        <p:grpSpPr>
          <a:xfrm>
            <a:off x="7023108" y="3117861"/>
            <a:ext cx="1508445" cy="908343"/>
            <a:chOff x="5267331" y="2338395"/>
            <a:chExt cx="1131334" cy="681257"/>
          </a:xfrm>
        </p:grpSpPr>
        <p:sp>
          <p:nvSpPr>
            <p:cNvPr id="52" name="Chevron 50">
              <a:extLst>
                <a:ext uri="{FF2B5EF4-FFF2-40B4-BE49-F238E27FC236}">
                  <a16:creationId xmlns:a16="http://schemas.microsoft.com/office/drawing/2014/main" id="{5C9310A4-34C9-48D5-8D28-B6A445BE2CE8}"/>
                </a:ext>
              </a:extLst>
            </p:cNvPr>
            <p:cNvSpPr/>
            <p:nvPr/>
          </p:nvSpPr>
          <p:spPr>
            <a:xfrm rot="10800000">
              <a:off x="6157968" y="2477551"/>
              <a:ext cx="240697" cy="330016"/>
            </a:xfrm>
            <a:prstGeom prst="chevron">
              <a:avLst>
                <a:gd name="adj" fmla="val 41651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>
                <a:solidFill>
                  <a:schemeClr val="tx1"/>
                </a:solidFill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AA6E3F8-7B5A-400B-A531-37B52D30B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7331" y="2338395"/>
              <a:ext cx="799365" cy="681257"/>
            </a:xfrm>
            <a:prstGeom prst="rect">
              <a:avLst/>
            </a:prstGeom>
          </p:spPr>
        </p:pic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3C9BF361-17A3-422C-9E7B-3AA1C0C51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49" y="3106750"/>
            <a:ext cx="1291700" cy="833324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32142D03-334A-4FA7-814F-F8013DEF2D85}"/>
              </a:ext>
            </a:extLst>
          </p:cNvPr>
          <p:cNvGrpSpPr/>
          <p:nvPr/>
        </p:nvGrpSpPr>
        <p:grpSpPr>
          <a:xfrm>
            <a:off x="1663584" y="4191805"/>
            <a:ext cx="7549213" cy="338555"/>
            <a:chOff x="1815067" y="2433641"/>
            <a:chExt cx="5661910" cy="253916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AAB61F7-D9D0-4841-A247-9BBFDF5BA64C}"/>
                </a:ext>
              </a:extLst>
            </p:cNvPr>
            <p:cNvCxnSpPr>
              <a:cxnSpLocks/>
            </p:cNvCxnSpPr>
            <p:nvPr/>
          </p:nvCxnSpPr>
          <p:spPr>
            <a:xfrm>
              <a:off x="1815067" y="2459374"/>
              <a:ext cx="5661910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CFC4C28-0C74-401C-A626-3544AC1F3896}"/>
                </a:ext>
              </a:extLst>
            </p:cNvPr>
            <p:cNvSpPr txBox="1"/>
            <p:nvPr/>
          </p:nvSpPr>
          <p:spPr>
            <a:xfrm>
              <a:off x="3590622" y="2433641"/>
              <a:ext cx="1643576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1600" dirty="0" smtClean="0">
                  <a:solidFill>
                    <a:srgbClr val="C00000"/>
                  </a:solidFill>
                </a:rPr>
                <a:t>Langsgående oppfølging</a:t>
              </a:r>
              <a:endParaRPr lang="nb-NO" sz="1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508F4FF-66CD-45CB-BCB8-522B24BBA00E}"/>
              </a:ext>
            </a:extLst>
          </p:cNvPr>
          <p:cNvGrpSpPr/>
          <p:nvPr/>
        </p:nvGrpSpPr>
        <p:grpSpPr>
          <a:xfrm>
            <a:off x="9419001" y="4587783"/>
            <a:ext cx="1929719" cy="975535"/>
            <a:chOff x="4895687" y="3000983"/>
            <a:chExt cx="1750270" cy="799616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82" name="Rounded Rectangle 6">
              <a:extLst>
                <a:ext uri="{FF2B5EF4-FFF2-40B4-BE49-F238E27FC236}">
                  <a16:creationId xmlns:a16="http://schemas.microsoft.com/office/drawing/2014/main" id="{E98CA2EC-22B2-4350-8267-E4AE6F58FD5B}"/>
                </a:ext>
              </a:extLst>
            </p:cNvPr>
            <p:cNvSpPr/>
            <p:nvPr/>
          </p:nvSpPr>
          <p:spPr>
            <a:xfrm>
              <a:off x="4895687" y="3000983"/>
              <a:ext cx="1750270" cy="799616"/>
            </a:xfrm>
            <a:prstGeom prst="round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nb-NO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nb-NO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HUNT COV (22+)</a:t>
              </a:r>
            </a:p>
            <a:p>
              <a:pPr algn="ctr"/>
              <a:r>
                <a:rPr lang="nb-NO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?? (??%)</a:t>
              </a:r>
              <a:endParaRPr lang="nb-NO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nb-NO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nb-NO"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EA7FD9D0-0BD7-4231-A1C2-7A99D8939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5097" y="3516541"/>
              <a:ext cx="343461" cy="248374"/>
            </a:xfrm>
            <a:prstGeom prst="rect">
              <a:avLst/>
            </a:prstGeom>
            <a:grpFill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861CD43-FDD8-4EF8-9936-CE81270035DA}"/>
                </a:ext>
              </a:extLst>
            </p:cNvPr>
            <p:cNvSpPr txBox="1"/>
            <p:nvPr/>
          </p:nvSpPr>
          <p:spPr>
            <a:xfrm>
              <a:off x="5588211" y="3474067"/>
              <a:ext cx="253462" cy="2522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nb-NO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Q</a:t>
              </a:r>
            </a:p>
          </p:txBody>
        </p:sp>
      </p:grpSp>
      <p:sp>
        <p:nvSpPr>
          <p:cNvPr id="86" name="Chevron 50">
            <a:extLst>
              <a:ext uri="{FF2B5EF4-FFF2-40B4-BE49-F238E27FC236}">
                <a16:creationId xmlns:a16="http://schemas.microsoft.com/office/drawing/2014/main" id="{B0F854B3-816E-449D-A85F-BC65646A6B0B}"/>
              </a:ext>
            </a:extLst>
          </p:cNvPr>
          <p:cNvSpPr/>
          <p:nvPr/>
        </p:nvSpPr>
        <p:spPr>
          <a:xfrm>
            <a:off x="8950201" y="4868037"/>
            <a:ext cx="266917" cy="440021"/>
          </a:xfrm>
          <a:prstGeom prst="chevron">
            <a:avLst>
              <a:gd name="adj" fmla="val 41651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>
              <a:solidFill>
                <a:schemeClr val="tx1"/>
              </a:solidFill>
            </a:endParaRPr>
          </a:p>
        </p:txBody>
      </p:sp>
      <p:sp>
        <p:nvSpPr>
          <p:cNvPr id="83" name="Rounded Rectangle 6">
            <a:extLst>
              <a:ext uri="{FF2B5EF4-FFF2-40B4-BE49-F238E27FC236}">
                <a16:creationId xmlns:a16="http://schemas.microsoft.com/office/drawing/2014/main" id="{E90F8C53-C837-4C75-9DC0-74983F35E9B7}"/>
              </a:ext>
            </a:extLst>
          </p:cNvPr>
          <p:cNvSpPr/>
          <p:nvPr/>
        </p:nvSpPr>
        <p:spPr>
          <a:xfrm>
            <a:off x="9515389" y="5646459"/>
            <a:ext cx="1833331" cy="9880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nb-NO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nb-NO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HUNT </a:t>
            </a:r>
            <a:r>
              <a:rPr lang="nb-NO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Cov</a:t>
            </a:r>
            <a:r>
              <a:rPr lang="nb-NO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Sør (21+)</a:t>
            </a:r>
            <a:endParaRPr lang="nb-NO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nb-NO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?? (??%)</a:t>
            </a:r>
            <a:endParaRPr lang="nb-NO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nb-NO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</a:p>
          <a:p>
            <a:pPr algn="ctr"/>
            <a:endParaRPr lang="nb-NO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7" name="Chevron 50">
            <a:extLst>
              <a:ext uri="{FF2B5EF4-FFF2-40B4-BE49-F238E27FC236}">
                <a16:creationId xmlns:a16="http://schemas.microsoft.com/office/drawing/2014/main" id="{B0F854B3-816E-449D-A85F-BC65646A6B0B}"/>
              </a:ext>
            </a:extLst>
          </p:cNvPr>
          <p:cNvSpPr/>
          <p:nvPr/>
        </p:nvSpPr>
        <p:spPr>
          <a:xfrm>
            <a:off x="8984781" y="5920472"/>
            <a:ext cx="266917" cy="440021"/>
          </a:xfrm>
          <a:prstGeom prst="chevron">
            <a:avLst>
              <a:gd name="adj" fmla="val 41651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80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3463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nb-NO" sz="3733" dirty="0">
                <a:solidFill>
                  <a:srgbClr val="0000FF"/>
                </a:solidFill>
                <a:latin typeface="+mn-lt"/>
              </a:rPr>
              <a:t>Angst/depresjon (SCL-5)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458609"/>
            <a:ext cx="11049000" cy="3276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664" y="1191936"/>
            <a:ext cx="10995872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dirty="0"/>
              <a:t>        Hopkins Symptom Check List (SCL-5</a:t>
            </a:r>
            <a:r>
              <a:rPr lang="nb-NO" sz="2667" dirty="0"/>
              <a:t>). Validert kortversjon av </a:t>
            </a:r>
            <a:r>
              <a:rPr lang="en-US" sz="2667" dirty="0"/>
              <a:t>SCL-25.</a:t>
            </a:r>
          </a:p>
          <a:p>
            <a:pPr algn="ctr"/>
            <a:r>
              <a:rPr lang="en-US" sz="2667" dirty="0">
                <a:solidFill>
                  <a:schemeClr val="accent1"/>
                </a:solidFill>
              </a:rPr>
              <a:t>(SCL-10 </a:t>
            </a:r>
            <a:r>
              <a:rPr lang="en-US" sz="2667" dirty="0" err="1">
                <a:solidFill>
                  <a:schemeClr val="accent1"/>
                </a:solidFill>
              </a:rPr>
              <a:t>i</a:t>
            </a:r>
            <a:r>
              <a:rPr lang="en-US" sz="2667" dirty="0">
                <a:solidFill>
                  <a:schemeClr val="accent1"/>
                </a:solidFill>
              </a:rPr>
              <a:t> Ung-HUNT4)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6081" y="5488989"/>
            <a:ext cx="3563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1              2              3            4</a:t>
            </a:r>
          </a:p>
        </p:txBody>
      </p:sp>
    </p:spTree>
    <p:extLst>
      <p:ext uri="{BB962C8B-B14F-4D97-AF65-F5344CB8AC3E}">
        <p14:creationId xmlns:p14="http://schemas.microsoft.com/office/powerpoint/2010/main" val="378492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3463" y="6224859"/>
            <a:ext cx="11259691" cy="545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79493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nb-NO" sz="3733" dirty="0">
                <a:solidFill>
                  <a:srgbClr val="0000FF"/>
                </a:solidFill>
                <a:latin typeface="+mn-lt"/>
              </a:rPr>
              <a:t>Symptomer på angst/depresjon (</a:t>
            </a:r>
            <a:r>
              <a:rPr lang="nb-NO" sz="3733" dirty="0" smtClean="0">
                <a:solidFill>
                  <a:srgbClr val="0000FF"/>
                </a:solidFill>
                <a:latin typeface="+mn-lt"/>
              </a:rPr>
              <a:t>SCL-5 </a:t>
            </a:r>
            <a:r>
              <a:rPr lang="nb-NO" sz="3733" u="sng" dirty="0">
                <a:solidFill>
                  <a:srgbClr val="0000FF"/>
                </a:solidFill>
                <a:latin typeface="+mn-lt"/>
              </a:rPr>
              <a:t>&gt;</a:t>
            </a:r>
            <a:r>
              <a:rPr lang="nb-NO" sz="3733" dirty="0">
                <a:solidFill>
                  <a:srgbClr val="0000FF"/>
                </a:solidFill>
                <a:latin typeface="+mn-lt"/>
              </a:rPr>
              <a:t>2)</a:t>
            </a:r>
          </a:p>
        </p:txBody>
      </p:sp>
      <p:sp>
        <p:nvSpPr>
          <p:cNvPr id="9" name="Rectangle 8"/>
          <p:cNvSpPr/>
          <p:nvPr/>
        </p:nvSpPr>
        <p:spPr>
          <a:xfrm>
            <a:off x="2158680" y="5846722"/>
            <a:ext cx="1603094" cy="545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1995-97</a:t>
            </a:r>
            <a:endParaRPr lang="nb-NO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9F494D9-CD24-0147-A327-3BB29D62CAA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03274" y="809691"/>
          <a:ext cx="10972800" cy="5204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2235844" y="5999122"/>
            <a:ext cx="1603094" cy="545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1995-97</a:t>
            </a:r>
            <a:endParaRPr lang="nb-NO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944" y="5999121"/>
            <a:ext cx="1603094" cy="545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2006-08</a:t>
            </a:r>
            <a:endParaRPr lang="nb-NO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62577" y="5952273"/>
            <a:ext cx="1603094" cy="545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2017-19</a:t>
            </a:r>
            <a:endParaRPr lang="nb-NO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2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5D562-446F-4A71-8786-160087CAD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39" y="640082"/>
            <a:ext cx="2903935" cy="52577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 err="1">
                <a:solidFill>
                  <a:srgbClr val="2C2C2C"/>
                </a:solidFill>
              </a:rPr>
              <a:t>Psykiske</a:t>
            </a:r>
            <a:r>
              <a:rPr lang="en-US" sz="3300" dirty="0">
                <a:solidFill>
                  <a:srgbClr val="2C2C2C"/>
                </a:solidFill>
              </a:rPr>
              <a:t> </a:t>
            </a:r>
            <a:r>
              <a:rPr lang="en-US" sz="3300" dirty="0" err="1">
                <a:solidFill>
                  <a:srgbClr val="2C2C2C"/>
                </a:solidFill>
              </a:rPr>
              <a:t>helseplager</a:t>
            </a:r>
            <a:r>
              <a:rPr lang="en-US" sz="3300" dirty="0">
                <a:solidFill>
                  <a:srgbClr val="2C2C2C"/>
                </a:solidFill>
              </a:rPr>
              <a:t> (%) </a:t>
            </a:r>
            <a:r>
              <a:rPr lang="en-US" sz="3300" dirty="0" err="1">
                <a:solidFill>
                  <a:srgbClr val="2C2C2C"/>
                </a:solidFill>
              </a:rPr>
              <a:t>etter</a:t>
            </a:r>
            <a:r>
              <a:rPr lang="en-US" sz="3300" dirty="0">
                <a:solidFill>
                  <a:srgbClr val="2C2C2C"/>
                </a:solidFill>
              </a:rPr>
              <a:t> </a:t>
            </a:r>
            <a:r>
              <a:rPr lang="en-US" sz="3300" dirty="0" err="1">
                <a:solidFill>
                  <a:srgbClr val="2C2C2C"/>
                </a:solidFill>
              </a:rPr>
              <a:t>familieinntekt</a:t>
            </a:r>
            <a:endParaRPr lang="en-US" sz="3300" dirty="0">
              <a:solidFill>
                <a:srgbClr val="2C2C2C"/>
              </a:solidFill>
            </a:endParaRP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01DF6E89-341A-46E9-8A51-5F0E0B0CD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" b="1"/>
          <a:stretch/>
        </p:blipFill>
        <p:spPr>
          <a:xfrm>
            <a:off x="3655239" y="723322"/>
            <a:ext cx="7940030" cy="5329766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733926" y="6208295"/>
            <a:ext cx="3903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Ref</a:t>
            </a:r>
            <a:r>
              <a:rPr lang="nb-NO" dirty="0" smtClean="0"/>
              <a:t>: Trondheim kommune - Erik R Sund.</a:t>
            </a:r>
            <a:endParaRPr lang="nb-NO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042" y="-8662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3733" dirty="0" smtClean="0">
                <a:solidFill>
                  <a:srgbClr val="0000FF"/>
                </a:solidFill>
                <a:latin typeface="+mn-lt"/>
              </a:rPr>
              <a:t>Psykiske helseplager – sosial gradient</a:t>
            </a:r>
            <a:endParaRPr lang="nb-NO" sz="3733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505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5D562-446F-4A71-8786-160087CAD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40" y="640082"/>
            <a:ext cx="2957409" cy="52577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dirty="0" err="1">
                <a:solidFill>
                  <a:srgbClr val="2C2C2C"/>
                </a:solidFill>
              </a:rPr>
              <a:t>Psykiske</a:t>
            </a:r>
            <a:r>
              <a:rPr lang="en-US" sz="2500" dirty="0">
                <a:solidFill>
                  <a:srgbClr val="2C2C2C"/>
                </a:solidFill>
              </a:rPr>
              <a:t> </a:t>
            </a:r>
            <a:r>
              <a:rPr lang="en-US" sz="2500" dirty="0" err="1">
                <a:solidFill>
                  <a:srgbClr val="2C2C2C"/>
                </a:solidFill>
              </a:rPr>
              <a:t>helseplager</a:t>
            </a:r>
            <a:r>
              <a:rPr lang="en-US" sz="2500" dirty="0">
                <a:solidFill>
                  <a:srgbClr val="2C2C2C"/>
                </a:solidFill>
              </a:rPr>
              <a:t> (%) </a:t>
            </a:r>
            <a:r>
              <a:rPr lang="en-US" sz="2500" dirty="0" err="1">
                <a:solidFill>
                  <a:srgbClr val="2C2C2C"/>
                </a:solidFill>
              </a:rPr>
              <a:t>etter</a:t>
            </a:r>
            <a:r>
              <a:rPr lang="en-US" sz="2500" dirty="0">
                <a:solidFill>
                  <a:srgbClr val="2C2C2C"/>
                </a:solidFill>
              </a:rPr>
              <a:t> </a:t>
            </a:r>
            <a:r>
              <a:rPr lang="en-US" sz="2500" dirty="0" err="1">
                <a:solidFill>
                  <a:srgbClr val="2C2C2C"/>
                </a:solidFill>
              </a:rPr>
              <a:t>utdanningslengde</a:t>
            </a:r>
            <a:endParaRPr lang="en-US" sz="2500" dirty="0">
              <a:solidFill>
                <a:srgbClr val="2C2C2C"/>
              </a:solidFill>
            </a:endParaRPr>
          </a:p>
        </p:txBody>
      </p:sp>
      <p:pic>
        <p:nvPicPr>
          <p:cNvPr id="7" name="Content Placeholder 6" descr="Chart, histogram&#10;&#10;Description automatically generated">
            <a:extLst>
              <a:ext uri="{FF2B5EF4-FFF2-40B4-BE49-F238E27FC236}">
                <a16:creationId xmlns:a16="http://schemas.microsoft.com/office/drawing/2014/main" id="{F82894AA-7D27-446B-B859-1469479C0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" b="1"/>
          <a:stretch/>
        </p:blipFill>
        <p:spPr>
          <a:xfrm>
            <a:off x="3726081" y="822222"/>
            <a:ext cx="7952215" cy="5337945"/>
          </a:xfrm>
          <a:prstGeom prst="rect">
            <a:avLst/>
          </a:prstGeom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4042" y="-8662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3733" dirty="0" smtClean="0">
                <a:solidFill>
                  <a:srgbClr val="0000FF"/>
                </a:solidFill>
                <a:latin typeface="+mn-lt"/>
              </a:rPr>
              <a:t>Psykiske helseplager – sosial ulikhet</a:t>
            </a:r>
            <a:endParaRPr lang="nb-NO" sz="3733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926" y="6208295"/>
            <a:ext cx="3903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Ref</a:t>
            </a:r>
            <a:r>
              <a:rPr lang="nb-NO" dirty="0" smtClean="0"/>
              <a:t>: Trondheim kommune - Erik R Sund.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7144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5D562-446F-4A71-8786-160087CAD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39" y="640082"/>
            <a:ext cx="3267556" cy="52577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 err="1">
                <a:solidFill>
                  <a:srgbClr val="2C2C2C"/>
                </a:solidFill>
              </a:rPr>
              <a:t>Psykiske</a:t>
            </a:r>
            <a:r>
              <a:rPr lang="en-US" sz="3100" dirty="0">
                <a:solidFill>
                  <a:srgbClr val="2C2C2C"/>
                </a:solidFill>
              </a:rPr>
              <a:t> </a:t>
            </a:r>
            <a:r>
              <a:rPr lang="en-US" sz="3100" dirty="0" err="1">
                <a:solidFill>
                  <a:srgbClr val="2C2C2C"/>
                </a:solidFill>
              </a:rPr>
              <a:t>helseplager</a:t>
            </a:r>
            <a:r>
              <a:rPr lang="en-US" sz="3100" dirty="0">
                <a:solidFill>
                  <a:srgbClr val="2C2C2C"/>
                </a:solidFill>
              </a:rPr>
              <a:t> (%) </a:t>
            </a:r>
            <a:r>
              <a:rPr lang="en-US" sz="3100" dirty="0" err="1">
                <a:solidFill>
                  <a:srgbClr val="2C2C2C"/>
                </a:solidFill>
              </a:rPr>
              <a:t>etter</a:t>
            </a:r>
            <a:r>
              <a:rPr lang="en-US" sz="3100" dirty="0">
                <a:solidFill>
                  <a:srgbClr val="2C2C2C"/>
                </a:solidFill>
              </a:rPr>
              <a:t> </a:t>
            </a:r>
            <a:r>
              <a:rPr lang="en-US" sz="3100" dirty="0" err="1">
                <a:solidFill>
                  <a:srgbClr val="2C2C2C"/>
                </a:solidFill>
              </a:rPr>
              <a:t>yrkesdeltakelse</a:t>
            </a:r>
            <a:endParaRPr lang="en-US" sz="3100" dirty="0">
              <a:solidFill>
                <a:srgbClr val="2C2C2C"/>
              </a:solidFill>
            </a:endParaRP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ED526EDA-C003-4B71-AB82-5FF1F345E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" b="1"/>
          <a:stretch/>
        </p:blipFill>
        <p:spPr>
          <a:xfrm>
            <a:off x="3636894" y="640082"/>
            <a:ext cx="8239000" cy="5530450"/>
          </a:xfrm>
          <a:prstGeom prst="rect">
            <a:avLst/>
          </a:prstGeom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4042" y="-8662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3733" dirty="0" smtClean="0">
                <a:solidFill>
                  <a:srgbClr val="0000FF"/>
                </a:solidFill>
                <a:latin typeface="+mn-lt"/>
              </a:rPr>
              <a:t>Psykiske helseplager – sosial gradient</a:t>
            </a:r>
            <a:endParaRPr lang="nb-NO" sz="3733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3926" y="6208295"/>
            <a:ext cx="3903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Ref</a:t>
            </a:r>
            <a:r>
              <a:rPr lang="nb-NO" dirty="0" smtClean="0"/>
              <a:t>: Trondheim kommune - Erik R Sund.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8716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814" y="242552"/>
            <a:ext cx="10515600" cy="1325563"/>
          </a:xfrm>
        </p:spPr>
        <p:txBody>
          <a:bodyPr/>
          <a:lstStyle/>
          <a:p>
            <a:r>
              <a:rPr lang="nb-NO" dirty="0" smtClean="0">
                <a:solidFill>
                  <a:srgbClr val="0000FF"/>
                </a:solidFill>
              </a:rPr>
              <a:t>Spørsmål om funksjonshemming i Ung-HUNT</a:t>
            </a:r>
            <a:endParaRPr lang="nb-NO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27" y="1690687"/>
            <a:ext cx="10706374" cy="2556459"/>
          </a:xfrm>
          <a:prstGeom prst="rect">
            <a:avLst/>
          </a:prstGeom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52806" y="4764505"/>
            <a:ext cx="1370788" cy="1892575"/>
            <a:chOff x="600" y="2130"/>
            <a:chExt cx="838" cy="1104"/>
          </a:xfrm>
        </p:grpSpPr>
        <p:pic>
          <p:nvPicPr>
            <p:cNvPr id="6" name="Picture 6" descr="q1_m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" y="2130"/>
              <a:ext cx="574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q2_m2_m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" y="2272"/>
              <a:ext cx="572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q3_blo_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" y="2415"/>
              <a:ext cx="573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32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nb-NO" sz="4000" dirty="0" smtClean="0">
                <a:solidFill>
                  <a:srgbClr val="0000FF"/>
                </a:solidFill>
              </a:rPr>
              <a:t>Selvrapportert funksjonshemming </a:t>
            </a:r>
            <a:r>
              <a:rPr lang="nb-NO" sz="4000" dirty="0">
                <a:solidFill>
                  <a:srgbClr val="0000FF"/>
                </a:solidFill>
              </a:rPr>
              <a:t>i Ung-HUNT</a:t>
            </a:r>
            <a:br>
              <a:rPr lang="nb-NO" sz="4000" dirty="0">
                <a:solidFill>
                  <a:srgbClr val="0000FF"/>
                </a:solidFill>
              </a:rPr>
            </a:br>
            <a:r>
              <a:rPr lang="nb-NO" sz="3100" dirty="0">
                <a:solidFill>
                  <a:srgbClr val="0000FF"/>
                </a:solidFill>
              </a:rPr>
              <a:t>(Er du funksjonshemmet på noen av disse måtene</a:t>
            </a:r>
            <a:r>
              <a:rPr lang="nb-NO" sz="3100" dirty="0" smtClean="0">
                <a:solidFill>
                  <a:srgbClr val="0000FF"/>
                </a:solidFill>
              </a:rPr>
              <a:t>? </a:t>
            </a:r>
            <a:r>
              <a:rPr lang="nb-NO" sz="3100" dirty="0">
                <a:solidFill>
                  <a:srgbClr val="0000FF"/>
                </a:solidFill>
              </a:rPr>
              <a:t>m</a:t>
            </a:r>
            <a:r>
              <a:rPr lang="nb-NO" sz="3100" dirty="0" smtClean="0">
                <a:solidFill>
                  <a:srgbClr val="0000FF"/>
                </a:solidFill>
              </a:rPr>
              <a:t>iddels/mye)</a:t>
            </a:r>
            <a:endParaRPr lang="nb-NO" sz="3100" dirty="0">
              <a:solidFill>
                <a:srgbClr val="0000FF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9773426"/>
              </p:ext>
            </p:extLst>
          </p:nvPr>
        </p:nvGraphicFramePr>
        <p:xfrm>
          <a:off x="1463040" y="1630362"/>
          <a:ext cx="8976360" cy="5120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711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88" y="0"/>
            <a:ext cx="116738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b-NO" sz="3600" b="1" dirty="0" smtClean="0"/>
              <a:t>Symptomer på angst/depresjon hos funksjonshemmede i Ung-HUNT </a:t>
            </a:r>
            <a:r>
              <a:rPr lang="nb-NO" sz="3100" b="1" dirty="0" smtClean="0"/>
              <a:t/>
            </a:r>
            <a:br>
              <a:rPr lang="nb-NO" sz="3100" b="1" dirty="0" smtClean="0"/>
            </a:br>
            <a:r>
              <a:rPr lang="nb-NO" sz="2200" dirty="0" smtClean="0"/>
              <a:t>(</a:t>
            </a:r>
            <a:r>
              <a:rPr lang="nb-NO" sz="2200" dirty="0"/>
              <a:t>Er du funksjonshemmet på noen av disse måtene? middels/mye)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7120587"/>
              </p:ext>
            </p:extLst>
          </p:nvPr>
        </p:nvGraphicFramePr>
        <p:xfrm>
          <a:off x="-45720" y="1564105"/>
          <a:ext cx="4038600" cy="5041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6958581"/>
              </p:ext>
            </p:extLst>
          </p:nvPr>
        </p:nvGraphicFramePr>
        <p:xfrm>
          <a:off x="4137258" y="1536757"/>
          <a:ext cx="3695299" cy="5068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0879975"/>
              </p:ext>
            </p:extLst>
          </p:nvPr>
        </p:nvGraphicFramePr>
        <p:xfrm>
          <a:off x="8238824" y="1536756"/>
          <a:ext cx="3583004" cy="5068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5639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9087" y="366935"/>
            <a:ext cx="8958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600" dirty="0">
                <a:solidFill>
                  <a:srgbClr val="0000FF"/>
                </a:solidFill>
                <a:latin typeface="+mj-lt"/>
              </a:rPr>
              <a:t>Å satse på ungdom gir dobbel folkehelsegevinst</a:t>
            </a:r>
            <a:endParaRPr lang="nb-NO" sz="3600" b="0" i="0" dirty="0">
              <a:solidFill>
                <a:srgbClr val="0000FF"/>
              </a:solidFill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5009" y="1398281"/>
            <a:ext cx="112439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smtClean="0">
                <a:solidFill>
                  <a:srgbClr val="000000"/>
                </a:solidFill>
              </a:rPr>
              <a:t>Livsstil og miljø i ungdomsårene påvirker helse senere i livet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smtClean="0">
                <a:solidFill>
                  <a:srgbClr val="000000"/>
                </a:solidFill>
              </a:rPr>
              <a:t>Påvirker også helsen til kommende generasjoner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smtClean="0">
                <a:solidFill>
                  <a:srgbClr val="000000"/>
                </a:solidFill>
              </a:rPr>
              <a:t>Gode helsevalg tidlig </a:t>
            </a:r>
            <a:r>
              <a:rPr lang="nb-NO" sz="2800" dirty="0">
                <a:solidFill>
                  <a:srgbClr val="000000"/>
                </a:solidFill>
              </a:rPr>
              <a:t>i livet kan derfor gi dobbel </a:t>
            </a:r>
            <a:r>
              <a:rPr lang="nb-NO" sz="2800" dirty="0" smtClean="0">
                <a:solidFill>
                  <a:srgbClr val="000000"/>
                </a:solidFill>
              </a:rPr>
              <a:t>folkehelsegevinst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406" y="3872596"/>
            <a:ext cx="6068339" cy="3266546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03939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624" y="56780"/>
            <a:ext cx="10515600" cy="1325563"/>
          </a:xfrm>
        </p:spPr>
        <p:txBody>
          <a:bodyPr/>
          <a:lstStyle/>
          <a:p>
            <a:r>
              <a:rPr lang="nb-NO" dirty="0">
                <a:solidFill>
                  <a:srgbClr val="0000FF"/>
                </a:solidFill>
              </a:rPr>
              <a:t>Konsekvenser av trendene for unge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Stor økning i henvisninger til BUP</a:t>
            </a:r>
          </a:p>
          <a:p>
            <a:r>
              <a:rPr lang="nb-NO" dirty="0"/>
              <a:t>Økt ressursbruk i skolene/PPT</a:t>
            </a:r>
          </a:p>
          <a:p>
            <a:r>
              <a:rPr lang="nb-NO" dirty="0"/>
              <a:t>Økning i </a:t>
            </a:r>
            <a:r>
              <a:rPr lang="nb-NO" dirty="0" smtClean="0"/>
              <a:t>fastlegebruk </a:t>
            </a:r>
            <a:r>
              <a:rPr lang="nb-NO" dirty="0"/>
              <a:t>for psykiske plager</a:t>
            </a:r>
          </a:p>
          <a:p>
            <a:r>
              <a:rPr lang="nb-NO" dirty="0"/>
              <a:t>Økning i </a:t>
            </a:r>
            <a:r>
              <a:rPr lang="nb-NO" dirty="0" err="1"/>
              <a:t>psykofarmakabruk</a:t>
            </a:r>
            <a:endParaRPr lang="nb-NO" dirty="0"/>
          </a:p>
          <a:p>
            <a:r>
              <a:rPr lang="nb-NO" dirty="0"/>
              <a:t>Flere innleggelser med selvskading</a:t>
            </a:r>
          </a:p>
          <a:p>
            <a:r>
              <a:rPr lang="nb-NO" dirty="0"/>
              <a:t>Økt NAV-avhengighet</a:t>
            </a:r>
          </a:p>
          <a:p>
            <a:endParaRPr lang="nb-NO" dirty="0"/>
          </a:p>
        </p:txBody>
      </p:sp>
      <p:pic>
        <p:nvPicPr>
          <p:cNvPr id="4" name="E885DFB7-EEFA-4237-B73A-AF1DAC4D23D6">
            <a:extLst>
              <a:ext uri="{FF2B5EF4-FFF2-40B4-BE49-F238E27FC236}">
                <a16:creationId xmlns:a16="http://schemas.microsoft.com/office/drawing/2014/main" id="{1B2F60E3-2205-4C22-BBD5-A37E88B98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0155" y="1686516"/>
            <a:ext cx="2862069" cy="365759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99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6802" y="2897694"/>
            <a:ext cx="2168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 smtClean="0">
                <a:solidFill>
                  <a:srgbClr val="0000FF"/>
                </a:solidFill>
              </a:rPr>
              <a:t>Årsaker?</a:t>
            </a:r>
            <a:endParaRPr lang="nb-NO" sz="44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019" y="451109"/>
            <a:ext cx="7675796" cy="56626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40509" y="6333093"/>
            <a:ext cx="4382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i="1" dirty="0" smtClean="0">
                <a:solidFill>
                  <a:srgbClr val="696969"/>
                </a:solidFill>
                <a:latin typeface="open-sans"/>
              </a:rPr>
              <a:t>Referanse: </a:t>
            </a:r>
            <a:r>
              <a:rPr lang="nb-NO" i="1" dirty="0" err="1">
                <a:solidFill>
                  <a:srgbClr val="696969"/>
                </a:solidFill>
                <a:latin typeface="open-sans"/>
              </a:rPr>
              <a:t>Vectorium</a:t>
            </a:r>
            <a:r>
              <a:rPr lang="nb-NO" i="1" dirty="0">
                <a:solidFill>
                  <a:srgbClr val="696969"/>
                </a:solidFill>
                <a:latin typeface="open-sans"/>
              </a:rPr>
              <a:t> / Shutterstock.com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5321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94" y="1630751"/>
            <a:ext cx="9949052" cy="44809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5741" y="1"/>
            <a:ext cx="1776832" cy="298814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5083F21-8C14-4154-A4F4-CEE5A8599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57" y="174805"/>
            <a:ext cx="10972800" cy="1143000"/>
          </a:xfrm>
        </p:spPr>
        <p:txBody>
          <a:bodyPr/>
          <a:lstStyle/>
          <a:p>
            <a:r>
              <a:rPr lang="nb-NO" dirty="0">
                <a:solidFill>
                  <a:srgbClr val="0000FF"/>
                </a:solidFill>
              </a:rPr>
              <a:t>Samfunn og helse</a:t>
            </a:r>
          </a:p>
        </p:txBody>
      </p:sp>
    </p:spTree>
    <p:extLst>
      <p:ext uri="{BB962C8B-B14F-4D97-AF65-F5344CB8AC3E}">
        <p14:creationId xmlns:p14="http://schemas.microsoft.com/office/powerpoint/2010/main" val="346795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9D0239-7F0F-4707-8F20-6BDB93913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4" b="-1"/>
          <a:stretch/>
        </p:blipFill>
        <p:spPr>
          <a:xfrm>
            <a:off x="244576" y="13"/>
            <a:ext cx="12191973" cy="685798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85691" y="6321895"/>
            <a:ext cx="11236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err="1" smtClean="0">
                <a:solidFill>
                  <a:schemeClr val="accent4"/>
                </a:solidFill>
              </a:rPr>
              <a:t>Mentimeter</a:t>
            </a:r>
            <a:r>
              <a:rPr lang="nb-NO" sz="1600" dirty="0" smtClean="0">
                <a:solidFill>
                  <a:schemeClr val="accent4"/>
                </a:solidFill>
              </a:rPr>
              <a:t> -undersøkelse på Inderøy VGS og ungdomsskole –ungdommene skulle prioritere mellom ulike alternative mulige årsaker.</a:t>
            </a:r>
            <a:endParaRPr lang="nb-NO" sz="1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3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BF7AD1-1BEF-4B46-8859-A31DA9DBC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69" y="258945"/>
            <a:ext cx="7693916" cy="599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5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599" y="6322718"/>
            <a:ext cx="10550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 smtClean="0">
                <a:hlinkClick r:id="rId2"/>
              </a:rPr>
              <a:t>https://blogg.forskning.no/helsebloggen/nei-vi-ma-ikke-snakke-om-det/1621835</a:t>
            </a:r>
            <a:endParaRPr lang="nb-NO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353" y="0"/>
            <a:ext cx="7637256" cy="63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4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731" y="-2393"/>
            <a:ext cx="9711559" cy="63519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1739" y="6383393"/>
            <a:ext cx="127805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200" dirty="0">
                <a:hlinkClick r:id="rId3"/>
              </a:rPr>
              <a:t>https://www.nrk.no/ytring/nei_-du-har-ikke-angst_-du-er-bare-litt-bekymra-1.14851137?fbclid=IwAR3uz-baFiOidCERRjq06W0w3yVhidPiMYAAY4muAmtE8JUbob3_n63OoJM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85976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1330"/>
            <a:ext cx="10515600" cy="1325563"/>
          </a:xfrm>
        </p:spPr>
        <p:txBody>
          <a:bodyPr>
            <a:normAutofit/>
          </a:bodyPr>
          <a:lstStyle/>
          <a:p>
            <a:r>
              <a:rPr lang="nb-NO" sz="3733" dirty="0" smtClean="0">
                <a:solidFill>
                  <a:srgbClr val="0000FF"/>
                </a:solidFill>
                <a:latin typeface="+mn-lt"/>
              </a:rPr>
              <a:t>Er endringen i psykiske plager reell? Endrede referanserammer?</a:t>
            </a:r>
            <a:endParaRPr lang="nb-NO" sz="3733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Endret språkbruk</a:t>
            </a:r>
          </a:p>
          <a:p>
            <a:r>
              <a:rPr lang="nb-NO" sz="3200" dirty="0" smtClean="0"/>
              <a:t>Større behandlingstilbud</a:t>
            </a:r>
          </a:p>
          <a:p>
            <a:r>
              <a:rPr lang="nb-NO" sz="3200" dirty="0" smtClean="0"/>
              <a:t>Lavere terskel for henvisning</a:t>
            </a:r>
          </a:p>
          <a:p>
            <a:r>
              <a:rPr lang="nb-NO" sz="3200" dirty="0" smtClean="0"/>
              <a:t>Større åpenhet (TV, sosiale media, skole)</a:t>
            </a:r>
          </a:p>
          <a:p>
            <a:r>
              <a:rPr lang="nb-NO" sz="3200" dirty="0" smtClean="0"/>
              <a:t>Mindre toleranse for ubehag</a:t>
            </a:r>
          </a:p>
          <a:p>
            <a:r>
              <a:rPr lang="nb-NO" sz="3200" dirty="0" smtClean="0"/>
              <a:t>Annen kultur</a:t>
            </a:r>
          </a:p>
          <a:p>
            <a:r>
              <a:rPr lang="nb-NO" sz="3200" dirty="0" smtClean="0"/>
              <a:t>++++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44578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7CF99-DB5B-4E51-9171-433FA60B7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" y="1465155"/>
            <a:ext cx="5888183" cy="41814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4E63782-194B-4AD8-A53B-F5DB18AFC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140344"/>
            <a:ext cx="10972800" cy="1143000"/>
          </a:xfrm>
        </p:spPr>
        <p:txBody>
          <a:bodyPr/>
          <a:lstStyle/>
          <a:p>
            <a:r>
              <a:rPr lang="nb-NO" dirty="0">
                <a:solidFill>
                  <a:srgbClr val="0000FF"/>
                </a:solidFill>
              </a:rPr>
              <a:t>Store atferdsendringer blant unge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7B5000-608C-4804-9432-165DD3A73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608" y="1465155"/>
            <a:ext cx="5158793" cy="46924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6572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5EFA8E-1FCC-4824-B112-D169E1FBB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4"/>
            <a:ext cx="7035224" cy="1899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336DEB-7466-4355-90F5-D55FBA9FF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15" r="16000"/>
          <a:stretch/>
        </p:blipFill>
        <p:spPr>
          <a:xfrm>
            <a:off x="5677232" y="1267570"/>
            <a:ext cx="5815193" cy="5590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826723-0868-4A71-A636-88F22E026E00}"/>
              </a:ext>
            </a:extLst>
          </p:cNvPr>
          <p:cNvSpPr txBox="1"/>
          <p:nvPr/>
        </p:nvSpPr>
        <p:spPr>
          <a:xfrm>
            <a:off x="438485" y="3285996"/>
            <a:ext cx="472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Den </a:t>
            </a:r>
            <a:r>
              <a:rPr lang="nb-NO" sz="2400" dirty="0" smtClean="0"/>
              <a:t>sterke </a:t>
            </a:r>
            <a:r>
              <a:rPr lang="nb-NO" sz="2400" dirty="0"/>
              <a:t>økning i psykisk stress blant unge har kommet samtidig med økende bruk av sosial medier</a:t>
            </a:r>
          </a:p>
        </p:txBody>
      </p:sp>
    </p:spTree>
    <p:extLst>
      <p:ext uri="{BB962C8B-B14F-4D97-AF65-F5344CB8AC3E}">
        <p14:creationId xmlns:p14="http://schemas.microsoft.com/office/powerpoint/2010/main" val="110122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1841"/>
          <a:stretch/>
        </p:blipFill>
        <p:spPr>
          <a:xfrm>
            <a:off x="4136571" y="0"/>
            <a:ext cx="7481717" cy="67491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7151" y="5777914"/>
            <a:ext cx="3769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 err="1"/>
              <a:t>Bronfenbrenners</a:t>
            </a:r>
            <a:r>
              <a:rPr lang="nb-NO" sz="1400" dirty="0"/>
              <a:t> utviklingsøkologiske modell (</a:t>
            </a:r>
            <a:r>
              <a:rPr lang="nb-NO" sz="1400" dirty="0" err="1"/>
              <a:t>Bronfenbrenner</a:t>
            </a:r>
            <a:r>
              <a:rPr lang="nb-NO" sz="1400" dirty="0"/>
              <a:t>, 2005)</a:t>
            </a:r>
          </a:p>
        </p:txBody>
      </p:sp>
      <p:sp>
        <p:nvSpPr>
          <p:cNvPr id="8" name="Oval 7"/>
          <p:cNvSpPr/>
          <p:nvPr/>
        </p:nvSpPr>
        <p:spPr>
          <a:xfrm>
            <a:off x="6948113" y="2558899"/>
            <a:ext cx="660404" cy="58707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Oval 8"/>
          <p:cNvSpPr/>
          <p:nvPr/>
        </p:nvSpPr>
        <p:spPr>
          <a:xfrm>
            <a:off x="8515263" y="2624215"/>
            <a:ext cx="879107" cy="76421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Oval 9"/>
          <p:cNvSpPr/>
          <p:nvPr/>
        </p:nvSpPr>
        <p:spPr>
          <a:xfrm>
            <a:off x="7877430" y="4054026"/>
            <a:ext cx="809370" cy="5288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Oval 10"/>
          <p:cNvSpPr/>
          <p:nvPr/>
        </p:nvSpPr>
        <p:spPr>
          <a:xfrm>
            <a:off x="7130905" y="3834128"/>
            <a:ext cx="685139" cy="58829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Oval 11"/>
          <p:cNvSpPr/>
          <p:nvPr/>
        </p:nvSpPr>
        <p:spPr>
          <a:xfrm>
            <a:off x="6876604" y="3431104"/>
            <a:ext cx="580110" cy="62292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Oval 12"/>
          <p:cNvSpPr/>
          <p:nvPr/>
        </p:nvSpPr>
        <p:spPr>
          <a:xfrm>
            <a:off x="6174584" y="314462"/>
            <a:ext cx="3634926" cy="788702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5" name="Group 14"/>
          <p:cNvGrpSpPr/>
          <p:nvPr/>
        </p:nvGrpSpPr>
        <p:grpSpPr>
          <a:xfrm>
            <a:off x="5424039" y="2144486"/>
            <a:ext cx="5287503" cy="2438400"/>
            <a:chOff x="5424039" y="2144486"/>
            <a:chExt cx="5287503" cy="2438400"/>
          </a:xfrm>
        </p:grpSpPr>
        <p:sp>
          <p:nvSpPr>
            <p:cNvPr id="6" name="Oval 5"/>
            <p:cNvSpPr/>
            <p:nvPr/>
          </p:nvSpPr>
          <p:spPr>
            <a:xfrm>
              <a:off x="9635333" y="2144486"/>
              <a:ext cx="1076209" cy="54428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Oval 6"/>
            <p:cNvSpPr/>
            <p:nvPr/>
          </p:nvSpPr>
          <p:spPr>
            <a:xfrm>
              <a:off x="9635334" y="4054026"/>
              <a:ext cx="945580" cy="528860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Oval 13"/>
            <p:cNvSpPr/>
            <p:nvPr/>
          </p:nvSpPr>
          <p:spPr>
            <a:xfrm>
              <a:off x="5424039" y="4128276"/>
              <a:ext cx="998531" cy="454610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96856" y="-257038"/>
            <a:ext cx="485872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defRPr/>
            </a:pPr>
            <a:r>
              <a:rPr lang="en-US" sz="4000" dirty="0" err="1" smtClean="0">
                <a:solidFill>
                  <a:srgbClr val="0000FF"/>
                </a:solidFill>
                <a:latin typeface="+mj-lt"/>
              </a:rPr>
              <a:t>Miljøet</a:t>
            </a:r>
            <a:r>
              <a:rPr lang="en-US" sz="40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+mj-lt"/>
              </a:rPr>
              <a:t>påvirker</a:t>
            </a:r>
            <a:r>
              <a:rPr lang="en-US" sz="40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+mj-lt"/>
              </a:rPr>
              <a:t>helsen</a:t>
            </a:r>
            <a:endParaRPr lang="en-US" sz="40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17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62C1ABF7-685A-7546-A0BF-4A0D6ECB8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331" y="974697"/>
            <a:ext cx="3801533" cy="243102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724F3891-96D6-9343-AB7D-046C0A937C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309" y="2815310"/>
            <a:ext cx="5357143" cy="3014793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53798062-E9AC-CB4B-9E60-5507A72D36F6}"/>
              </a:ext>
            </a:extLst>
          </p:cNvPr>
          <p:cNvSpPr txBox="1"/>
          <p:nvPr/>
        </p:nvSpPr>
        <p:spPr>
          <a:xfrm>
            <a:off x="2454350" y="85131"/>
            <a:ext cx="943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>
                <a:solidFill>
                  <a:srgbClr val="0000FF"/>
                </a:solidFill>
              </a:rPr>
              <a:t>Ung-HUNT4</a:t>
            </a:r>
            <a:r>
              <a:rPr lang="nb-NO" sz="3200" dirty="0">
                <a:solidFill>
                  <a:srgbClr val="0000FF"/>
                </a:solidFill>
              </a:rPr>
              <a:t>, Skjermtid </a:t>
            </a:r>
            <a:r>
              <a:rPr lang="nb-NO" sz="2400" dirty="0">
                <a:solidFill>
                  <a:srgbClr val="0000FF"/>
                </a:solidFill>
              </a:rPr>
              <a:t>(sosiale medier, </a:t>
            </a:r>
            <a:r>
              <a:rPr lang="nb-NO" sz="2400" dirty="0" err="1">
                <a:solidFill>
                  <a:srgbClr val="0000FF"/>
                </a:solidFill>
              </a:rPr>
              <a:t>chatting</a:t>
            </a:r>
            <a:r>
              <a:rPr lang="nb-NO" sz="2400" dirty="0">
                <a:solidFill>
                  <a:srgbClr val="0000FF"/>
                </a:solidFill>
              </a:rPr>
              <a:t> osv.)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72036" y="809041"/>
            <a:ext cx="12279985" cy="5883303"/>
            <a:chOff x="667840" y="1095730"/>
            <a:chExt cx="9209989" cy="4412477"/>
          </a:xfrm>
        </p:grpSpPr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2384323F-1192-0241-81BA-C6ACEF3E2DCB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733829" y="1095730"/>
            <a:ext cx="9144000" cy="44124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667840" y="2758914"/>
              <a:ext cx="30681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400" b="1" dirty="0"/>
                <a:t>%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8219761" y="1197820"/>
            <a:ext cx="4193628" cy="5502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229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E0E1D-E1C1-4FFC-BCD4-7E6CAC0FE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11406433" cy="553997"/>
          </a:xfrm>
        </p:spPr>
        <p:txBody>
          <a:bodyPr>
            <a:noAutofit/>
          </a:bodyPr>
          <a:lstStyle/>
          <a:p>
            <a:r>
              <a:rPr lang="nb-NO" sz="3600" b="1" dirty="0" smtClean="0">
                <a:solidFill>
                  <a:srgbClr val="0000FF"/>
                </a:solidFill>
              </a:rPr>
              <a:t>Har pandemi-perioden ført til </a:t>
            </a:r>
            <a:r>
              <a:rPr lang="nb-NO" sz="3600" b="1" u="sng" dirty="0" smtClean="0">
                <a:solidFill>
                  <a:srgbClr val="0000FF"/>
                </a:solidFill>
              </a:rPr>
              <a:t>mer</a:t>
            </a:r>
            <a:r>
              <a:rPr lang="nb-NO" sz="3600" b="1" dirty="0" smtClean="0">
                <a:solidFill>
                  <a:srgbClr val="0000FF"/>
                </a:solidFill>
              </a:rPr>
              <a:t> eller </a:t>
            </a:r>
            <a:r>
              <a:rPr lang="nb-NO" sz="3600" b="1" u="sng" dirty="0" smtClean="0">
                <a:solidFill>
                  <a:srgbClr val="0000FF"/>
                </a:solidFill>
              </a:rPr>
              <a:t>mindre</a:t>
            </a:r>
            <a:r>
              <a:rPr lang="nb-NO" sz="3600" b="1" dirty="0" smtClean="0">
                <a:solidFill>
                  <a:srgbClr val="0000FF"/>
                </a:solidFill>
              </a:rPr>
              <a:t> tid brukt …..</a:t>
            </a:r>
            <a:endParaRPr lang="nb-NO" sz="3600" b="1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5D7A9-E817-4FD4-A7AC-F24747DFC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680" y="1041360"/>
            <a:ext cx="2367383" cy="1590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363117-2B37-4CEF-B3D8-7D1B3D7676B0}"/>
              </a:ext>
            </a:extLst>
          </p:cNvPr>
          <p:cNvSpPr txBox="1"/>
          <p:nvPr/>
        </p:nvSpPr>
        <p:spPr>
          <a:xfrm>
            <a:off x="10442629" y="2682434"/>
            <a:ext cx="174937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900" dirty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PHOTO: GAZETTEREVIEW</a:t>
            </a:r>
            <a:endParaRPr lang="nb-NO" sz="900" dirty="0">
              <a:solidFill>
                <a:schemeClr val="tx1">
                  <a:lumMod val="75000"/>
                </a:scheme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7D0D885-4483-493A-80F7-F1C3CE4031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2567684"/>
              </p:ext>
            </p:extLst>
          </p:nvPr>
        </p:nvGraphicFramePr>
        <p:xfrm>
          <a:off x="1709466" y="1240404"/>
          <a:ext cx="7458388" cy="493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79658" y="2293328"/>
            <a:ext cx="82586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600" dirty="0" smtClean="0"/>
              <a:t>Gaming</a:t>
            </a:r>
            <a:endParaRPr lang="nb-NO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915714" y="3539252"/>
            <a:ext cx="14029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600" dirty="0" smtClean="0"/>
              <a:t>Sosiale medier</a:t>
            </a:r>
            <a:endParaRPr lang="nb-NO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098246" y="4857952"/>
            <a:ext cx="223445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600" dirty="0" smtClean="0"/>
              <a:t>Med venner på internett</a:t>
            </a:r>
            <a:endParaRPr lang="nb-NO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323048" y="5834918"/>
            <a:ext cx="72808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400" dirty="0" smtClean="0"/>
              <a:t>Mer tid</a:t>
            </a:r>
            <a:endParaRPr lang="nb-NO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274872" y="5825841"/>
            <a:ext cx="7515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400" dirty="0" smtClean="0"/>
              <a:t>Som før</a:t>
            </a:r>
            <a:endParaRPr lang="nb-NO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6144468" y="5825842"/>
            <a:ext cx="128618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400" dirty="0" smtClean="0"/>
              <a:t>Mindre enn før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3029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6E9EDD-7004-4E9B-93D1-07088ADAC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86"/>
          <a:stretch/>
        </p:blipFill>
        <p:spPr>
          <a:xfrm>
            <a:off x="758141" y="254002"/>
            <a:ext cx="9859060" cy="5628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1A03F7-03D6-4B62-9EF6-3CA23899D6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8"/>
          <a:stretch/>
        </p:blipFill>
        <p:spPr>
          <a:xfrm>
            <a:off x="758140" y="5882327"/>
            <a:ext cx="1803400" cy="32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6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CB467C-A205-475B-B854-58D3EA036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710" b="13247"/>
          <a:stretch/>
        </p:blipFill>
        <p:spPr>
          <a:xfrm>
            <a:off x="444528" y="675983"/>
            <a:ext cx="10947373" cy="504484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734D03-6897-4CE9-9FED-AB3982915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68" y="5720826"/>
            <a:ext cx="2692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145" y="215012"/>
            <a:ext cx="7577594" cy="5961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995" y="6327076"/>
            <a:ext cx="2714625" cy="2952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52F02A-6FA5-4E05-A93B-6C9CCA3CF7EA}"/>
              </a:ext>
            </a:extLst>
          </p:cNvPr>
          <p:cNvSpPr/>
          <p:nvPr/>
        </p:nvSpPr>
        <p:spPr>
          <a:xfrm>
            <a:off x="591903" y="6243880"/>
            <a:ext cx="2099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Klimaendringer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667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DCA3AD-9775-4A10-9075-4A828B47C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39" b="13721"/>
          <a:stretch/>
        </p:blipFill>
        <p:spPr>
          <a:xfrm>
            <a:off x="27" y="203213"/>
            <a:ext cx="12191973" cy="5816587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DEBB1B-CA20-4EDC-9AAE-9B112ABAD994}"/>
              </a:ext>
            </a:extLst>
          </p:cNvPr>
          <p:cNvSpPr/>
          <p:nvPr/>
        </p:nvSpPr>
        <p:spPr>
          <a:xfrm>
            <a:off x="9672928" y="5397500"/>
            <a:ext cx="2172774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467"/>
              <a:t>www.commondreams.org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52F02A-6FA5-4E05-A93B-6C9CCA3CF7EA}"/>
              </a:ext>
            </a:extLst>
          </p:cNvPr>
          <p:cNvSpPr/>
          <p:nvPr/>
        </p:nvSpPr>
        <p:spPr>
          <a:xfrm>
            <a:off x="234094" y="5875180"/>
            <a:ext cx="5348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Økning</a:t>
            </a:r>
            <a:r>
              <a:rPr lang="en-US" sz="2400" dirty="0"/>
              <a:t> i </a:t>
            </a:r>
            <a:r>
              <a:rPr lang="en-US" sz="2400" dirty="0" err="1"/>
              <a:t>antallet</a:t>
            </a:r>
            <a:r>
              <a:rPr lang="en-US" sz="2400" dirty="0"/>
              <a:t> </a:t>
            </a:r>
            <a:r>
              <a:rPr lang="en-US" sz="2400" dirty="0" err="1"/>
              <a:t>flyktninger</a:t>
            </a:r>
            <a:r>
              <a:rPr lang="en-US" sz="2400" dirty="0"/>
              <a:t> </a:t>
            </a:r>
            <a:r>
              <a:rPr lang="en-US" sz="2400" dirty="0" err="1"/>
              <a:t>må</a:t>
            </a:r>
            <a:r>
              <a:rPr lang="en-US" sz="2400" dirty="0"/>
              <a:t> </a:t>
            </a:r>
            <a:r>
              <a:rPr lang="en-US" sz="2400" dirty="0" err="1"/>
              <a:t>forventes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45364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3A502-0D2C-4C38-BC5D-7DC09BA90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364" y="-115294"/>
            <a:ext cx="10382348" cy="848710"/>
          </a:xfrm>
        </p:spPr>
        <p:txBody>
          <a:bodyPr>
            <a:noAutofit/>
          </a:bodyPr>
          <a:lstStyle/>
          <a:p>
            <a:pPr algn="ctr"/>
            <a:r>
              <a:rPr lang="nb-NO" sz="2800" dirty="0" smtClean="0">
                <a:solidFill>
                  <a:srgbClr val="0000FF"/>
                </a:solidFill>
              </a:rPr>
              <a:t/>
            </a:r>
            <a:br>
              <a:rPr lang="nb-NO" sz="2800" dirty="0" smtClean="0">
                <a:solidFill>
                  <a:srgbClr val="0000FF"/>
                </a:solidFill>
              </a:rPr>
            </a:br>
            <a:r>
              <a:rPr lang="nb-NO" sz="2800" dirty="0" smtClean="0">
                <a:solidFill>
                  <a:srgbClr val="0000FF"/>
                </a:solidFill>
              </a:rPr>
              <a:t>Ung-HUNT3 til Ung-HUNT4	</a:t>
            </a:r>
            <a:br>
              <a:rPr lang="nb-NO" sz="2800" dirty="0" smtClean="0">
                <a:solidFill>
                  <a:srgbClr val="0000FF"/>
                </a:solidFill>
              </a:rPr>
            </a:br>
            <a:r>
              <a:rPr lang="nb-NO" sz="2800" dirty="0" smtClean="0">
                <a:solidFill>
                  <a:srgbClr val="0000FF"/>
                </a:solidFill>
              </a:rPr>
              <a:t>Hvordan </a:t>
            </a:r>
            <a:r>
              <a:rPr lang="nb-NO" sz="2800" dirty="0">
                <a:solidFill>
                  <a:srgbClr val="0000FF"/>
                </a:solidFill>
              </a:rPr>
              <a:t>er helsa di nå? («dårlig» eller «ikke helt god</a:t>
            </a:r>
            <a:r>
              <a:rPr lang="nb-NO" sz="2800" dirty="0" smtClean="0">
                <a:solidFill>
                  <a:srgbClr val="0000FF"/>
                </a:solidFill>
              </a:rPr>
              <a:t>»)</a:t>
            </a:r>
            <a:endParaRPr lang="nb-NO" sz="2800" dirty="0">
              <a:solidFill>
                <a:srgbClr val="0000FF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A9E4342-070A-4331-B9D1-EB3B9C763A4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95252" y="1143000"/>
          <a:ext cx="9075189" cy="5621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373710" y="3415862"/>
            <a:ext cx="136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 smtClean="0">
                <a:solidFill>
                  <a:srgbClr val="C00000"/>
                </a:solidFill>
              </a:rPr>
              <a:t>Jenter</a:t>
            </a:r>
            <a:endParaRPr lang="nb-NO" sz="36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476" y="3111062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%</a:t>
            </a:r>
            <a:endParaRPr lang="nb-NO" dirty="0"/>
          </a:p>
        </p:txBody>
      </p:sp>
      <p:sp>
        <p:nvSpPr>
          <p:cNvPr id="6" name="TextBox 5"/>
          <p:cNvSpPr txBox="1"/>
          <p:nvPr/>
        </p:nvSpPr>
        <p:spPr>
          <a:xfrm>
            <a:off x="9783852" y="5898292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Alder (år)</a:t>
            </a:r>
            <a:endParaRPr lang="nb-NO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0138" y="6470"/>
            <a:ext cx="176186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1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41DA1DF-F955-4885-8761-D39435F257A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45751" y="981307"/>
          <a:ext cx="9465815" cy="5876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D4F3A502-0D2C-4C38-BC5D-7DC09BA90EE0}"/>
              </a:ext>
            </a:extLst>
          </p:cNvPr>
          <p:cNvSpPr txBox="1">
            <a:spLocks/>
          </p:cNvSpPr>
          <p:nvPr/>
        </p:nvSpPr>
        <p:spPr>
          <a:xfrm>
            <a:off x="727405" y="-127901"/>
            <a:ext cx="10382348" cy="848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800" dirty="0" smtClean="0">
                <a:solidFill>
                  <a:srgbClr val="0000FF"/>
                </a:solidFill>
              </a:rPr>
              <a:t/>
            </a:r>
            <a:br>
              <a:rPr lang="nb-NO" sz="2800" dirty="0" smtClean="0">
                <a:solidFill>
                  <a:srgbClr val="0000FF"/>
                </a:solidFill>
              </a:rPr>
            </a:br>
            <a:r>
              <a:rPr lang="nb-NO" sz="2800" dirty="0" smtClean="0">
                <a:solidFill>
                  <a:srgbClr val="0000FF"/>
                </a:solidFill>
              </a:rPr>
              <a:t>Ung-HUNT3 til Ung-HUNT4	</a:t>
            </a:r>
            <a:br>
              <a:rPr lang="nb-NO" sz="2800" dirty="0" smtClean="0">
                <a:solidFill>
                  <a:srgbClr val="0000FF"/>
                </a:solidFill>
              </a:rPr>
            </a:br>
            <a:r>
              <a:rPr lang="nb-NO" sz="2800" dirty="0" smtClean="0">
                <a:solidFill>
                  <a:srgbClr val="0000FF"/>
                </a:solidFill>
              </a:rPr>
              <a:t>Hvordan er helsa di nå? («dårlig» eller «ikke helt god»)</a:t>
            </a:r>
            <a:endParaRPr lang="nb-NO" sz="28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62065" y="3457904"/>
            <a:ext cx="1433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 smtClean="0">
                <a:solidFill>
                  <a:srgbClr val="C00000"/>
                </a:solidFill>
              </a:rPr>
              <a:t>Gutter</a:t>
            </a:r>
            <a:endParaRPr lang="nb-NO" sz="36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58850" y="5939481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Alder (år)</a:t>
            </a:r>
            <a:endParaRPr lang="nb-NO" dirty="0"/>
          </a:p>
        </p:txBody>
      </p:sp>
      <p:sp>
        <p:nvSpPr>
          <p:cNvPr id="8" name="TextBox 7"/>
          <p:cNvSpPr txBox="1"/>
          <p:nvPr/>
        </p:nvSpPr>
        <p:spPr>
          <a:xfrm>
            <a:off x="446740" y="3257264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%</a:t>
            </a:r>
            <a:endParaRPr lang="nb-NO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649" y="0"/>
            <a:ext cx="176186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8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19">
            <a:extLst>
              <a:ext uri="{FF2B5EF4-FFF2-40B4-BE49-F238E27FC236}">
                <a16:creationId xmlns:a16="http://schemas.microsoft.com/office/drawing/2014/main" id="{2EE8D80F-3988-CE4B-A630-1F0E2D5031A4}"/>
              </a:ext>
            </a:extLst>
          </p:cNvPr>
          <p:cNvGraphicFramePr/>
          <p:nvPr>
            <p:extLst/>
          </p:nvPr>
        </p:nvGraphicFramePr>
        <p:xfrm>
          <a:off x="1713186" y="1187669"/>
          <a:ext cx="8313682" cy="5538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D4F3A502-0D2C-4C38-BC5D-7DC09BA90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10" y="-556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2800" b="1" dirty="0">
                <a:solidFill>
                  <a:srgbClr val="0000FF"/>
                </a:solidFill>
              </a:rPr>
              <a:t>Har du noen gang med vilje forsøkt å skade deg selv? </a:t>
            </a:r>
            <a:br>
              <a:rPr lang="nb-NO" sz="2800" b="1" dirty="0">
                <a:solidFill>
                  <a:srgbClr val="0000FF"/>
                </a:solidFill>
              </a:rPr>
            </a:br>
            <a:r>
              <a:rPr lang="nb-NO" sz="2800" b="1" dirty="0">
                <a:solidFill>
                  <a:srgbClr val="0000FF"/>
                </a:solidFill>
              </a:rPr>
              <a:t>(f.eks. kuttet deg, tatt piller eller lignende) </a:t>
            </a:r>
            <a:r>
              <a:rPr lang="nb-NO" sz="2800" b="1" dirty="0" smtClean="0">
                <a:solidFill>
                  <a:srgbClr val="0000FF"/>
                </a:solidFill>
              </a:rPr>
              <a:t>Ung-HUNT4 (2017-2019)</a:t>
            </a:r>
            <a:endParaRPr lang="nb-NO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15F7A-06DD-45E0-A931-51B4A1A7C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51" y="195177"/>
            <a:ext cx="9404723" cy="1600439"/>
          </a:xfrm>
        </p:spPr>
        <p:txBody>
          <a:bodyPr/>
          <a:lstStyle/>
          <a:p>
            <a:r>
              <a:rPr lang="nb-NO" dirty="0" smtClean="0"/>
              <a:t>Ensom </a:t>
            </a:r>
            <a:r>
              <a:rPr lang="nb-NO" sz="2400" dirty="0" smtClean="0"/>
              <a:t>(Veldig ofte / ofte)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1FD51EF-269E-4578-AEE8-12F54096CB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0600233"/>
              </p:ext>
            </p:extLst>
          </p:nvPr>
        </p:nvGraphicFramePr>
        <p:xfrm>
          <a:off x="1480059" y="1118015"/>
          <a:ext cx="9580387" cy="5212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57D0CB7-52E8-42E2-9375-CC4F967B0AFA}"/>
              </a:ext>
            </a:extLst>
          </p:cNvPr>
          <p:cNvSpPr txBox="1"/>
          <p:nvPr/>
        </p:nvSpPr>
        <p:spPr>
          <a:xfrm>
            <a:off x="1112651" y="3324305"/>
            <a:ext cx="367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chemeClr val="bg2">
                    <a:lumMod val="50000"/>
                  </a:schemeClr>
                </a:solidFill>
              </a:rPr>
              <a:t>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CCCDF-505A-4E0C-BE29-AF4A93F015B7}"/>
              </a:ext>
            </a:extLst>
          </p:cNvPr>
          <p:cNvSpPr txBox="1"/>
          <p:nvPr/>
        </p:nvSpPr>
        <p:spPr>
          <a:xfrm>
            <a:off x="2754623" y="5680280"/>
            <a:ext cx="872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solidFill>
                  <a:schemeClr val="bg2">
                    <a:lumMod val="50000"/>
                  </a:schemeClr>
                </a:solidFill>
              </a:rPr>
              <a:t>1995-97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1642BE-CAC3-4775-9AA7-94A2551DC7C9}"/>
              </a:ext>
            </a:extLst>
          </p:cNvPr>
          <p:cNvSpPr txBox="1"/>
          <p:nvPr/>
        </p:nvSpPr>
        <p:spPr>
          <a:xfrm>
            <a:off x="4935181" y="5680280"/>
            <a:ext cx="872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solidFill>
                  <a:schemeClr val="bg2">
                    <a:lumMod val="50000"/>
                  </a:schemeClr>
                </a:solidFill>
              </a:rPr>
              <a:t>2006-08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FB14B-D037-4C63-9A5B-0D1D9FE88E9F}"/>
              </a:ext>
            </a:extLst>
          </p:cNvPr>
          <p:cNvSpPr txBox="1"/>
          <p:nvPr/>
        </p:nvSpPr>
        <p:spPr>
          <a:xfrm>
            <a:off x="7188003" y="5680280"/>
            <a:ext cx="872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solidFill>
                  <a:schemeClr val="bg2">
                    <a:lumMod val="50000"/>
                  </a:schemeClr>
                </a:solidFill>
              </a:rPr>
              <a:t>2017-19</a:t>
            </a:r>
          </a:p>
        </p:txBody>
      </p:sp>
    </p:spTree>
    <p:extLst>
      <p:ext uri="{BB962C8B-B14F-4D97-AF65-F5344CB8AC3E}">
        <p14:creationId xmlns:p14="http://schemas.microsoft.com/office/powerpoint/2010/main" val="1174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50" y="518811"/>
            <a:ext cx="5391150" cy="5762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6298" y="1646722"/>
            <a:ext cx="6837145" cy="4190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 Norge svært </a:t>
            </a:r>
            <a:r>
              <a:rPr lang="nb-NO" sz="2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lav dødelighet og lav forekomst av alvorlige sykdommer. </a:t>
            </a:r>
            <a:endParaRPr lang="nb-NO" sz="2800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Likevel kan helsestatistikk skape bekymringer </a:t>
            </a:r>
            <a:r>
              <a:rPr lang="nb-NO" sz="2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 utviklingen. </a:t>
            </a:r>
            <a:endParaRPr lang="nb-NO" sz="2800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b-NO" sz="2800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Hva </a:t>
            </a:r>
            <a:r>
              <a:rPr lang="nb-NO" sz="2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plager ungdom i </a:t>
            </a:r>
            <a:r>
              <a:rPr lang="nb-NO" sz="28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dag?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nb-NO" sz="28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va </a:t>
            </a:r>
            <a:r>
              <a:rPr lang="nb-NO" sz="2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kan utviklingstrekkene vi har sett de siste 20-30 årene </a:t>
            </a:r>
            <a:r>
              <a:rPr lang="nb-NO" sz="28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skyldes</a:t>
            </a:r>
            <a:r>
              <a:rPr lang="nb-NO" sz="2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nb-NO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4893" y="436435"/>
            <a:ext cx="35793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 smtClean="0">
                <a:solidFill>
                  <a:srgbClr val="0000FF"/>
                </a:solidFill>
              </a:rPr>
              <a:t>Ungdomshelse</a:t>
            </a:r>
            <a:endParaRPr lang="nb-NO" sz="4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5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0999" y="0"/>
            <a:ext cx="11050003" cy="1143000"/>
          </a:xfrm>
        </p:spPr>
        <p:txBody>
          <a:bodyPr>
            <a:normAutofit/>
          </a:bodyPr>
          <a:lstStyle/>
          <a:p>
            <a:pPr algn="ctr"/>
            <a:r>
              <a:rPr lang="nb-NO" sz="2667" dirty="0">
                <a:solidFill>
                  <a:srgbClr val="0000FF"/>
                </a:solidFill>
              </a:rPr>
              <a:t>På skolen eller i fritiden. Hvor ofte føler </a:t>
            </a:r>
            <a:r>
              <a:rPr lang="nb-NO" sz="2667" dirty="0" smtClean="0">
                <a:solidFill>
                  <a:srgbClr val="0000FF"/>
                </a:solidFill>
              </a:rPr>
              <a:t>du………………………</a:t>
            </a:r>
            <a:r>
              <a:rPr lang="nb-NO" sz="2667" i="1" dirty="0" smtClean="0">
                <a:solidFill>
                  <a:srgbClr val="FF0000"/>
                </a:solidFill>
              </a:rPr>
              <a:t>At </a:t>
            </a:r>
            <a:r>
              <a:rPr lang="nb-NO" sz="2667" i="1" dirty="0">
                <a:solidFill>
                  <a:srgbClr val="FF0000"/>
                </a:solidFill>
              </a:rPr>
              <a:t>du er ensom</a:t>
            </a:r>
            <a:r>
              <a:rPr lang="nb-NO" sz="2667" dirty="0">
                <a:solidFill>
                  <a:srgbClr val="0000FF"/>
                </a:solidFill>
              </a:rPr>
              <a:t/>
            </a:r>
            <a:br>
              <a:rPr lang="nb-NO" sz="2667" dirty="0">
                <a:solidFill>
                  <a:srgbClr val="0000FF"/>
                </a:solidFill>
              </a:rPr>
            </a:br>
            <a:r>
              <a:rPr lang="nb-NO" sz="2667" dirty="0">
                <a:solidFill>
                  <a:srgbClr val="0000FF"/>
                </a:solidFill>
              </a:rPr>
              <a:t>Svarer «ofte» eller «svært ofte</a:t>
            </a:r>
            <a:r>
              <a:rPr lang="nb-NO" sz="2667" dirty="0" smtClean="0">
                <a:solidFill>
                  <a:srgbClr val="0000FF"/>
                </a:solidFill>
              </a:rPr>
              <a:t>» (Ung-HUNT4, 2017-19)</a:t>
            </a:r>
            <a:endParaRPr lang="nb-NO" sz="2667" dirty="0">
              <a:solidFill>
                <a:srgbClr val="0000FF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8D6FFB8-2C40-4F5B-BECB-6DC349921B2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70999" y="993418"/>
          <a:ext cx="10867315" cy="5864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0868" y="2934586"/>
            <a:ext cx="514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smtClean="0"/>
              <a:t>%</a:t>
            </a: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70707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7" y="202241"/>
            <a:ext cx="6086475" cy="238125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33238" y="1195829"/>
            <a:ext cx="6251944" cy="5660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874" y="6294474"/>
            <a:ext cx="3751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Ensomhetsskår – 1-4 hvor 4 er høyest.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687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249" y="0"/>
            <a:ext cx="9420225" cy="6715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3" y="0"/>
            <a:ext cx="2890838" cy="11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1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74" y="253373"/>
            <a:ext cx="10515600" cy="1325563"/>
          </a:xfrm>
        </p:spPr>
        <p:txBody>
          <a:bodyPr>
            <a:normAutofit/>
          </a:bodyPr>
          <a:lstStyle/>
          <a:p>
            <a:r>
              <a:rPr lang="nb-NO" sz="3200" dirty="0">
                <a:solidFill>
                  <a:srgbClr val="0000FF"/>
                </a:solidFill>
              </a:rPr>
              <a:t>≥ 7 timer </a:t>
            </a:r>
            <a:r>
              <a:rPr lang="nb-NO" sz="3200" dirty="0" smtClean="0">
                <a:solidFill>
                  <a:srgbClr val="0000FF"/>
                </a:solidFill>
              </a:rPr>
              <a:t>sosiale medier/internett </a:t>
            </a:r>
            <a:r>
              <a:rPr lang="nb-NO" sz="3200" dirty="0">
                <a:solidFill>
                  <a:srgbClr val="0000FF"/>
                </a:solidFill>
              </a:rPr>
              <a:t>per </a:t>
            </a:r>
            <a:r>
              <a:rPr lang="nb-NO" sz="3200" dirty="0" smtClean="0">
                <a:solidFill>
                  <a:srgbClr val="0000FF"/>
                </a:solidFill>
              </a:rPr>
              <a:t>dag (Ung-HUNT4)</a:t>
            </a:r>
            <a:endParaRPr lang="nb-NO" sz="3200" dirty="0">
              <a:solidFill>
                <a:srgbClr val="0000FF"/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5193734"/>
              </p:ext>
            </p:extLst>
          </p:nvPr>
        </p:nvGraphicFramePr>
        <p:xfrm>
          <a:off x="808074" y="2041452"/>
          <a:ext cx="4572000" cy="3359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4691316"/>
              </p:ext>
            </p:extLst>
          </p:nvPr>
        </p:nvGraphicFramePr>
        <p:xfrm>
          <a:off x="5824870" y="2041452"/>
          <a:ext cx="4572000" cy="3359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8074" y="6188149"/>
            <a:ext cx="973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Mellom 1,5 og 2,5 ganger større odds for å rapportere symptomer på angst/depresjon eller ensomhet  </a:t>
            </a:r>
            <a:endParaRPr lang="nb-NO" dirty="0"/>
          </a:p>
        </p:txBody>
      </p:sp>
      <p:sp>
        <p:nvSpPr>
          <p:cNvPr id="6" name="Rectangle 5"/>
          <p:cNvSpPr/>
          <p:nvPr/>
        </p:nvSpPr>
        <p:spPr>
          <a:xfrm>
            <a:off x="8910083" y="3875567"/>
            <a:ext cx="637954" cy="1063257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6"/>
          <p:cNvSpPr/>
          <p:nvPr/>
        </p:nvSpPr>
        <p:spPr>
          <a:xfrm>
            <a:off x="3953983" y="2900915"/>
            <a:ext cx="656562" cy="2037909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404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3A710-9A83-4584-9AC7-1C5B0B3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733" dirty="0">
                <a:solidFill>
                  <a:srgbClr val="0000FF"/>
                </a:solidFill>
              </a:rPr>
              <a:t>Hvordan griper vi tak i disse utfordringene?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B09F9-4922-426B-8CD0-B45CEE1F0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Reetablere troen på </a:t>
            </a:r>
            <a:r>
              <a:rPr lang="nb-NO" dirty="0" smtClean="0"/>
              <a:t>framtiden</a:t>
            </a:r>
            <a:endParaRPr lang="nb-NO" dirty="0"/>
          </a:p>
          <a:p>
            <a:r>
              <a:rPr lang="nb-NO" dirty="0" smtClean="0"/>
              <a:t>Ta </a:t>
            </a:r>
            <a:r>
              <a:rPr lang="nb-NO" dirty="0"/>
              <a:t>demokratiske politiske grep </a:t>
            </a:r>
            <a:r>
              <a:rPr lang="nb-NO" dirty="0" smtClean="0"/>
              <a:t>i forhold til</a:t>
            </a:r>
            <a:endParaRPr lang="nb-NO" dirty="0"/>
          </a:p>
          <a:p>
            <a:pPr lvl="1"/>
            <a:r>
              <a:rPr lang="nb-NO" dirty="0"/>
              <a:t>Teknologiutviklingen</a:t>
            </a:r>
          </a:p>
          <a:p>
            <a:pPr lvl="1"/>
            <a:r>
              <a:rPr lang="nb-NO" dirty="0"/>
              <a:t>Klimautfordringen</a:t>
            </a:r>
          </a:p>
          <a:p>
            <a:pPr lvl="1"/>
            <a:r>
              <a:rPr lang="nb-NO" dirty="0"/>
              <a:t>Markedet</a:t>
            </a:r>
          </a:p>
          <a:p>
            <a:r>
              <a:rPr lang="nb-NO" dirty="0">
                <a:solidFill>
                  <a:srgbClr val="FF0000"/>
                </a:solidFill>
              </a:rPr>
              <a:t>Ivareta folks grunnleggende behov</a:t>
            </a:r>
          </a:p>
          <a:p>
            <a:pPr lvl="1"/>
            <a:r>
              <a:rPr lang="nb-NO" sz="2133" dirty="0">
                <a:solidFill>
                  <a:srgbClr val="FF0000"/>
                </a:solidFill>
              </a:rPr>
              <a:t>Slik at de er i stand til å forme en ny framtid</a:t>
            </a:r>
          </a:p>
          <a:p>
            <a:r>
              <a:rPr lang="nb-NO" dirty="0">
                <a:solidFill>
                  <a:srgbClr val="FF0000"/>
                </a:solidFill>
              </a:rPr>
              <a:t>Øke </a:t>
            </a:r>
            <a:r>
              <a:rPr lang="nb-NO" dirty="0" smtClean="0">
                <a:solidFill>
                  <a:srgbClr val="FF0000"/>
                </a:solidFill>
              </a:rPr>
              <a:t>folkehelse kompetanse </a:t>
            </a:r>
            <a:r>
              <a:rPr lang="nb-NO" dirty="0">
                <a:solidFill>
                  <a:srgbClr val="FF0000"/>
                </a:solidFill>
              </a:rPr>
              <a:t>for å takle psykisk stress</a:t>
            </a:r>
          </a:p>
          <a:p>
            <a:pPr marL="609585" lvl="1" indent="0">
              <a:buNone/>
            </a:pPr>
            <a:endParaRPr lang="nb-NO" dirty="0"/>
          </a:p>
          <a:p>
            <a:pPr lvl="1"/>
            <a:endParaRPr lang="nb-NO" dirty="0"/>
          </a:p>
          <a:p>
            <a:pPr marL="609585" lvl="1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888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227504-5831-4FED-BDB5-3A42F980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18" y="1404265"/>
            <a:ext cx="4557628" cy="3276660"/>
          </a:xfrm>
        </p:spPr>
        <p:txBody>
          <a:bodyPr anchor="b">
            <a:normAutofit/>
          </a:bodyPr>
          <a:lstStyle/>
          <a:p>
            <a:r>
              <a:rPr lang="nb-NO" sz="2533" dirty="0" smtClean="0"/>
              <a:t>Understøtte </a:t>
            </a:r>
            <a:r>
              <a:rPr lang="nb-NO" sz="2533" dirty="0"/>
              <a:t>menneskers grunnleggende behov:</a:t>
            </a:r>
            <a:br>
              <a:rPr lang="nb-NO" sz="2533" dirty="0"/>
            </a:br>
            <a:r>
              <a:rPr lang="nb-NO" sz="2533" dirty="0">
                <a:solidFill>
                  <a:srgbClr val="FF0000"/>
                </a:solidFill>
              </a:rPr>
              <a:t>Å ha en betydning</a:t>
            </a:r>
            <a:br>
              <a:rPr lang="nb-NO" sz="2533" dirty="0">
                <a:solidFill>
                  <a:srgbClr val="FF0000"/>
                </a:solidFill>
              </a:rPr>
            </a:br>
            <a:r>
              <a:rPr lang="nb-NO" sz="2533" dirty="0">
                <a:solidFill>
                  <a:srgbClr val="FF0000"/>
                </a:solidFill>
              </a:rPr>
              <a:t>«To matter!»</a:t>
            </a:r>
            <a:r>
              <a:rPr lang="nb-NO" sz="2533" dirty="0"/>
              <a:t/>
            </a:r>
            <a:br>
              <a:rPr lang="nb-NO" sz="2533" dirty="0"/>
            </a:br>
            <a:r>
              <a:rPr lang="nb-NO" sz="2533" dirty="0"/>
              <a:t/>
            </a:r>
            <a:br>
              <a:rPr lang="nb-NO" sz="2533" dirty="0"/>
            </a:br>
            <a:r>
              <a:rPr lang="nb-NO" sz="2533" dirty="0" smtClean="0"/>
              <a:t>Utforme </a:t>
            </a:r>
            <a:r>
              <a:rPr lang="nb-NO" sz="2533" dirty="0"/>
              <a:t>et samfunn der alle kan bidra med noe </a:t>
            </a:r>
            <a:r>
              <a:rPr lang="nb-NO" sz="2533" dirty="0" smtClean="0"/>
              <a:t>verdifullt </a:t>
            </a:r>
            <a:r>
              <a:rPr lang="nb-NO" sz="2533" dirty="0"/>
              <a:t>og føle seg </a:t>
            </a:r>
            <a:r>
              <a:rPr lang="nb-NO" sz="2533" dirty="0" smtClean="0"/>
              <a:t>verdifull!</a:t>
            </a:r>
            <a:r>
              <a:rPr lang="nb-NO" sz="2533" dirty="0"/>
              <a:t/>
            </a:r>
            <a:br>
              <a:rPr lang="nb-NO" sz="2533" dirty="0"/>
            </a:br>
            <a:endParaRPr lang="nb-NO" sz="2533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582B75-522E-4DF1-94D4-80D028E9C5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4" r="7990" b="1"/>
          <a:stretch/>
        </p:blipFill>
        <p:spPr>
          <a:xfrm>
            <a:off x="5077735" y="273048"/>
            <a:ext cx="6815667" cy="5853113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ECAD23-3822-4036-B9B1-CF4AA5B33B73}"/>
              </a:ext>
            </a:extLst>
          </p:cNvPr>
          <p:cNvSpPr/>
          <p:nvPr/>
        </p:nvSpPr>
        <p:spPr>
          <a:xfrm>
            <a:off x="124194" y="5331176"/>
            <a:ext cx="335527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333" dirty="0">
                <a:hlinkClick r:id="rId4"/>
              </a:rPr>
              <a:t>https://pubmed.ncbi.nlm.nih.gov/31407358/</a:t>
            </a:r>
            <a:r>
              <a:rPr lang="nb-NO" sz="1333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36658A-06D9-4226-BDA8-FCF0F899F6FF}"/>
              </a:ext>
            </a:extLst>
          </p:cNvPr>
          <p:cNvSpPr/>
          <p:nvPr/>
        </p:nvSpPr>
        <p:spPr>
          <a:xfrm>
            <a:off x="124193" y="5741948"/>
            <a:ext cx="10030275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333" dirty="0">
                <a:hlinkClick r:id="rId5"/>
              </a:rPr>
              <a:t>https://tidsskriftet.no/2021/02/essay/hva-skal-til-fa-flere-i-arbeid</a:t>
            </a:r>
            <a:r>
              <a:rPr lang="nb-NO" sz="1333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043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6" name="Text Box 20"/>
          <p:cNvSpPr txBox="1">
            <a:spLocks noChangeArrowheads="1"/>
          </p:cNvSpPr>
          <p:nvPr/>
        </p:nvSpPr>
        <p:spPr bwMode="auto">
          <a:xfrm>
            <a:off x="115503" y="2113383"/>
            <a:ext cx="11471463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nb-NO" sz="3600" dirty="0" smtClean="0">
                <a:solidFill>
                  <a:srgbClr val="0000FF"/>
                </a:solidFill>
              </a:rPr>
              <a:t>Takk for oppmerksomheten!</a:t>
            </a:r>
            <a:endParaRPr lang="en-US" sz="2000" dirty="0" smtClean="0">
              <a:solidFill>
                <a:srgbClr val="0000FF"/>
              </a:solidFill>
            </a:endParaRPr>
          </a:p>
          <a:p>
            <a:pPr algn="ctr"/>
            <a:endParaRPr lang="en-US" sz="3200" dirty="0">
              <a:solidFill>
                <a:srgbClr val="0000FF"/>
              </a:solidFill>
            </a:endParaRPr>
          </a:p>
          <a:p>
            <a:pPr algn="ctr"/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9" name="image3.jpg" descr="hunt_forskningssenter.jpg">
            <a:extLst>
              <a:ext uri="{FF2B5EF4-FFF2-40B4-BE49-F238E27FC236}">
                <a16:creationId xmlns:a16="http://schemas.microsoft.com/office/drawing/2014/main" id="{A5704387-893F-074B-BF0F-6C0C3B33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30" y="195092"/>
            <a:ext cx="3991702" cy="987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671"/>
          <a:stretch/>
        </p:blipFill>
        <p:spPr>
          <a:xfrm>
            <a:off x="3445844" y="4313675"/>
            <a:ext cx="4389120" cy="230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2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3938"/>
          <a:stretch/>
        </p:blipFill>
        <p:spPr>
          <a:xfrm>
            <a:off x="431954" y="2350537"/>
            <a:ext cx="9142871" cy="21319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66559" y="637849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393" y="2048722"/>
            <a:ext cx="2133688" cy="222472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438462"/>
            <a:ext cx="332783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1467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nb-NO" altLang="nb-NO" sz="240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AB7E3-CB09-4843-90A3-94BB1B4BFF35}"/>
              </a:ext>
            </a:extLst>
          </p:cNvPr>
          <p:cNvSpPr txBox="1"/>
          <p:nvPr/>
        </p:nvSpPr>
        <p:spPr>
          <a:xfrm>
            <a:off x="2500861" y="4888252"/>
            <a:ext cx="6181500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867" dirty="0" err="1">
                <a:solidFill>
                  <a:srgbClr val="92D050"/>
                </a:solidFill>
              </a:rPr>
              <a:t>A</a:t>
            </a:r>
            <a:r>
              <a:rPr lang="nb-NO" sz="5867" dirty="0" err="1"/>
              <a:t>ct-</a:t>
            </a:r>
            <a:r>
              <a:rPr lang="nb-NO" sz="5867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nb-NO" sz="5867" dirty="0" err="1"/>
              <a:t>elong-</a:t>
            </a:r>
            <a:r>
              <a:rPr lang="nb-NO" sz="5867" dirty="0" err="1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nb-NO" sz="5867" dirty="0" err="1"/>
              <a:t>ommit</a:t>
            </a:r>
            <a:endParaRPr lang="nb-NO" sz="5867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F938A75-7271-4E7D-8E27-2823E7C1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733" dirty="0"/>
              <a:t>Vårt verktøy er </a:t>
            </a:r>
            <a:r>
              <a:rPr lang="nb-NO" sz="3733" dirty="0" err="1"/>
              <a:t>ABCen</a:t>
            </a:r>
            <a:r>
              <a:rPr lang="nb-NO" sz="3733" dirty="0"/>
              <a:t> til god psykisk helse: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EB7AB4-EA62-45DE-9A54-979F11781496}"/>
              </a:ext>
            </a:extLst>
          </p:cNvPr>
          <p:cNvSpPr txBox="1"/>
          <p:nvPr/>
        </p:nvSpPr>
        <p:spPr>
          <a:xfrm>
            <a:off x="2934877" y="582747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nb-NO" sz="2400" dirty="0">
                <a:hlinkClick r:id="rId4"/>
              </a:rPr>
              <a:t>https://abcmentalsunnhet.no/</a:t>
            </a:r>
            <a:r>
              <a:rPr lang="nb-NO" sz="24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03488" y="6378497"/>
            <a:ext cx="21297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dirty="0" err="1" smtClean="0"/>
              <a:t>Ref</a:t>
            </a:r>
            <a:r>
              <a:rPr lang="nb-NO" dirty="0" smtClean="0"/>
              <a:t>: Steinar Krokstad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9486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1FBC7A-1855-4C25-A11B-C29032926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591" y="2211890"/>
            <a:ext cx="8830023" cy="2434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1B09FC-2B0A-4545-B741-159C7A532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938"/>
          <a:stretch/>
        </p:blipFill>
        <p:spPr>
          <a:xfrm>
            <a:off x="7398344" y="4402088"/>
            <a:ext cx="3399859" cy="7927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F2EA27-C10F-4A60-B908-89D501F53970}"/>
              </a:ext>
            </a:extLst>
          </p:cNvPr>
          <p:cNvSpPr txBox="1"/>
          <p:nvPr/>
        </p:nvSpPr>
        <p:spPr>
          <a:xfrm>
            <a:off x="3721815" y="5568989"/>
            <a:ext cx="609600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4267" dirty="0">
                <a:hlinkClick r:id="rId4"/>
              </a:rPr>
              <a:t>https://hodebra.no/</a:t>
            </a:r>
            <a:r>
              <a:rPr lang="nb-NO" sz="4267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6E340-2072-4A9C-A45C-4ACE24C0D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Vår kampanje heter: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753" y="6273210"/>
            <a:ext cx="21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Ref</a:t>
            </a:r>
            <a:r>
              <a:rPr lang="nb-NO" dirty="0" smtClean="0"/>
              <a:t>: Steinar Krokstad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395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 err="1">
                <a:effectLst/>
              </a:rPr>
              <a:t>ABCen</a:t>
            </a:r>
            <a:r>
              <a:rPr lang="nb-NO" b="1" dirty="0">
                <a:effectLst/>
              </a:rPr>
              <a:t> til god psykisk helse: Hva er det?</a:t>
            </a:r>
            <a:endParaRPr lang="nb-NO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7531" y="1615081"/>
            <a:ext cx="105156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/>
              <a:t>ABC for mental sunnhet er </a:t>
            </a:r>
            <a:r>
              <a:rPr lang="nb-NO" sz="2400" dirty="0">
                <a:solidFill>
                  <a:srgbClr val="FF0000"/>
                </a:solidFill>
              </a:rPr>
              <a:t>tre gode råd </a:t>
            </a:r>
            <a:r>
              <a:rPr lang="nb-NO" sz="2400" dirty="0"/>
              <a:t>som kan brukes på alle arenaer i samfunnet for å fremme bedre mental sunnhet</a:t>
            </a:r>
          </a:p>
          <a:p>
            <a:r>
              <a:rPr lang="nb-NO" sz="2400" dirty="0"/>
              <a:t>ABC virker både </a:t>
            </a:r>
            <a:r>
              <a:rPr lang="nb-NO" sz="2400" dirty="0">
                <a:solidFill>
                  <a:srgbClr val="FF0000"/>
                </a:solidFill>
              </a:rPr>
              <a:t>helsefremmende og forebyggende</a:t>
            </a:r>
          </a:p>
          <a:p>
            <a:r>
              <a:rPr lang="nb-NO" sz="2400" dirty="0"/>
              <a:t>ABC står for «</a:t>
            </a:r>
            <a:r>
              <a:rPr lang="nb-NO" sz="2400" dirty="0" err="1"/>
              <a:t>Act</a:t>
            </a:r>
            <a:r>
              <a:rPr lang="nb-NO" sz="2400" dirty="0"/>
              <a:t>, </a:t>
            </a:r>
            <a:r>
              <a:rPr lang="nb-NO" sz="2400" dirty="0" err="1"/>
              <a:t>Belong</a:t>
            </a:r>
            <a:r>
              <a:rPr lang="nb-NO" sz="2400" dirty="0"/>
              <a:t>, </a:t>
            </a:r>
            <a:r>
              <a:rPr lang="nb-NO" sz="2400" dirty="0" err="1"/>
              <a:t>Commit</a:t>
            </a:r>
            <a:r>
              <a:rPr lang="nb-NO" sz="2400" dirty="0"/>
              <a:t>» og ble utviklet i Australia hvor en nå kampanje drives av </a:t>
            </a:r>
            <a:r>
              <a:rPr lang="nb-NO" sz="2400" dirty="0" err="1">
                <a:hlinkClick r:id="rId2"/>
              </a:rPr>
              <a:t>Mentally</a:t>
            </a:r>
            <a:r>
              <a:rPr lang="nb-NO" sz="2400" dirty="0">
                <a:hlinkClick r:id="rId2"/>
              </a:rPr>
              <a:t> </a:t>
            </a:r>
            <a:r>
              <a:rPr lang="nb-NO" sz="2400" dirty="0" err="1">
                <a:hlinkClick r:id="rId2"/>
              </a:rPr>
              <a:t>Healthy</a:t>
            </a:r>
            <a:r>
              <a:rPr lang="nb-NO" sz="2400" dirty="0">
                <a:hlinkClick r:id="rId2"/>
              </a:rPr>
              <a:t> Western Australia</a:t>
            </a:r>
            <a:r>
              <a:rPr lang="nb-NO" sz="2400" dirty="0"/>
              <a:t>. </a:t>
            </a:r>
          </a:p>
          <a:p>
            <a:r>
              <a:rPr lang="nb-NO" sz="2400" dirty="0"/>
              <a:t>Det er hentet til Danmark av Statens </a:t>
            </a:r>
            <a:r>
              <a:rPr lang="nb-NO" sz="2400" dirty="0" err="1"/>
              <a:t>Institut</a:t>
            </a:r>
            <a:r>
              <a:rPr lang="nb-NO" sz="2400" dirty="0"/>
              <a:t> for </a:t>
            </a:r>
            <a:r>
              <a:rPr lang="nb-NO" sz="2400" dirty="0" err="1"/>
              <a:t>Folkesundhed</a:t>
            </a:r>
            <a:r>
              <a:rPr lang="nb-NO" sz="2400" dirty="0"/>
              <a:t> hvor det fikk navnet </a:t>
            </a:r>
            <a:r>
              <a:rPr lang="nb-NO" sz="2400" dirty="0">
                <a:hlinkClick r:id="rId3"/>
              </a:rPr>
              <a:t>ABC for Mental </a:t>
            </a:r>
            <a:r>
              <a:rPr lang="nb-NO" sz="2400" dirty="0" err="1">
                <a:hlinkClick r:id="rId3"/>
              </a:rPr>
              <a:t>Sundhed</a:t>
            </a:r>
            <a:r>
              <a:rPr lang="nb-NO" sz="2400" dirty="0">
                <a:hlinkClick r:id="" action="ppaction://noaction"/>
              </a:rPr>
              <a:t>.</a:t>
            </a:r>
            <a:r>
              <a:rPr lang="nb-NO" sz="2400" dirty="0"/>
              <a:t> </a:t>
            </a:r>
          </a:p>
          <a:p>
            <a:r>
              <a:rPr lang="nb-NO" sz="2400" dirty="0"/>
              <a:t>ABC er tatt i bruk av Folkehelsealliansen i Trøndelag</a:t>
            </a:r>
          </a:p>
          <a:p>
            <a:pPr marL="0" indent="0">
              <a:buNone/>
            </a:pPr>
            <a:endParaRPr lang="nb-NO" sz="2400" dirty="0">
              <a:hlinkClick r:id="" action="ppaction://noaction"/>
            </a:endParaRPr>
          </a:p>
          <a:p>
            <a:endParaRPr lang="nb-NO" sz="2400" dirty="0">
              <a:hlinkClick r:id="" action="ppaction://noactio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C5CFBB-E0DF-46EA-8B5A-8ECD863BA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0093" y="4637139"/>
            <a:ext cx="1611988" cy="16807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8451" y="6071191"/>
            <a:ext cx="21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Ref</a:t>
            </a:r>
            <a:r>
              <a:rPr lang="nb-NO" dirty="0" smtClean="0"/>
              <a:t>: Steinar Krokstad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549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5150" y="2456621"/>
            <a:ext cx="47561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 smtClean="0">
                <a:solidFill>
                  <a:srgbClr val="0000FF"/>
                </a:solidFill>
              </a:rPr>
              <a:t>Bekymring rundt psykisk uhelse blant ungdom</a:t>
            </a:r>
            <a:endParaRPr lang="nb-NO" sz="4400" dirty="0">
              <a:solidFill>
                <a:srgbClr val="0000FF"/>
              </a:solidFill>
            </a:endParaRPr>
          </a:p>
        </p:txBody>
      </p:sp>
      <p:pic>
        <p:nvPicPr>
          <p:cNvPr id="3" name="Picture 4" descr="Bilderesultat for depression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707" y="1924492"/>
            <a:ext cx="4547708" cy="303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47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32751"/>
            <a:ext cx="6142299" cy="6142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965" y="555586"/>
            <a:ext cx="6312060" cy="4177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291" y="253038"/>
            <a:ext cx="6068240" cy="652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5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927" y="365125"/>
            <a:ext cx="9217980" cy="64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1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52" y="244809"/>
            <a:ext cx="10515600" cy="1325563"/>
          </a:xfrm>
        </p:spPr>
        <p:txBody>
          <a:bodyPr/>
          <a:lstStyle/>
          <a:p>
            <a:r>
              <a:rPr lang="nb-NO" dirty="0" smtClean="0"/>
              <a:t>Globalt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441" y="522579"/>
            <a:ext cx="6607843" cy="5146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05664" y="6174014"/>
            <a:ext cx="6501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DALY = «</a:t>
            </a:r>
            <a:r>
              <a:rPr lang="nb-NO" dirty="0" err="1" smtClean="0"/>
              <a:t>disability-adjusted</a:t>
            </a:r>
            <a:r>
              <a:rPr lang="nb-NO" dirty="0" smtClean="0"/>
              <a:t> life-</a:t>
            </a:r>
            <a:r>
              <a:rPr lang="nb-NO" dirty="0" err="1" smtClean="0"/>
              <a:t>years</a:t>
            </a:r>
            <a:r>
              <a:rPr lang="nb-NO" dirty="0" smtClean="0"/>
              <a:t>», dvs. mål i år på forskjellen mellom et liv med nedsatt funksjon og ikke.  </a:t>
            </a:r>
            <a:endParaRPr lang="nb-NO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6358680"/>
            <a:ext cx="3714750" cy="2952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305" y="2948863"/>
            <a:ext cx="3708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Figur – «Global </a:t>
            </a:r>
            <a:r>
              <a:rPr lang="nb-NO" dirty="0" err="1" smtClean="0"/>
              <a:t>burden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disease</a:t>
            </a:r>
            <a:r>
              <a:rPr lang="nb-NO" dirty="0" smtClean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Basert på 204 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5632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nb-NO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HUNT forskningssenter</a:t>
            </a:r>
          </a:p>
        </p:txBody>
      </p:sp>
      <p:pic>
        <p:nvPicPr>
          <p:cNvPr id="4105" name="Picture 11" descr="kart_no_ho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r="-1" b="13429"/>
          <a:stretch/>
        </p:blipFill>
        <p:spPr bwMode="auto">
          <a:xfrm>
            <a:off x="317635" y="299363"/>
            <a:ext cx="4160452" cy="304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C7971D-8CB9-4482-9DC7-219EA1E43C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57" r="16771" b="2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pic>
        <p:nvPicPr>
          <p:cNvPr id="4104" name="Picture 8" descr="1700nordtrondela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3" r="-3" b="15564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711451" y="3489271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nb-NO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Levanger</a:t>
            </a:r>
          </a:p>
        </p:txBody>
      </p:sp>
      <p:sp>
        <p:nvSpPr>
          <p:cNvPr id="4106" name="Oval 12"/>
          <p:cNvSpPr>
            <a:spLocks noChangeArrowheads="1"/>
          </p:cNvSpPr>
          <p:nvPr/>
        </p:nvSpPr>
        <p:spPr bwMode="auto">
          <a:xfrm>
            <a:off x="3359151" y="4322708"/>
            <a:ext cx="7302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107" name="Line 13"/>
          <p:cNvSpPr>
            <a:spLocks noChangeShapeType="1"/>
          </p:cNvSpPr>
          <p:nvPr/>
        </p:nvSpPr>
        <p:spPr bwMode="auto">
          <a:xfrm flipV="1">
            <a:off x="1359502" y="2593921"/>
            <a:ext cx="6465287" cy="3587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" name="TextBox 1"/>
          <p:cNvSpPr txBox="1"/>
          <p:nvPr/>
        </p:nvSpPr>
        <p:spPr>
          <a:xfrm>
            <a:off x="5248534" y="4545795"/>
            <a:ext cx="62399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smtClean="0"/>
              <a:t>Helseundersøkelsen i Trøndelag (HUNT)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smtClean="0"/>
              <a:t>HUNT forskningssenter i Levanger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403463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1168</Words>
  <Application>Microsoft Office PowerPoint</Application>
  <PresentationFormat>Widescreen</PresentationFormat>
  <Paragraphs>237</Paragraphs>
  <Slides>49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Comic Sans MS</vt:lpstr>
      <vt:lpstr>georgia</vt:lpstr>
      <vt:lpstr>open-sans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Globalt</vt:lpstr>
      <vt:lpstr> HUNT forskningssenter</vt:lpstr>
      <vt:lpstr>HUNT studien (1-4) 1984 - 2019</vt:lpstr>
      <vt:lpstr>PowerPoint Presentation</vt:lpstr>
      <vt:lpstr>Angst/depresjon (SCL-5)</vt:lpstr>
      <vt:lpstr>Symptomer på angst/depresjon (SCL-5 &gt;2)</vt:lpstr>
      <vt:lpstr>Psykiske helseplager (%) etter familieinntekt</vt:lpstr>
      <vt:lpstr>Psykiske helseplager (%) etter utdanningslengde</vt:lpstr>
      <vt:lpstr>Psykiske helseplager (%) etter yrkesdeltakelse</vt:lpstr>
      <vt:lpstr>Spørsmål om funksjonshemming i Ung-HUNT</vt:lpstr>
      <vt:lpstr>Selvrapportert funksjonshemming i Ung-HUNT (Er du funksjonshemmet på noen av disse måtene? middels/mye)</vt:lpstr>
      <vt:lpstr>Symptomer på angst/depresjon hos funksjonshemmede i Ung-HUNT  (Er du funksjonshemmet på noen av disse måtene? middels/mye)</vt:lpstr>
      <vt:lpstr>Konsekvenser av trendene for unge</vt:lpstr>
      <vt:lpstr>PowerPoint Presentation</vt:lpstr>
      <vt:lpstr>Samfunn og helse</vt:lpstr>
      <vt:lpstr>PowerPoint Presentation</vt:lpstr>
      <vt:lpstr>PowerPoint Presentation</vt:lpstr>
      <vt:lpstr>PowerPoint Presentation</vt:lpstr>
      <vt:lpstr>PowerPoint Presentation</vt:lpstr>
      <vt:lpstr>Er endringen i psykiske plager reell? Endrede referanserammer?</vt:lpstr>
      <vt:lpstr>Store atferdsendringer blant unge</vt:lpstr>
      <vt:lpstr>PowerPoint Presentation</vt:lpstr>
      <vt:lpstr>PowerPoint Presentation</vt:lpstr>
      <vt:lpstr>Har pandemi-perioden ført til mer eller mindre tid brukt …..</vt:lpstr>
      <vt:lpstr>PowerPoint Presentation</vt:lpstr>
      <vt:lpstr>PowerPoint Presentation</vt:lpstr>
      <vt:lpstr>PowerPoint Presentation</vt:lpstr>
      <vt:lpstr>PowerPoint Presentation</vt:lpstr>
      <vt:lpstr> Ung-HUNT3 til Ung-HUNT4  Hvordan er helsa di nå? («dårlig» eller «ikke helt god»)</vt:lpstr>
      <vt:lpstr>PowerPoint Presentation</vt:lpstr>
      <vt:lpstr>Har du noen gang med vilje forsøkt å skade deg selv?  (f.eks. kuttet deg, tatt piller eller lignende) Ung-HUNT4 (2017-2019)</vt:lpstr>
      <vt:lpstr>Ensom (Veldig ofte / ofte) </vt:lpstr>
      <vt:lpstr>På skolen eller i fritiden. Hvor ofte føler du………………………At du er ensom Svarer «ofte» eller «svært ofte» (Ung-HUNT4, 2017-19)</vt:lpstr>
      <vt:lpstr>PowerPoint Presentation</vt:lpstr>
      <vt:lpstr>PowerPoint Presentation</vt:lpstr>
      <vt:lpstr>≥ 7 timer sosiale medier/internett per dag (Ung-HUNT4)</vt:lpstr>
      <vt:lpstr>Hvordan griper vi tak i disse utfordringene?</vt:lpstr>
      <vt:lpstr>Understøtte menneskers grunnleggende behov: Å ha en betydning «To matter!»  Utforme et samfunn der alle kan bidra med noe verdifullt og føle seg verdifull! </vt:lpstr>
      <vt:lpstr>PowerPoint Presentation</vt:lpstr>
      <vt:lpstr>Vårt verktøy er ABCen til god psykisk helse:</vt:lpstr>
      <vt:lpstr>Vår kampanje heter:</vt:lpstr>
      <vt:lpstr>ABCen til god psykisk helse: Hva er det?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Kirsti Kvaløy</dc:creator>
  <cp:lastModifiedBy>Kirsti Kvaløy</cp:lastModifiedBy>
  <cp:revision>85</cp:revision>
  <dcterms:created xsi:type="dcterms:W3CDTF">2021-09-08T11:06:47Z</dcterms:created>
  <dcterms:modified xsi:type="dcterms:W3CDTF">2022-04-21T07:03:33Z</dcterms:modified>
</cp:coreProperties>
</file>