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0" r:id="rId6"/>
    <p:sldId id="292" r:id="rId7"/>
    <p:sldId id="293" r:id="rId8"/>
    <p:sldId id="294" r:id="rId9"/>
    <p:sldId id="295" r:id="rId10"/>
    <p:sldId id="296" r:id="rId11"/>
    <p:sldId id="263" r:id="rId12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074"/>
    <a:srgbClr val="108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42AB8-F55D-4333-A3DA-373A046DB287}" v="3" dt="2022-04-19T14:32:51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y Ann Elvestad" userId="7b3b0ce6-f8c5-4162-8943-665e0a3746cd" providerId="ADAL" clId="{1E142AB8-F55D-4333-A3DA-373A046DB287}"/>
    <pc:docChg chg="undo custSel addSld delSld modSld">
      <pc:chgData name="Lilly Ann Elvestad" userId="7b3b0ce6-f8c5-4162-8943-665e0a3746cd" providerId="ADAL" clId="{1E142AB8-F55D-4333-A3DA-373A046DB287}" dt="2022-04-19T14:32:58.961" v="2382" actId="47"/>
      <pc:docMkLst>
        <pc:docMk/>
      </pc:docMkLst>
      <pc:sldChg chg="modSp mod">
        <pc:chgData name="Lilly Ann Elvestad" userId="7b3b0ce6-f8c5-4162-8943-665e0a3746cd" providerId="ADAL" clId="{1E142AB8-F55D-4333-A3DA-373A046DB287}" dt="2022-04-19T14:31:02.027" v="2380" actId="114"/>
        <pc:sldMkLst>
          <pc:docMk/>
          <pc:sldMk cId="2583838158" sldId="256"/>
        </pc:sldMkLst>
        <pc:spChg chg="mod">
          <ac:chgData name="Lilly Ann Elvestad" userId="7b3b0ce6-f8c5-4162-8943-665e0a3746cd" providerId="ADAL" clId="{1E142AB8-F55D-4333-A3DA-373A046DB287}" dt="2022-04-19T14:31:02.027" v="2380" actId="114"/>
          <ac:spMkLst>
            <pc:docMk/>
            <pc:sldMk cId="2583838158" sldId="256"/>
            <ac:spMk id="2" creationId="{00000000-0000-0000-0000-000000000000}"/>
          </ac:spMkLst>
        </pc:spChg>
        <pc:spChg chg="mod">
          <ac:chgData name="Lilly Ann Elvestad" userId="7b3b0ce6-f8c5-4162-8943-665e0a3746cd" providerId="ADAL" clId="{1E142AB8-F55D-4333-A3DA-373A046DB287}" dt="2022-04-19T13:34:04.518" v="45" actId="20577"/>
          <ac:spMkLst>
            <pc:docMk/>
            <pc:sldMk cId="2583838158" sldId="256"/>
            <ac:spMk id="3" creationId="{00000000-0000-0000-0000-000000000000}"/>
          </ac:spMkLst>
        </pc:spChg>
      </pc:sldChg>
      <pc:sldChg chg="addSp delSp modSp mod modClrScheme chgLayout">
        <pc:chgData name="Lilly Ann Elvestad" userId="7b3b0ce6-f8c5-4162-8943-665e0a3746cd" providerId="ADAL" clId="{1E142AB8-F55D-4333-A3DA-373A046DB287}" dt="2022-04-19T13:40:42.316" v="135" actId="20577"/>
        <pc:sldMkLst>
          <pc:docMk/>
          <pc:sldMk cId="1953433420" sldId="270"/>
        </pc:sldMkLst>
        <pc:spChg chg="del">
          <ac:chgData name="Lilly Ann Elvestad" userId="7b3b0ce6-f8c5-4162-8943-665e0a3746cd" providerId="ADAL" clId="{1E142AB8-F55D-4333-A3DA-373A046DB287}" dt="2022-04-19T13:36:08.219" v="50" actId="478"/>
          <ac:spMkLst>
            <pc:docMk/>
            <pc:sldMk cId="1953433420" sldId="270"/>
            <ac:spMk id="2" creationId="{00000000-0000-0000-0000-000000000000}"/>
          </ac:spMkLst>
        </pc:spChg>
        <pc:spChg chg="del">
          <ac:chgData name="Lilly Ann Elvestad" userId="7b3b0ce6-f8c5-4162-8943-665e0a3746cd" providerId="ADAL" clId="{1E142AB8-F55D-4333-A3DA-373A046DB287}" dt="2022-04-19T13:35:43.346" v="46" actId="22"/>
          <ac:spMkLst>
            <pc:docMk/>
            <pc:sldMk cId="1953433420" sldId="270"/>
            <ac:spMk id="3" creationId="{00000000-0000-0000-0000-000000000000}"/>
          </ac:spMkLst>
        </pc:spChg>
        <pc:spChg chg="add mod">
          <ac:chgData name="Lilly Ann Elvestad" userId="7b3b0ce6-f8c5-4162-8943-665e0a3746cd" providerId="ADAL" clId="{1E142AB8-F55D-4333-A3DA-373A046DB287}" dt="2022-04-19T13:40:22.785" v="128" actId="207"/>
          <ac:spMkLst>
            <pc:docMk/>
            <pc:sldMk cId="1953433420" sldId="270"/>
            <ac:spMk id="12" creationId="{F82EAE66-4C74-5F9E-9DC8-C69A1A03A02F}"/>
          </ac:spMkLst>
        </pc:spChg>
        <pc:spChg chg="add mod">
          <ac:chgData name="Lilly Ann Elvestad" userId="7b3b0ce6-f8c5-4162-8943-665e0a3746cd" providerId="ADAL" clId="{1E142AB8-F55D-4333-A3DA-373A046DB287}" dt="2022-04-19T13:40:42.316" v="135" actId="20577"/>
          <ac:spMkLst>
            <pc:docMk/>
            <pc:sldMk cId="1953433420" sldId="270"/>
            <ac:spMk id="14" creationId="{8078F090-7C93-666B-A814-F7CA8679A160}"/>
          </ac:spMkLst>
        </pc:spChg>
        <pc:picChg chg="add mod ord">
          <ac:chgData name="Lilly Ann Elvestad" userId="7b3b0ce6-f8c5-4162-8943-665e0a3746cd" providerId="ADAL" clId="{1E142AB8-F55D-4333-A3DA-373A046DB287}" dt="2022-04-19T13:36:42.481" v="53" actId="14100"/>
          <ac:picMkLst>
            <pc:docMk/>
            <pc:sldMk cId="1953433420" sldId="270"/>
            <ac:picMk id="7" creationId="{7B80BA6B-1C1C-4499-81C1-92266C50EEF3}"/>
          </ac:picMkLst>
        </pc:picChg>
      </pc:sldChg>
      <pc:sldChg chg="delSp modSp mod">
        <pc:chgData name="Lilly Ann Elvestad" userId="7b3b0ce6-f8c5-4162-8943-665e0a3746cd" providerId="ADAL" clId="{1E142AB8-F55D-4333-A3DA-373A046DB287}" dt="2022-04-19T13:56:41.916" v="824" actId="20577"/>
        <pc:sldMkLst>
          <pc:docMk/>
          <pc:sldMk cId="3348472232" sldId="292"/>
        </pc:sldMkLst>
        <pc:spChg chg="mod">
          <ac:chgData name="Lilly Ann Elvestad" userId="7b3b0ce6-f8c5-4162-8943-665e0a3746cd" providerId="ADAL" clId="{1E142AB8-F55D-4333-A3DA-373A046DB287}" dt="2022-04-19T13:49:18.611" v="417" actId="20577"/>
          <ac:spMkLst>
            <pc:docMk/>
            <pc:sldMk cId="3348472232" sldId="292"/>
            <ac:spMk id="2" creationId="{DEC2027A-0348-4A4E-8712-175D6637186F}"/>
          </ac:spMkLst>
        </pc:spChg>
        <pc:spChg chg="mod">
          <ac:chgData name="Lilly Ann Elvestad" userId="7b3b0ce6-f8c5-4162-8943-665e0a3746cd" providerId="ADAL" clId="{1E142AB8-F55D-4333-A3DA-373A046DB287}" dt="2022-04-19T13:56:41.916" v="824" actId="20577"/>
          <ac:spMkLst>
            <pc:docMk/>
            <pc:sldMk cId="3348472232" sldId="292"/>
            <ac:spMk id="3" creationId="{FC703446-9B45-4C3C-87D3-2AD47EE4B679}"/>
          </ac:spMkLst>
        </pc:spChg>
        <pc:spChg chg="del mod">
          <ac:chgData name="Lilly Ann Elvestad" userId="7b3b0ce6-f8c5-4162-8943-665e0a3746cd" providerId="ADAL" clId="{1E142AB8-F55D-4333-A3DA-373A046DB287}" dt="2022-04-19T13:42:47.578" v="235" actId="478"/>
          <ac:spMkLst>
            <pc:docMk/>
            <pc:sldMk cId="3348472232" sldId="292"/>
            <ac:spMk id="4" creationId="{F8C9D9B8-3F28-4D4A-90A1-7B4BCDB1AB14}"/>
          </ac:spMkLst>
        </pc:spChg>
      </pc:sldChg>
      <pc:sldChg chg="addSp delSp modSp new mod modClrScheme chgLayout">
        <pc:chgData name="Lilly Ann Elvestad" userId="7b3b0ce6-f8c5-4162-8943-665e0a3746cd" providerId="ADAL" clId="{1E142AB8-F55D-4333-A3DA-373A046DB287}" dt="2022-04-19T14:01:22.029" v="1062" actId="20577"/>
        <pc:sldMkLst>
          <pc:docMk/>
          <pc:sldMk cId="271575576" sldId="293"/>
        </pc:sldMkLst>
        <pc:spChg chg="mod ord">
          <ac:chgData name="Lilly Ann Elvestad" userId="7b3b0ce6-f8c5-4162-8943-665e0a3746cd" providerId="ADAL" clId="{1E142AB8-F55D-4333-A3DA-373A046DB287}" dt="2022-04-19T13:57:39.387" v="868" actId="700"/>
          <ac:spMkLst>
            <pc:docMk/>
            <pc:sldMk cId="271575576" sldId="293"/>
            <ac:spMk id="2" creationId="{9443171E-F816-48AF-B6C1-E427215AD3E5}"/>
          </ac:spMkLst>
        </pc:spChg>
        <pc:spChg chg="add del mod">
          <ac:chgData name="Lilly Ann Elvestad" userId="7b3b0ce6-f8c5-4162-8943-665e0a3746cd" providerId="ADAL" clId="{1E142AB8-F55D-4333-A3DA-373A046DB287}" dt="2022-04-19T13:58:07.637" v="872" actId="478"/>
          <ac:spMkLst>
            <pc:docMk/>
            <pc:sldMk cId="271575576" sldId="293"/>
            <ac:spMk id="3" creationId="{BE62CA3C-1961-4F5E-B8C6-A541E2B8CE57}"/>
          </ac:spMkLst>
        </pc:spChg>
        <pc:spChg chg="add mod ord">
          <ac:chgData name="Lilly Ann Elvestad" userId="7b3b0ce6-f8c5-4162-8943-665e0a3746cd" providerId="ADAL" clId="{1E142AB8-F55D-4333-A3DA-373A046DB287}" dt="2022-04-19T13:58:44.075" v="904" actId="27636"/>
          <ac:spMkLst>
            <pc:docMk/>
            <pc:sldMk cId="271575576" sldId="293"/>
            <ac:spMk id="4" creationId="{BAFD27DB-B759-4F58-9EE8-CCFB0DCB42E0}"/>
          </ac:spMkLst>
        </pc:spChg>
        <pc:spChg chg="add mod ord">
          <ac:chgData name="Lilly Ann Elvestad" userId="7b3b0ce6-f8c5-4162-8943-665e0a3746cd" providerId="ADAL" clId="{1E142AB8-F55D-4333-A3DA-373A046DB287}" dt="2022-04-19T14:01:22.029" v="1062" actId="20577"/>
          <ac:spMkLst>
            <pc:docMk/>
            <pc:sldMk cId="271575576" sldId="293"/>
            <ac:spMk id="5" creationId="{53AF1C5C-2646-49EC-AC96-2A5E7A441AE5}"/>
          </ac:spMkLst>
        </pc:spChg>
      </pc:sldChg>
      <pc:sldChg chg="modSp new mod">
        <pc:chgData name="Lilly Ann Elvestad" userId="7b3b0ce6-f8c5-4162-8943-665e0a3746cd" providerId="ADAL" clId="{1E142AB8-F55D-4333-A3DA-373A046DB287}" dt="2022-04-19T14:11:19.114" v="1411" actId="20577"/>
        <pc:sldMkLst>
          <pc:docMk/>
          <pc:sldMk cId="1598733439" sldId="294"/>
        </pc:sldMkLst>
        <pc:spChg chg="mod">
          <ac:chgData name="Lilly Ann Elvestad" userId="7b3b0ce6-f8c5-4162-8943-665e0a3746cd" providerId="ADAL" clId="{1E142AB8-F55D-4333-A3DA-373A046DB287}" dt="2022-04-19T14:01:56.044" v="1083" actId="20577"/>
          <ac:spMkLst>
            <pc:docMk/>
            <pc:sldMk cId="1598733439" sldId="294"/>
            <ac:spMk id="2" creationId="{74843CF4-AE5C-465F-8AB1-F83FF852F11C}"/>
          </ac:spMkLst>
        </pc:spChg>
        <pc:spChg chg="mod">
          <ac:chgData name="Lilly Ann Elvestad" userId="7b3b0ce6-f8c5-4162-8943-665e0a3746cd" providerId="ADAL" clId="{1E142AB8-F55D-4333-A3DA-373A046DB287}" dt="2022-04-19T14:11:19.114" v="1411" actId="20577"/>
          <ac:spMkLst>
            <pc:docMk/>
            <pc:sldMk cId="1598733439" sldId="294"/>
            <ac:spMk id="3" creationId="{BDC2872C-D341-4299-91B8-06ED2A266BC8}"/>
          </ac:spMkLst>
        </pc:spChg>
      </pc:sldChg>
      <pc:sldChg chg="modSp new mod">
        <pc:chgData name="Lilly Ann Elvestad" userId="7b3b0ce6-f8c5-4162-8943-665e0a3746cd" providerId="ADAL" clId="{1E142AB8-F55D-4333-A3DA-373A046DB287}" dt="2022-04-19T14:18:58.262" v="1949" actId="20577"/>
        <pc:sldMkLst>
          <pc:docMk/>
          <pc:sldMk cId="1106262985" sldId="295"/>
        </pc:sldMkLst>
        <pc:spChg chg="mod">
          <ac:chgData name="Lilly Ann Elvestad" userId="7b3b0ce6-f8c5-4162-8943-665e0a3746cd" providerId="ADAL" clId="{1E142AB8-F55D-4333-A3DA-373A046DB287}" dt="2022-04-19T14:12:07.025" v="1439" actId="20577"/>
          <ac:spMkLst>
            <pc:docMk/>
            <pc:sldMk cId="1106262985" sldId="295"/>
            <ac:spMk id="2" creationId="{68D861F0-BECD-4FC2-A63D-B0EFA72501DD}"/>
          </ac:spMkLst>
        </pc:spChg>
        <pc:spChg chg="mod">
          <ac:chgData name="Lilly Ann Elvestad" userId="7b3b0ce6-f8c5-4162-8943-665e0a3746cd" providerId="ADAL" clId="{1E142AB8-F55D-4333-A3DA-373A046DB287}" dt="2022-04-19T14:18:58.262" v="1949" actId="20577"/>
          <ac:spMkLst>
            <pc:docMk/>
            <pc:sldMk cId="1106262985" sldId="295"/>
            <ac:spMk id="3" creationId="{0388A64F-F1F0-49AE-A252-B639CD953E24}"/>
          </ac:spMkLst>
        </pc:spChg>
      </pc:sldChg>
      <pc:sldChg chg="modSp new mod">
        <pc:chgData name="Lilly Ann Elvestad" userId="7b3b0ce6-f8c5-4162-8943-665e0a3746cd" providerId="ADAL" clId="{1E142AB8-F55D-4333-A3DA-373A046DB287}" dt="2022-04-19T14:23:50.781" v="2379" actId="20577"/>
        <pc:sldMkLst>
          <pc:docMk/>
          <pc:sldMk cId="2132447860" sldId="296"/>
        </pc:sldMkLst>
        <pc:spChg chg="mod">
          <ac:chgData name="Lilly Ann Elvestad" userId="7b3b0ce6-f8c5-4162-8943-665e0a3746cd" providerId="ADAL" clId="{1E142AB8-F55D-4333-A3DA-373A046DB287}" dt="2022-04-19T14:19:26.133" v="1979" actId="20577"/>
          <ac:spMkLst>
            <pc:docMk/>
            <pc:sldMk cId="2132447860" sldId="296"/>
            <ac:spMk id="2" creationId="{4DD4C9EC-8652-4D3B-BD56-3E3703F926D4}"/>
          </ac:spMkLst>
        </pc:spChg>
        <pc:spChg chg="mod">
          <ac:chgData name="Lilly Ann Elvestad" userId="7b3b0ce6-f8c5-4162-8943-665e0a3746cd" providerId="ADAL" clId="{1E142AB8-F55D-4333-A3DA-373A046DB287}" dt="2022-04-19T14:23:50.781" v="2379" actId="20577"/>
          <ac:spMkLst>
            <pc:docMk/>
            <pc:sldMk cId="2132447860" sldId="296"/>
            <ac:spMk id="3" creationId="{CE317EFA-0952-48F7-A2CE-5863E742CA92}"/>
          </ac:spMkLst>
        </pc:spChg>
      </pc:sldChg>
      <pc:sldChg chg="new del">
        <pc:chgData name="Lilly Ann Elvestad" userId="7b3b0ce6-f8c5-4162-8943-665e0a3746cd" providerId="ADAL" clId="{1E142AB8-F55D-4333-A3DA-373A046DB287}" dt="2022-04-19T14:32:58.961" v="2382" actId="47"/>
        <pc:sldMkLst>
          <pc:docMk/>
          <pc:sldMk cId="933441164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5C17-FDBE-4258-93E1-EA31CD60D56F}" type="datetimeFigureOut">
              <a:rPr lang="nb-NO" smtClean="0"/>
              <a:t>19.04.2022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E95DB-BF6C-4278-BBC4-7D804ADB93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2925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BB8A8-8DBF-4E98-862C-F5353CD7D1EE}" type="datetimeFigureOut">
              <a:rPr lang="nb-NO" smtClean="0"/>
              <a:t>19.04.2022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FB43A-EC6E-4146-ACF7-FB5C8695A0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65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B43A-EC6E-4146-ACF7-FB5C8695A01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21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52" y="5849127"/>
            <a:ext cx="496848" cy="7699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10. Oktober 2017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8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205" y="5678522"/>
            <a:ext cx="496848" cy="7699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162-F94B-4ADC-A4D2-DFC87EAB68D0}" type="datetime1">
              <a:rPr lang="nb-NO" smtClean="0"/>
              <a:t>19.04.2022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7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7E7F-5512-48F2-8BC6-EA7015338652}" type="datetime1">
              <a:rPr lang="nb-NO" smtClean="0"/>
              <a:t>19.04.2022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205" y="5678522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38231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73437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52EF-63CC-4A90-B829-68FC4F601B7E}" type="datetime1">
              <a:rPr lang="nb-NO" smtClean="0"/>
              <a:t>19.04.2022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428811" y="1522463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 userDrawn="1"/>
        </p:nvCxnSpPr>
        <p:spPr>
          <a:xfrm>
            <a:off x="500530" y="1588435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95" y="5839821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A301-BF71-4AAB-9041-B2227660221D}" type="datetime1">
              <a:rPr lang="nb-NO" smtClean="0"/>
              <a:t>19.04.2022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9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9B13-592A-4261-8884-5A6029B2CD9F}" type="datetime1">
              <a:rPr lang="nb-NO" smtClean="0"/>
              <a:t>19.04.2022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-5976" y="1364502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 userDrawn="1"/>
        </p:nvCxnSpPr>
        <p:spPr>
          <a:xfrm>
            <a:off x="-5976" y="1419643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054D-9145-4DA9-BBE5-1DCBEA08D12E}" type="datetime1">
              <a:rPr lang="nb-NO" smtClean="0"/>
              <a:t>19.04.2022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5976" y="1364502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-5976" y="1419643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1EBA-E15D-4573-8CB7-084446BDF474}" type="datetime1">
              <a:rPr lang="nb-NO" smtClean="0"/>
              <a:t>19.04.2022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-5976" y="1364502"/>
            <a:ext cx="11359776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 userDrawn="1"/>
        </p:nvCxnSpPr>
        <p:spPr>
          <a:xfrm>
            <a:off x="-5976" y="1419643"/>
            <a:ext cx="11163300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6527-85BB-4EED-B105-6B76B65A0644}" type="datetime1">
              <a:rPr lang="nb-NO" smtClean="0"/>
              <a:t>19.04.2022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58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556C-1508-4CE7-A3E3-280C3F954EBC}" type="datetime1">
              <a:rPr lang="nb-NO" smtClean="0"/>
              <a:t>19.04.2022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0" y="2027198"/>
            <a:ext cx="4781550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 userDrawn="1"/>
        </p:nvCxnSpPr>
        <p:spPr>
          <a:xfrm>
            <a:off x="0" y="2082339"/>
            <a:ext cx="4585074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7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DA24-CBA3-4465-83B5-EE70D4DDFF13}" type="datetime1">
              <a:rPr lang="nb-NO" smtClean="0"/>
              <a:t>19.04.2022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Funksjonshemmedes fellesorganisasjon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0" y="2027198"/>
            <a:ext cx="4781550" cy="0"/>
          </a:xfrm>
          <a:prstGeom prst="line">
            <a:avLst/>
          </a:prstGeom>
          <a:ln w="34925">
            <a:solidFill>
              <a:srgbClr val="1D00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 userDrawn="1"/>
        </p:nvCxnSpPr>
        <p:spPr>
          <a:xfrm>
            <a:off x="0" y="2082339"/>
            <a:ext cx="4585074" cy="0"/>
          </a:xfrm>
          <a:prstGeom prst="line">
            <a:avLst/>
          </a:prstGeom>
          <a:ln w="19050">
            <a:solidFill>
              <a:srgbClr val="10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21" y="5454680"/>
            <a:ext cx="496848" cy="7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506F0-DD0F-4F48-A7F3-F067E7FABDBC}" type="datetime1">
              <a:rPr lang="nb-NO" smtClean="0"/>
              <a:t>19.04.2022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err="1"/>
              <a:t>FFOs</a:t>
            </a:r>
            <a:r>
              <a:rPr lang="nb-NO"/>
              <a:t> budsjettkonferanse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0392-E19D-4FAA-80B1-6599B0AF08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98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74073"/>
            <a:ext cx="9144000" cy="3175372"/>
          </a:xfrm>
        </p:spPr>
        <p:txBody>
          <a:bodyPr>
            <a:normAutofit/>
          </a:bodyPr>
          <a:lstStyle/>
          <a:p>
            <a:r>
              <a:rPr lang="nb-NO" sz="4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Hvordan kan vi lykkes med å få mennesker med nedsatt funksjonsevne ut i det ordinære arbeidslivet? </a:t>
            </a:r>
            <a:endParaRPr lang="nb-NO" sz="11500" b="1" i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1076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3600" b="1" dirty="0">
                <a:solidFill>
                  <a:srgbClr val="0070C0"/>
                </a:solidFill>
                <a:cs typeface="Calibri Light"/>
              </a:rPr>
              <a:t>Lilly Ann Elvestad, FFO</a:t>
            </a:r>
          </a:p>
        </p:txBody>
      </p:sp>
    </p:spTree>
    <p:extLst>
      <p:ext uri="{BB962C8B-B14F-4D97-AF65-F5344CB8AC3E}">
        <p14:creationId xmlns:p14="http://schemas.microsoft.com/office/powerpoint/2010/main" val="258383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2EAE66-4C74-5F9E-9DC8-C69A1A03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r>
              <a:rPr lang="en-US" dirty="0" err="1">
                <a:solidFill>
                  <a:srgbClr val="1D0074"/>
                </a:solidFill>
              </a:rPr>
              <a:t>Funksjonshemmede</a:t>
            </a:r>
            <a:r>
              <a:rPr lang="en-US" dirty="0">
                <a:solidFill>
                  <a:srgbClr val="1D0074"/>
                </a:solidFill>
              </a:rPr>
              <a:t> </a:t>
            </a:r>
            <a:r>
              <a:rPr lang="en-US" dirty="0" err="1">
                <a:solidFill>
                  <a:srgbClr val="1D0074"/>
                </a:solidFill>
              </a:rPr>
              <a:t>regnes</a:t>
            </a:r>
            <a:r>
              <a:rPr lang="en-US" dirty="0">
                <a:solidFill>
                  <a:srgbClr val="1D0074"/>
                </a:solidFill>
              </a:rPr>
              <a:t> </a:t>
            </a:r>
            <a:r>
              <a:rPr lang="en-US" dirty="0" err="1">
                <a:solidFill>
                  <a:srgbClr val="1D0074"/>
                </a:solidFill>
              </a:rPr>
              <a:t>ikke</a:t>
            </a:r>
            <a:r>
              <a:rPr lang="en-US" dirty="0">
                <a:solidFill>
                  <a:srgbClr val="1D0074"/>
                </a:solidFill>
              </a:rPr>
              <a:t> med?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B80BA6B-1C1C-4499-81C1-92266C50E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507" y="455915"/>
            <a:ext cx="3932236" cy="5405136"/>
          </a:xfrm>
          <a:noFill/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078F090-7C93-666B-A814-F7CA8679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buSzPts val="1200"/>
              <a:buFont typeface="Helvetica Neue"/>
              <a:buChar char="-"/>
            </a:pPr>
            <a:r>
              <a:rPr lang="nb-NO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 enn 100 000 funksjonshemmede står utenfor </a:t>
            </a:r>
          </a:p>
          <a:p>
            <a:pPr marL="342900" lvl="0" indent="-342900">
              <a:buSzPts val="1200"/>
              <a:buFont typeface="Helvetica Neue"/>
              <a:buChar char="-"/>
            </a:pPr>
            <a:r>
              <a:rPr lang="nb-NO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Funksjonshemmede møter mange barrierer: </a:t>
            </a:r>
          </a:p>
          <a:p>
            <a:pPr marL="800100" lvl="1" indent="-342900">
              <a:buSzPts val="1200"/>
              <a:buFont typeface="Helvetica Neue"/>
              <a:buChar char="-"/>
            </a:pPr>
            <a:r>
              <a:rPr lang="nb-NO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 diskriminering,</a:t>
            </a:r>
          </a:p>
          <a:p>
            <a:pPr marL="800100" lvl="1" indent="-342900">
              <a:buSzPts val="1200"/>
              <a:buFont typeface="Helvetica Neue"/>
              <a:buChar char="-"/>
            </a:pPr>
            <a:r>
              <a:rPr lang="nb-NO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fordommer og arbeidsgivere </a:t>
            </a:r>
          </a:p>
          <a:p>
            <a:pPr marL="800100" lvl="1" indent="-342900">
              <a:buSzPts val="1200"/>
              <a:buFont typeface="Helvetica Neue"/>
              <a:buChar char="-"/>
            </a:pPr>
            <a:r>
              <a:rPr lang="nb-NO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mangler kunnskap</a:t>
            </a:r>
            <a:endParaRPr lang="nb-NO" sz="19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Helvetica Neue"/>
              <a:buChar char="-"/>
            </a:pPr>
            <a:r>
              <a:rPr lang="nb-NO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Økt sysselsetting for funksjonshemmede er en svært viktig kampsak for FFO</a:t>
            </a:r>
            <a:endParaRPr lang="nb-NO" sz="2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Helvetica Neue"/>
              <a:buChar char="-"/>
            </a:pPr>
            <a:r>
              <a:rPr lang="nb-NO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kampsak det er vanskelig å «vinne»?</a:t>
            </a:r>
            <a:endParaRPr lang="nb-NO" sz="22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3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C2027A-0348-4A4E-8712-175D6637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status?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703446-9B45-4C3C-87D3-2AD47EE4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nb-NO" dirty="0">
                <a:cs typeface="Calibri Light"/>
              </a:rPr>
              <a:t>40% funksjonshemmede er i jobb – 76% av hele befolkningen</a:t>
            </a:r>
          </a:p>
          <a:p>
            <a:pPr>
              <a:buFontTx/>
              <a:buChar char="-"/>
            </a:pPr>
            <a:r>
              <a:rPr lang="nb-NO" dirty="0">
                <a:cs typeface="Calibri Light"/>
              </a:rPr>
              <a:t>28% av de som ikke er i jobb, ønsker seg inn</a:t>
            </a:r>
          </a:p>
          <a:p>
            <a:pPr>
              <a:buFontTx/>
              <a:buChar char="-"/>
            </a:pPr>
            <a:r>
              <a:rPr lang="nb-NO" dirty="0">
                <a:cs typeface="Calibri Light"/>
              </a:rPr>
              <a:t>Utdanning er viktig – og enda viktigere for funksjonshemmede!</a:t>
            </a:r>
          </a:p>
          <a:p>
            <a:pPr>
              <a:buFontTx/>
              <a:buChar char="-"/>
            </a:pPr>
            <a:r>
              <a:rPr lang="nb-NO" dirty="0">
                <a:cs typeface="Calibri Light"/>
              </a:rPr>
              <a:t>Utviklingshemmede står utenfor. Bare 5,6% er i arbeid</a:t>
            </a:r>
          </a:p>
          <a:p>
            <a:pPr>
              <a:buFontTx/>
              <a:buChar char="-"/>
            </a:pPr>
            <a:r>
              <a:rPr lang="nb-NO" dirty="0">
                <a:cs typeface="Calibri Light"/>
              </a:rPr>
              <a:t>Mål om økt sysselsetting er ute av IA avtalen</a:t>
            </a:r>
          </a:p>
          <a:p>
            <a:pPr>
              <a:buFontTx/>
              <a:buChar char="-"/>
            </a:pPr>
            <a:endParaRPr lang="nb-NO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847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43171E-F816-48AF-B6C1-E427215A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Barrierene ligger hos arbeidsgiverne!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FD27DB-B759-4F58-9EE8-CCFB0DCB42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Manglende universell utforming – bygg, IKT og arbeidsverktøy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Tilrettelegging og hjelpemidler – NAV er fjern og langt unna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/>
              <a:t>Holdninger  og lite kunnskap – diskriminering og lave forventninger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3AF1C5C-2646-49EC-AC96-2A5E7A441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Diskriminering er dokumentert:</a:t>
            </a:r>
          </a:p>
          <a:p>
            <a:pPr lvl="1"/>
            <a:r>
              <a:rPr lang="nb-NO" dirty="0"/>
              <a:t>Rullestolbrukere må søke dobbelt så mange ganger</a:t>
            </a:r>
          </a:p>
          <a:p>
            <a:pPr lvl="1"/>
            <a:r>
              <a:rPr lang="nb-NO" dirty="0"/>
              <a:t>Psykisk sykdom – 27% lavere sannsynlighet for å få komme til intervju</a:t>
            </a:r>
          </a:p>
        </p:txBody>
      </p:sp>
    </p:spTree>
    <p:extLst>
      <p:ext uri="{BB962C8B-B14F-4D97-AF65-F5344CB8AC3E}">
        <p14:creationId xmlns:p14="http://schemas.microsoft.com/office/powerpoint/2010/main" val="27157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843CF4-AE5C-465F-8AB1-F83FF852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bedriftene?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C2872C-D341-4299-91B8-06ED2A266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Svært få (10%) har en rekrutteringsstrategi </a:t>
            </a:r>
          </a:p>
          <a:p>
            <a:r>
              <a:rPr lang="nb-NO" dirty="0"/>
              <a:t>3 av 4 er tilgjengelig for rullestolbrukere </a:t>
            </a:r>
          </a:p>
          <a:p>
            <a:r>
              <a:rPr lang="nb-NO" dirty="0"/>
              <a:t>9% har teleslynge</a:t>
            </a:r>
          </a:p>
          <a:p>
            <a:r>
              <a:rPr lang="nb-NO" dirty="0"/>
              <a:t>50% vet hvordan de kan få hjelp til tilrettelegging</a:t>
            </a:r>
          </a:p>
          <a:p>
            <a:r>
              <a:rPr lang="nb-NO" dirty="0"/>
              <a:t>20% vet hvordan få økonomisk støtte for tilrettelegging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873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D861F0-BECD-4FC2-A63D-B0EFA725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opplever arbeidssøkere?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88A64F-F1F0-49AE-A252-B639CD95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Utdanning og særlig høyere utdanning er nøkkelen til jobb</a:t>
            </a:r>
          </a:p>
          <a:p>
            <a:r>
              <a:rPr lang="nb-NO" dirty="0"/>
              <a:t>Veien inn i jobb går gjennom ordinær søknad og eget nettverk</a:t>
            </a:r>
          </a:p>
          <a:p>
            <a:r>
              <a:rPr lang="nb-NO" dirty="0"/>
              <a:t>Svært få lykke i å få jobb gjennom NAV eller dedikerte tiltak</a:t>
            </a:r>
          </a:p>
          <a:p>
            <a:r>
              <a:rPr lang="nb-NO" dirty="0"/>
              <a:t>De færreste (6%) informerer om sin </a:t>
            </a:r>
            <a:r>
              <a:rPr lang="nb-NO" dirty="0" err="1"/>
              <a:t>funksjonsedsettelse</a:t>
            </a:r>
            <a:r>
              <a:rPr lang="nb-NO" dirty="0"/>
              <a:t> i søknad</a:t>
            </a:r>
          </a:p>
          <a:p>
            <a:r>
              <a:rPr lang="nb-NO" dirty="0"/>
              <a:t>Lav kjennskap til </a:t>
            </a:r>
            <a:r>
              <a:rPr lang="nb-NO" dirty="0" err="1"/>
              <a:t>tilretteliggingstilskudd</a:t>
            </a:r>
            <a:endParaRPr lang="nb-NO" dirty="0"/>
          </a:p>
          <a:p>
            <a:r>
              <a:rPr lang="nb-NO" dirty="0"/>
              <a:t>26% opplever å ha blitt diskriminert, 10% har mistet jobben</a:t>
            </a:r>
          </a:p>
        </p:txBody>
      </p:sp>
    </p:spTree>
    <p:extLst>
      <p:ext uri="{BB962C8B-B14F-4D97-AF65-F5344CB8AC3E}">
        <p14:creationId xmlns:p14="http://schemas.microsoft.com/office/powerpoint/2010/main" val="110626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D4C9EC-8652-4D3B-BD56-3E3703F9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</a:t>
            </a:r>
            <a:r>
              <a:rPr lang="nb-NO" dirty="0" err="1"/>
              <a:t>FFOs</a:t>
            </a:r>
            <a:r>
              <a:rPr lang="nb-NO" dirty="0"/>
              <a:t> anbefalinger?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317EFA-0952-48F7-A2CE-5863E742C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Arbeidsgivere bør pålegges å ha rekrutteringsstrategi – inngå i Aktivitets- og redegjørelsesplikten (ARP)</a:t>
            </a:r>
          </a:p>
          <a:p>
            <a:r>
              <a:rPr lang="nb-NO" dirty="0"/>
              <a:t>Strengere håndhevelse av diskrimineringsloven</a:t>
            </a:r>
          </a:p>
          <a:p>
            <a:r>
              <a:rPr lang="nb-NO" dirty="0"/>
              <a:t>Krav til Universell utforming av arbeidsplasser og IKT-systemer</a:t>
            </a:r>
          </a:p>
          <a:p>
            <a:r>
              <a:rPr lang="nb-NO" dirty="0" err="1"/>
              <a:t>NAVs</a:t>
            </a:r>
            <a:r>
              <a:rPr lang="nb-NO" dirty="0"/>
              <a:t> må se arbeidsgivere – informasjon og veiledning</a:t>
            </a:r>
          </a:p>
          <a:p>
            <a:r>
              <a:rPr lang="nb-NO" dirty="0" err="1"/>
              <a:t>Funskjonshemmede</a:t>
            </a:r>
            <a:r>
              <a:rPr lang="nb-NO" dirty="0"/>
              <a:t> må inn i ny IA avtale</a:t>
            </a:r>
          </a:p>
          <a:p>
            <a:r>
              <a:rPr lang="nb-NO" dirty="0"/>
              <a:t>Mer kunnskap!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244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5B64537-BAE6-1C7E-D11A-BEBC06E2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5"/>
                </a:solidFill>
              </a:rPr>
              <a:t>Følg</a:t>
            </a:r>
            <a:r>
              <a:rPr lang="en-US" sz="4000" dirty="0">
                <a:solidFill>
                  <a:schemeClr val="accent5"/>
                </a:solidFill>
              </a:rPr>
              <a:t> </a:t>
            </a:r>
            <a:r>
              <a:rPr lang="en-US" sz="4000" dirty="0" err="1">
                <a:solidFill>
                  <a:schemeClr val="accent5"/>
                </a:solidFill>
              </a:rPr>
              <a:t>oss</a:t>
            </a:r>
            <a:r>
              <a:rPr lang="en-US" sz="4000" dirty="0">
                <a:solidFill>
                  <a:schemeClr val="accent5"/>
                </a:solidFill>
              </a:rPr>
              <a:t> </a:t>
            </a:r>
            <a:r>
              <a:rPr lang="en-US" sz="4000" dirty="0" err="1">
                <a:solidFill>
                  <a:schemeClr val="accent5"/>
                </a:solidFill>
              </a:rPr>
              <a:t>på</a:t>
            </a:r>
            <a:r>
              <a:rPr lang="en-US" sz="4000" dirty="0">
                <a:solidFill>
                  <a:schemeClr val="accent5"/>
                </a:solidFill>
              </a:rPr>
              <a:t> </a:t>
            </a:r>
            <a:r>
              <a:rPr lang="en-US" sz="4000" dirty="0" err="1">
                <a:solidFill>
                  <a:schemeClr val="accent5"/>
                </a:solidFill>
              </a:rPr>
              <a:t>nett</a:t>
            </a:r>
            <a:r>
              <a:rPr lang="en-US" sz="4000" dirty="0">
                <a:solidFill>
                  <a:schemeClr val="accent5"/>
                </a:solidFill>
              </a:rPr>
              <a:t>, </a:t>
            </a:r>
            <a:r>
              <a:rPr lang="en-US" sz="4000" dirty="0" err="1">
                <a:solidFill>
                  <a:schemeClr val="accent5"/>
                </a:solidFill>
              </a:rPr>
              <a:t>sosiale</a:t>
            </a:r>
            <a:r>
              <a:rPr lang="en-US" sz="4000" dirty="0">
                <a:solidFill>
                  <a:schemeClr val="accent5"/>
                </a:solidFill>
              </a:rPr>
              <a:t> </a:t>
            </a:r>
            <a:r>
              <a:rPr lang="en-US" sz="4000" dirty="0" err="1">
                <a:solidFill>
                  <a:schemeClr val="accent5"/>
                </a:solidFill>
              </a:rPr>
              <a:t>medier</a:t>
            </a:r>
            <a:r>
              <a:rPr lang="en-US" sz="4000" dirty="0">
                <a:solidFill>
                  <a:schemeClr val="accent5"/>
                </a:solidFill>
              </a:rPr>
              <a:t> </a:t>
            </a:r>
            <a:r>
              <a:rPr lang="en-US" sz="4000" dirty="0" err="1">
                <a:solidFill>
                  <a:schemeClr val="accent5"/>
                </a:solidFill>
              </a:rPr>
              <a:t>eller</a:t>
            </a:r>
            <a:r>
              <a:rPr lang="en-US" sz="4000" dirty="0">
                <a:solidFill>
                  <a:schemeClr val="accent5"/>
                </a:solidFill>
              </a:rPr>
              <a:t> ta </a:t>
            </a:r>
            <a:r>
              <a:rPr lang="en-US" sz="4000" dirty="0" err="1">
                <a:solidFill>
                  <a:schemeClr val="accent5"/>
                </a:solidFill>
              </a:rPr>
              <a:t>kontakt</a:t>
            </a:r>
            <a:r>
              <a:rPr lang="en-US" sz="4000" dirty="0">
                <a:solidFill>
                  <a:schemeClr val="accent5"/>
                </a:solidFill>
              </a:rPr>
              <a:t>!</a:t>
            </a:r>
          </a:p>
        </p:txBody>
      </p:sp>
      <p:pic>
        <p:nvPicPr>
          <p:cNvPr id="9" name="Plassholder for innhold 8" descr="Et bilde som inneholder person, personer, gruppe&#10;&#10;Automatisk generert beskrivelse">
            <a:extLst>
              <a:ext uri="{FF2B5EF4-FFF2-40B4-BE49-F238E27FC236}">
                <a16:creationId xmlns:a16="http://schemas.microsoft.com/office/drawing/2014/main" id="{13E2AB81-B3C6-A948-BD7B-FF702F3AAD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467450"/>
            <a:ext cx="6563638" cy="5054001"/>
          </a:xfrm>
          <a:noFill/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413B82B-10B6-AC49-B9AB-69DBF6C9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3A90392-E19D-4FAA-80B1-6599B0AF08F2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876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ønn-Gu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2.0" id="{0F518221-7D00-4503-8459-4BF98B210486}" vid="{FBE78B5A-8976-43D0-A0CE-E0ECF08F831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15a204-1b8b-4842-9e97-7dcc06c01236">
      <UserInfo>
        <DisplayName>Line Skåtøy</DisplayName>
        <AccountId>25</AccountId>
        <AccountType/>
      </UserInfo>
    </SharedWithUsers>
    <TaxCatchAll xmlns="6a15a204-1b8b-4842-9e97-7dcc06c01236" xsi:nil="true"/>
    <lcf76f155ced4ddcb4097134ff3c332f xmlns="73ab009d-c85c-470a-b26d-f29f5486aa2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35A261FCA46944A8B3CC2E8845F820" ma:contentTypeVersion="11" ma:contentTypeDescription="Opprett et nytt dokument." ma:contentTypeScope="" ma:versionID="41445a1302f6284190283020f5823932">
  <xsd:schema xmlns:xsd="http://www.w3.org/2001/XMLSchema" xmlns:xs="http://www.w3.org/2001/XMLSchema" xmlns:p="http://schemas.microsoft.com/office/2006/metadata/properties" xmlns:ns2="73ab009d-c85c-470a-b26d-f29f5486aa25" xmlns:ns3="6a15a204-1b8b-4842-9e97-7dcc06c01236" targetNamespace="http://schemas.microsoft.com/office/2006/metadata/properties" ma:root="true" ma:fieldsID="2aacce97869714e480b37e6dd5811eff" ns2:_="" ns3:_="">
    <xsd:import namespace="73ab009d-c85c-470a-b26d-f29f5486aa25"/>
    <xsd:import namespace="6a15a204-1b8b-4842-9e97-7dcc06c012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b009d-c85c-470a-b26d-f29f5486a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d31989d0-7e26-4f03-9d28-35d62fb91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5a204-1b8b-4842-9e97-7dcc06c012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9da0ca8-2ad8-460a-8704-39476c4e59fa}" ma:internalName="TaxCatchAll" ma:showField="CatchAllData" ma:web="6a15a204-1b8b-4842-9e97-7dcc06c012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DE49C2-23C9-4DB4-B664-FC69CFE452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DAB50B-C58B-4F52-8A67-A7FBA1935204}">
  <ds:schemaRefs>
    <ds:schemaRef ds:uri="6a15a204-1b8b-4842-9e97-7dcc06c01236"/>
    <ds:schemaRef ds:uri="73ab009d-c85c-470a-b26d-f29f5486aa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144483-E115-4C00-AE22-01F776AEF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b009d-c85c-470a-b26d-f29f5486aa25"/>
    <ds:schemaRef ds:uri="6a15a204-1b8b-4842-9e97-7dcc06c01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FFO Mal NY Original 2.0</Template>
  <TotalTime>59</TotalTime>
  <Words>351</Words>
  <Application>Microsoft Office PowerPoint</Application>
  <PresentationFormat>Widescreen</PresentationFormat>
  <Paragraphs>48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Helvetica Neue</vt:lpstr>
      <vt:lpstr>Wingdings</vt:lpstr>
      <vt:lpstr>Office-tema</vt:lpstr>
      <vt:lpstr>Hvordan kan vi lykkes med å få mennesker med nedsatt funksjonsevne ut i det ordinære arbeidslivet? </vt:lpstr>
      <vt:lpstr>Funksjonshemmede regnes ikke med?</vt:lpstr>
      <vt:lpstr>Hva er status?</vt:lpstr>
      <vt:lpstr>Barrierene ligger hos arbeidsgiverne!</vt:lpstr>
      <vt:lpstr>Hva gjør bedriftene?</vt:lpstr>
      <vt:lpstr>Hva opplever arbeidssøkere?</vt:lpstr>
      <vt:lpstr>Hva er FFOs anbefalinger?</vt:lpstr>
      <vt:lpstr>Følg oss på nett, sosiale medier eller ta kontakt!</vt:lpstr>
    </vt:vector>
  </TitlesOfParts>
  <Company>FFO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Rehabilitering Helse og omsorg</dc:title>
  <dc:creator>Berit Therese Larsen</dc:creator>
  <cp:lastModifiedBy>Lilly Ann Elvestad</cp:lastModifiedBy>
  <cp:revision>9</cp:revision>
  <cp:lastPrinted>2016-10-10T06:44:59Z</cp:lastPrinted>
  <dcterms:created xsi:type="dcterms:W3CDTF">2016-10-07T07:12:05Z</dcterms:created>
  <dcterms:modified xsi:type="dcterms:W3CDTF">2022-04-19T14:33:02Z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0x010100A635A261FCA46944A8B3CC2E8845F820</vt:lpwstr>
  </property>
  <property fmtid="{D5CDD505-2E9C-101B-9397-08002B2CF9AE}" pid="3" name="MediaServiceImageTags">
    <vt:lpwstr/>
  </property>
</Properties>
</file>