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15"/>
  </p:notesMasterIdLst>
  <p:sldIdLst>
    <p:sldId id="279" r:id="rId7"/>
    <p:sldId id="342" r:id="rId8"/>
    <p:sldId id="522" r:id="rId9"/>
    <p:sldId id="278" r:id="rId10"/>
    <p:sldId id="398" r:id="rId11"/>
    <p:sldId id="4787" r:id="rId12"/>
    <p:sldId id="4789" r:id="rId13"/>
    <p:sldId id="4788" r:id="rId14"/>
  </p:sldIdLst>
  <p:sldSz cx="9144000" cy="5145088"/>
  <p:notesSz cx="9926638" cy="6797675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71" userDrawn="1">
          <p15:clr>
            <a:srgbClr val="A4A3A4"/>
          </p15:clr>
        </p15:guide>
        <p15:guide id="2" pos="295" userDrawn="1">
          <p15:clr>
            <a:srgbClr val="A4A3A4"/>
          </p15:clr>
        </p15:guide>
        <p15:guide id="3" pos="3129" userDrawn="1">
          <p15:clr>
            <a:srgbClr val="A4A3A4"/>
          </p15:clr>
        </p15:guide>
        <p15:guide id="4" orient="horz" pos="69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ne Krohn-Hansen" initials="JKH" lastIdx="4" clrIdx="0">
    <p:extLst>
      <p:ext uri="{19B8F6BF-5375-455C-9EA6-DF929625EA0E}">
        <p15:presenceInfo xmlns:p15="http://schemas.microsoft.com/office/powerpoint/2012/main" userId="S::jkh@nho.no::f58465b1-142a-45b0-bf07-b343786da0e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C2E7"/>
    <a:srgbClr val="F9F9F9"/>
    <a:srgbClr val="AFAFAF"/>
    <a:srgbClr val="333333"/>
    <a:srgbClr val="CCCCCC"/>
    <a:srgbClr val="008BCE"/>
    <a:srgbClr val="2B9ED6"/>
    <a:srgbClr val="9CDB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872FC1-49A9-44B2-A051-4B60C9C7F524}" v="2" dt="2022-04-19T13:29:26.6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>
        <p:guide orient="horz" pos="1371"/>
        <p:guide pos="295"/>
        <p:guide pos="3129"/>
        <p:guide orient="horz" pos="69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b-NO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2855696559522973E-2"/>
          <c:y val="1.4366691138247864E-3"/>
          <c:w val="0.96714421808468687"/>
          <c:h val="0.7176824052414481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2.1733579852594989E-3"/>
                  <c:y val="1.55979463522759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C6C-4B82-897A-338D3364E238}"/>
                </c:ext>
              </c:extLst>
            </c:dLbl>
            <c:dLbl>
              <c:idx val="3"/>
              <c:layout>
                <c:manualLayout>
                  <c:x val="-2.1733579852594989E-3"/>
                  <c:y val="-3.89948658806898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C6C-4B82-897A-338D3364E238}"/>
                </c:ext>
              </c:extLst>
            </c:dLbl>
            <c:dLbl>
              <c:idx val="6"/>
              <c:layout>
                <c:manualLayout>
                  <c:x val="-1.0866789926297495E-2"/>
                  <c:y val="-1.1698459764206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A08-4AB2-8841-A31B7D045A7B}"/>
                </c:ext>
              </c:extLst>
            </c:dLbl>
            <c:dLbl>
              <c:idx val="11"/>
              <c:layout>
                <c:manualLayout>
                  <c:x val="-2.1733579852594989E-3"/>
                  <c:y val="-1.1698459764206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C6C-4B82-897A-338D3364E23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Sheet1!$A$2:$A$16</c:f>
              <c:strCache>
                <c:ptCount val="15"/>
                <c:pt idx="0">
                  <c:v>Abelia </c:v>
                </c:pt>
                <c:pt idx="1">
                  <c:v>BNL</c:v>
                </c:pt>
                <c:pt idx="2">
                  <c:v>Energi Norge </c:v>
                </c:pt>
                <c:pt idx="3">
                  <c:v>MBL </c:v>
                </c:pt>
                <c:pt idx="4">
                  <c:v>NBF</c:v>
                </c:pt>
                <c:pt idx="5">
                  <c:v>Nelfo </c:v>
                </c:pt>
                <c:pt idx="6">
                  <c:v>NHO LT</c:v>
                </c:pt>
                <c:pt idx="7">
                  <c:v>NHO Luftfart </c:v>
                </c:pt>
                <c:pt idx="8">
                  <c:v>NHO MD</c:v>
                </c:pt>
                <c:pt idx="9">
                  <c:v>NHO Reiseliv </c:v>
                </c:pt>
                <c:pt idx="10">
                  <c:v>NHO SH </c:v>
                </c:pt>
                <c:pt idx="11">
                  <c:v>NHO Transport</c:v>
                </c:pt>
                <c:pt idx="12">
                  <c:v>Norsk Industri</c:v>
                </c:pt>
                <c:pt idx="13">
                  <c:v>Norog </c:v>
                </c:pt>
                <c:pt idx="14">
                  <c:v>Sjømat Norge</c:v>
                </c:pt>
              </c:strCache>
            </c:strRef>
          </c:cat>
          <c:val>
            <c:numRef>
              <c:f>Sheet1!$B$2:$B$16</c:f>
              <c:numCache>
                <c:formatCode>0%</c:formatCode>
                <c:ptCount val="15"/>
                <c:pt idx="0">
                  <c:v>0.28000000000000003</c:v>
                </c:pt>
                <c:pt idx="1">
                  <c:v>0.36</c:v>
                </c:pt>
                <c:pt idx="2">
                  <c:v>0.21</c:v>
                </c:pt>
                <c:pt idx="3">
                  <c:v>0.15</c:v>
                </c:pt>
                <c:pt idx="4">
                  <c:v>0.31</c:v>
                </c:pt>
                <c:pt idx="5">
                  <c:v>0.21</c:v>
                </c:pt>
                <c:pt idx="6">
                  <c:v>0.36</c:v>
                </c:pt>
                <c:pt idx="7">
                  <c:v>0.33</c:v>
                </c:pt>
                <c:pt idx="8">
                  <c:v>0.35</c:v>
                </c:pt>
                <c:pt idx="9">
                  <c:v>0.43</c:v>
                </c:pt>
                <c:pt idx="10">
                  <c:v>0.35</c:v>
                </c:pt>
                <c:pt idx="11">
                  <c:v>0.33</c:v>
                </c:pt>
                <c:pt idx="12">
                  <c:v>0.34</c:v>
                </c:pt>
                <c:pt idx="13">
                  <c:v>0.26</c:v>
                </c:pt>
                <c:pt idx="14">
                  <c:v>0.21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6C-4B82-897A-338D3364E2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21350589681649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C6C-4B82-897A-338D3364E238}"/>
                </c:ext>
              </c:extLst>
            </c:dLbl>
            <c:dLbl>
              <c:idx val="1"/>
              <c:layout>
                <c:manualLayout>
                  <c:x val="1.73868638820759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C6C-4B82-897A-338D3364E238}"/>
                </c:ext>
              </c:extLst>
            </c:dLbl>
            <c:dLbl>
              <c:idx val="3"/>
              <c:layout>
                <c:manualLayout>
                  <c:x val="1.0866789926297495E-2"/>
                  <c:y val="1.1698459764206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C6C-4B82-897A-338D3364E238}"/>
                </c:ext>
              </c:extLst>
            </c:dLbl>
            <c:dLbl>
              <c:idx val="4"/>
              <c:layout>
                <c:manualLayout>
                  <c:x val="1.3040147911557033E-2"/>
                  <c:y val="-3.574488079605249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C6C-4B82-897A-338D3364E238}"/>
                </c:ext>
              </c:extLst>
            </c:dLbl>
            <c:dLbl>
              <c:idx val="5"/>
              <c:layout>
                <c:manualLayout>
                  <c:x val="1.5213505896816413E-2"/>
                  <c:y val="1.1698459764206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C6C-4B82-897A-338D3364E238}"/>
                </c:ext>
              </c:extLst>
            </c:dLbl>
            <c:dLbl>
              <c:idx val="6"/>
              <c:layout>
                <c:manualLayout>
                  <c:x val="1.3040147911556913E-2"/>
                  <c:y val="-1.16984597642069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C6C-4B82-897A-338D3364E238}"/>
                </c:ext>
              </c:extLst>
            </c:dLbl>
            <c:dLbl>
              <c:idx val="8"/>
              <c:layout>
                <c:manualLayout>
                  <c:x val="8.6934319410379955E-3"/>
                  <c:y val="1.9497432940344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C6C-4B82-897A-338D3364E238}"/>
                </c:ext>
              </c:extLst>
            </c:dLbl>
            <c:dLbl>
              <c:idx val="9"/>
              <c:layout>
                <c:manualLayout>
                  <c:x val="6.520073955778416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C6C-4B82-897A-338D3364E238}"/>
                </c:ext>
              </c:extLst>
            </c:dLbl>
            <c:dLbl>
              <c:idx val="11"/>
              <c:layout>
                <c:manualLayout>
                  <c:x val="6.520073955778496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C6C-4B82-897A-338D3364E238}"/>
                </c:ext>
              </c:extLst>
            </c:dLbl>
            <c:dLbl>
              <c:idx val="13"/>
              <c:layout>
                <c:manualLayout>
                  <c:x val="6.520073955778496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C6C-4B82-897A-338D3364E23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Abelia </c:v>
                </c:pt>
                <c:pt idx="1">
                  <c:v>BNL</c:v>
                </c:pt>
                <c:pt idx="2">
                  <c:v>Energi Norge </c:v>
                </c:pt>
                <c:pt idx="3">
                  <c:v>MBL </c:v>
                </c:pt>
                <c:pt idx="4">
                  <c:v>NBF</c:v>
                </c:pt>
                <c:pt idx="5">
                  <c:v>Nelfo </c:v>
                </c:pt>
                <c:pt idx="6">
                  <c:v>NHO LT</c:v>
                </c:pt>
                <c:pt idx="7">
                  <c:v>NHO Luftfart </c:v>
                </c:pt>
                <c:pt idx="8">
                  <c:v>NHO MD</c:v>
                </c:pt>
                <c:pt idx="9">
                  <c:v>NHO Reiseliv </c:v>
                </c:pt>
                <c:pt idx="10">
                  <c:v>NHO SH </c:v>
                </c:pt>
                <c:pt idx="11">
                  <c:v>NHO Transport</c:v>
                </c:pt>
                <c:pt idx="12">
                  <c:v>Norsk Industri</c:v>
                </c:pt>
                <c:pt idx="13">
                  <c:v>Norog </c:v>
                </c:pt>
                <c:pt idx="14">
                  <c:v>Sjømat Norge</c:v>
                </c:pt>
              </c:strCache>
            </c:strRef>
          </c:cat>
          <c:val>
            <c:numRef>
              <c:f>Sheet1!$C$2:$C$16</c:f>
              <c:numCache>
                <c:formatCode>0%</c:formatCode>
                <c:ptCount val="15"/>
                <c:pt idx="0">
                  <c:v>0.18</c:v>
                </c:pt>
                <c:pt idx="1">
                  <c:v>0.3</c:v>
                </c:pt>
                <c:pt idx="2">
                  <c:v>0.24</c:v>
                </c:pt>
                <c:pt idx="3">
                  <c:v>0.14000000000000001</c:v>
                </c:pt>
                <c:pt idx="4">
                  <c:v>0.27</c:v>
                </c:pt>
                <c:pt idx="5">
                  <c:v>0.19</c:v>
                </c:pt>
                <c:pt idx="6">
                  <c:v>0.36</c:v>
                </c:pt>
                <c:pt idx="7">
                  <c:v>0</c:v>
                </c:pt>
                <c:pt idx="8">
                  <c:v>0.25</c:v>
                </c:pt>
                <c:pt idx="9">
                  <c:v>0.18</c:v>
                </c:pt>
                <c:pt idx="10">
                  <c:v>0.25</c:v>
                </c:pt>
                <c:pt idx="11">
                  <c:v>0.32</c:v>
                </c:pt>
                <c:pt idx="12">
                  <c:v>0.27</c:v>
                </c:pt>
                <c:pt idx="13">
                  <c:v>0.1</c:v>
                </c:pt>
                <c:pt idx="14">
                  <c:v>0.27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6C-4B82-897A-338D3364E2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6437120"/>
        <c:crosses val="autoZero"/>
        <c:auto val="0"/>
        <c:lblAlgn val="ctr"/>
        <c:lblOffset val="100"/>
        <c:tickLblSkip val="1"/>
        <c:noMultiLvlLbl val="0"/>
      </c:catAx>
      <c:valAx>
        <c:axId val="66437120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67451136"/>
        <c:crosses val="autoZero"/>
        <c:crossBetween val="between"/>
      </c:valAx>
    </c:plotArea>
    <c:legend>
      <c:legendPos val="b"/>
      <c:overlay val="0"/>
    </c:legend>
    <c:plotVisOnly val="1"/>
    <c:dispBlanksAs val="zero"/>
    <c:showDLblsOverMax val="1"/>
  </c:chart>
  <c:txPr>
    <a:bodyPr/>
    <a:lstStyle/>
    <a:p>
      <a:pPr>
        <a:defRPr sz="800" smtId="4294967295"/>
      </a:pPr>
      <a:endParaRPr lang="nb-NO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5622797" y="0"/>
            <a:ext cx="4301543" cy="341064"/>
          </a:xfrm>
          <a:prstGeom prst="rect">
            <a:avLst/>
          </a:prstGeom>
        </p:spPr>
        <p:txBody>
          <a:bodyPr vert="horz" lIns="95561" tIns="47781" rIns="95561" bIns="47781" rtlCol="0"/>
          <a:lstStyle>
            <a:lvl1pPr algn="r">
              <a:defRPr sz="1300"/>
            </a:lvl1pPr>
          </a:lstStyle>
          <a:p>
            <a:fld id="{60D0CA8B-F145-4AAC-A122-E15C6C1FD270}" type="datetimeFigureOut">
              <a:rPr lang="en-GB" smtClean="0"/>
              <a:t>19/04/2022</a:t>
            </a:fld>
            <a:endParaRPr lang="en-GB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1" tIns="47781" rIns="95561" bIns="47781" rtlCol="0" anchor="ctr"/>
          <a:lstStyle/>
          <a:p>
            <a:endParaRPr lang="en-GB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992665" y="3271382"/>
            <a:ext cx="7941310" cy="2676584"/>
          </a:xfrm>
          <a:prstGeom prst="rect">
            <a:avLst/>
          </a:prstGeom>
        </p:spPr>
        <p:txBody>
          <a:bodyPr vert="horz" lIns="95561" tIns="47781" rIns="95561" bIns="47781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5622797" y="6456612"/>
            <a:ext cx="4301543" cy="341064"/>
          </a:xfrm>
          <a:prstGeom prst="rect">
            <a:avLst/>
          </a:prstGeom>
        </p:spPr>
        <p:txBody>
          <a:bodyPr vert="horz" lIns="95561" tIns="47781" rIns="95561" bIns="47781" rtlCol="0" anchor="b"/>
          <a:lstStyle>
            <a:lvl1pPr algn="r">
              <a:defRPr sz="1300"/>
            </a:lvl1pPr>
          </a:lstStyle>
          <a:p>
            <a:fld id="{9AD6E763-F294-46BE-BE17-D8A513F4B4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1092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6E763-F294-46BE-BE17-D8A513F4B4E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62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716708">
              <a:defRPr/>
            </a:pPr>
            <a:r>
              <a:rPr lang="nb-NO" sz="1000" dirty="0"/>
              <a:t>NHO startet i 2012 rekrutteringsprosjektet Ringer i Vannet som rettet seg mot målgruppen for IA-avtalens delmål 2. Ringer i vannet er en metodikk for rekruttering og samarbeid mellom bedrifter som arrangerer aktive arbeidsmarkedstiltak (arbeids- og inkluderingsbedrifter i NHO Service og Handel) og NHO-bedrifter. </a:t>
            </a:r>
          </a:p>
          <a:p>
            <a:pPr defTabSz="716708">
              <a:defRPr/>
            </a:pPr>
            <a:endParaRPr lang="nb-NO" sz="1000" dirty="0"/>
          </a:p>
          <a:p>
            <a:pPr defTabSz="716708">
              <a:defRPr/>
            </a:pPr>
            <a:r>
              <a:rPr lang="nb-NO" sz="1000" dirty="0"/>
              <a:t>Metodikken i Ringer i Vannet tar utgangspunkt i bedriftens behov for arbeidskraft. Først kartlegges rekrutterings- og kompetansebehovet. Deretter får bedriften hjelp til å finne den best egnede kandidaten til den ledige stillingen. Gjennom en kostnadsfri periode med arbeidspraksis får både kandidat og bedrift mulighet til å prøve ut arbeidsforholdet uten forpliktelser. Det sikres én kontaktperson og tett oppfølging av både kandidat og arbeidsgiver. </a:t>
            </a:r>
          </a:p>
          <a:p>
            <a:pPr defTabSz="716708">
              <a:defRPr/>
            </a:pPr>
            <a:endParaRPr lang="nb-NO" sz="1000" dirty="0"/>
          </a:p>
          <a:p>
            <a:pPr>
              <a:defRPr/>
            </a:pPr>
            <a:r>
              <a:rPr lang="nb-NO" sz="1000" dirty="0"/>
              <a:t>Målsettingen med prosjektet </a:t>
            </a:r>
            <a:r>
              <a:rPr lang="nb-NO" dirty="0"/>
              <a:t>var fast </a:t>
            </a:r>
            <a:r>
              <a:rPr lang="nb-NO" sz="1000" dirty="0"/>
              <a:t>ansettelse og flere tilbake til arbeidslivet.</a:t>
            </a:r>
          </a:p>
          <a:p>
            <a:pPr defTabSz="716708">
              <a:defRPr/>
            </a:pPr>
            <a:endParaRPr lang="nb-NO" sz="1000" dirty="0"/>
          </a:p>
          <a:p>
            <a:pPr defTabSz="716708">
              <a:defRPr/>
            </a:pPr>
            <a:r>
              <a:rPr lang="nb-NO" sz="1000" dirty="0"/>
              <a:t>Prosjektet ble evaluert i 2017, og hovedkonklusjonen var at metoden gir effekter og bør tas i bruk i større monn.</a:t>
            </a:r>
            <a:r>
              <a:rPr lang="nb-NO" dirty="0">
                <a:effectLst/>
              </a:rPr>
              <a:t> </a:t>
            </a:r>
            <a:r>
              <a:rPr lang="nb-NO" sz="1000" dirty="0"/>
              <a:t>Tøssebro, J. m.fl. (2017). </a:t>
            </a:r>
            <a:r>
              <a:rPr lang="nb-NO" sz="1000" i="1" dirty="0"/>
              <a:t>Arbeidsgivere og arbeidsinkludering. Ringer i Vannet – et bidrag til økt rekruttering av personer med nedsatt funksjonsevne. </a:t>
            </a:r>
            <a:r>
              <a:rPr lang="nb-NO" sz="1000" dirty="0"/>
              <a:t>NTNU Samfunnsforskning.</a:t>
            </a:r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6E763-F294-46BE-BE17-D8A513F4B4E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8956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NHO tok initiativ til et samarbeid med NAV for å mobilisere inkluderingsviljen blant flere arbeidsgivere. Evalueringen og erfaringene fra NHOs prosjekt Ringer i Vannet ligger til grunn for dette samarbeidsprosjektet.</a:t>
            </a:r>
          </a:p>
          <a:p>
            <a:r>
              <a:rPr lang="nb-NO" dirty="0"/>
              <a:t>Samarbeidsprosjektet drives av Arbeids- og velferdsdirektoratet. I tillegg til NHO deltar Virke, KS, Spekter, LO, YS, Akademikerne og </a:t>
            </a:r>
            <a:r>
              <a:rPr lang="nb-NO" dirty="0" err="1"/>
              <a:t>Unio</a:t>
            </a:r>
            <a:r>
              <a:rPr lang="nb-NO" dirty="0"/>
              <a:t>.</a:t>
            </a:r>
          </a:p>
          <a:p>
            <a:r>
              <a:rPr lang="nb-NO" dirty="0"/>
              <a:t>Vi inkluderer! prøves ut i tre pilotfylker; NAV Oslo, NAV </a:t>
            </a:r>
            <a:r>
              <a:rPr lang="nb-NO" dirty="0" err="1"/>
              <a:t>Vestland</a:t>
            </a:r>
            <a:r>
              <a:rPr lang="nb-NO" dirty="0"/>
              <a:t> og NAV Trøndelag.</a:t>
            </a:r>
          </a:p>
          <a:p>
            <a:endParaRPr lang="nb-NO" dirty="0"/>
          </a:p>
          <a:p>
            <a:pPr marL="179177" indent="-179177">
              <a:buFontTx/>
              <a:buChar char="-"/>
            </a:pPr>
            <a:endParaRPr lang="nb-NO" dirty="0"/>
          </a:p>
          <a:p>
            <a:pPr marL="179177" indent="-179177">
              <a:buFontTx/>
              <a:buChar char="-"/>
            </a:pPr>
            <a:endParaRPr lang="nb-NO" dirty="0"/>
          </a:p>
          <a:p>
            <a:pPr defTabSz="716708"/>
            <a:r>
              <a:rPr lang="nb-NO" sz="1900" dirty="0">
                <a:solidFill>
                  <a:srgbClr val="000000"/>
                </a:solidFill>
                <a:latin typeface="Georgia" panose="02040502050405020303" pitchFamily="18" charset="0"/>
                <a:ea typeface="Georgia" panose="02040502050405020303" pitchFamily="18" charset="0"/>
                <a:cs typeface="Calibri" panose="020F0502020204030204" pitchFamily="34" charset="0"/>
              </a:rPr>
              <a:t>Vi inkluderer-prosjektet har foreløpig en varighet til 2022 og evalueres. Evalueringen vil vise om vi lykkes i overføring av metodikken i bredere skala og vil danne et viktig grunnlag for NHOs videre innsats på inkluderingsfeltet. </a:t>
            </a:r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6E763-F294-46BE-BE17-D8A513F4B4E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940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58354" lvl="1" indent="0">
              <a:buFontTx/>
              <a:buNone/>
            </a:pP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6E763-F294-46BE-BE17-D8A513F4B4E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421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6E763-F294-46BE-BE17-D8A513F4B4E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152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9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6E763-F294-46BE-BE17-D8A513F4B4E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828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sz="900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6E763-F294-46BE-BE17-D8A513F4B4E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91849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/>
              <a:t>Adresseavisen 19. Mai 2017 – Jan Ketil Kristiansen og Monika Skaugen</a:t>
            </a:r>
          </a:p>
          <a:p>
            <a:endParaRPr lang="nb-NO" dirty="0"/>
          </a:p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nb-NO" sz="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NHO Reiseliv arrangerte </a:t>
            </a:r>
            <a:r>
              <a:rPr lang="nb-NO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regionale </a:t>
            </a:r>
            <a:r>
              <a:rPr lang="nb-NO" sz="9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webinarer</a:t>
            </a:r>
            <a:r>
              <a:rPr lang="nb-NO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nb-NO" sz="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 samarbeid med NAV, hvor formålet var å informere om </a:t>
            </a:r>
            <a:r>
              <a:rPr lang="nb-NO" sz="9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NAVs</a:t>
            </a:r>
            <a:r>
              <a:rPr lang="nb-NO" sz="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rekrutteringsbistand, verktøy og tiltak. Det ble gjennomført seks regionale </a:t>
            </a:r>
            <a:r>
              <a:rPr lang="nb-NO" sz="9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webinarer</a:t>
            </a:r>
            <a:r>
              <a:rPr lang="nb-NO" sz="9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med nærmere 100 deltakere fra alle landets fylker. «Tilskudd til sommerjobb» fra NAV ble også presentert. </a:t>
            </a:r>
            <a:r>
              <a:rPr lang="nb-NO" sz="9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Gi oss gjerne info om slike aktiviteter slik at vi er koblet på. </a:t>
            </a:r>
          </a:p>
          <a:p>
            <a:endParaRPr lang="nb-NO" dirty="0"/>
          </a:p>
          <a:p>
            <a:endParaRPr lang="nb-NO" dirty="0"/>
          </a:p>
          <a:p>
            <a:r>
              <a:rPr lang="nb-NO" dirty="0"/>
              <a:t>Vi har sett at dere har definert konkrete satsingsområder for hva dere vil jobbe med gjennom høsten, blant annet: </a:t>
            </a:r>
          </a:p>
          <a:p>
            <a:pPr algn="l"/>
            <a:endParaRPr lang="nb-NO" b="1" i="0" dirty="0">
              <a:solidFill>
                <a:srgbClr val="222222"/>
              </a:solidFill>
              <a:effectLst/>
              <a:latin typeface="avenir-next-nho"/>
            </a:endParaRPr>
          </a:p>
          <a:p>
            <a:pPr algn="l"/>
            <a:r>
              <a:rPr lang="nb-NO" b="1" i="0" dirty="0">
                <a:solidFill>
                  <a:srgbClr val="222222"/>
                </a:solidFill>
                <a:effectLst/>
                <a:latin typeface="avenir-next-nho"/>
              </a:rPr>
              <a:t>Følge opp NAV sentralt og regionalt:</a:t>
            </a:r>
          </a:p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tiempos-text-nho"/>
              </a:rPr>
              <a:t>Følge opp NAV både sentralt og regionalt, hvor målet vil være å få flere av de permitterte og ledige til reiselivet. NAV må i større grad enn i dag få god og relevant informasjon om reiselivet, og hvorfor det er en interessant bransje. Det vil også være et mål å få flere ansatte som har forlatt bransjen, tilbake til reiselivet.</a:t>
            </a:r>
          </a:p>
          <a:p>
            <a:pPr algn="l"/>
            <a:endParaRPr lang="nb-NO" b="0" i="0" dirty="0">
              <a:solidFill>
                <a:srgbClr val="222222"/>
              </a:solidFill>
              <a:effectLst/>
              <a:latin typeface="tiempos-text-nho"/>
            </a:endParaRPr>
          </a:p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tiempos-text-nho"/>
              </a:rPr>
              <a:t>Vi har også gitt konkrete innspill til regjeringserklæring som sammenfaller med dette og vil følge opp politikere og NAV fremover. </a:t>
            </a:r>
          </a:p>
          <a:p>
            <a:pPr algn="l"/>
            <a:endParaRPr lang="nb-NO" b="0" i="0" dirty="0">
              <a:solidFill>
                <a:srgbClr val="222222"/>
              </a:solidFill>
              <a:effectLst/>
              <a:latin typeface="tiempos-text-nho"/>
            </a:endParaRPr>
          </a:p>
          <a:p>
            <a:pPr algn="l"/>
            <a:endParaRPr lang="nb-NO" b="0" i="0" dirty="0">
              <a:solidFill>
                <a:srgbClr val="222222"/>
              </a:solidFill>
              <a:effectLst/>
              <a:latin typeface="tiempos-text-nho"/>
            </a:endParaRPr>
          </a:p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D6E763-F294-46BE-BE17-D8A513F4B4E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689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icture Placeholder 28"/>
          <p:cNvSpPr>
            <a:spLocks noGrp="1"/>
          </p:cNvSpPr>
          <p:nvPr>
            <p:ph type="pic" sz="quarter" idx="12"/>
          </p:nvPr>
        </p:nvSpPr>
        <p:spPr>
          <a:xfrm>
            <a:off x="5120228" y="866775"/>
            <a:ext cx="4023773" cy="4278313"/>
          </a:xfrm>
          <a:custGeom>
            <a:avLst/>
            <a:gdLst>
              <a:gd name="connsiteX0" fmla="*/ 2492019 w 4023773"/>
              <a:gd name="connsiteY0" fmla="*/ 0 h 4278313"/>
              <a:gd name="connsiteX1" fmla="*/ 4023773 w 4023773"/>
              <a:gd name="connsiteY1" fmla="*/ 0 h 4278313"/>
              <a:gd name="connsiteX2" fmla="*/ 4023773 w 4023773"/>
              <a:gd name="connsiteY2" fmla="*/ 4278313 h 4278313"/>
              <a:gd name="connsiteX3" fmla="*/ 0 w 4023773"/>
              <a:gd name="connsiteY3" fmla="*/ 4278313 h 4278313"/>
              <a:gd name="connsiteX4" fmla="*/ 2342611 w 4023773"/>
              <a:gd name="connsiteY4" fmla="*/ 273050 h 4278313"/>
              <a:gd name="connsiteX5" fmla="*/ 2339380 w 4023773"/>
              <a:gd name="connsiteY5" fmla="*/ 267601 h 4278313"/>
              <a:gd name="connsiteX6" fmla="*/ 2496593 w 4023773"/>
              <a:gd name="connsiteY6" fmla="*/ 2714 h 4278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23773" h="4278313">
                <a:moveTo>
                  <a:pt x="2492019" y="0"/>
                </a:moveTo>
                <a:lnTo>
                  <a:pt x="4023773" y="0"/>
                </a:lnTo>
                <a:lnTo>
                  <a:pt x="4023773" y="4278313"/>
                </a:lnTo>
                <a:lnTo>
                  <a:pt x="0" y="4278313"/>
                </a:lnTo>
                <a:lnTo>
                  <a:pt x="2342611" y="273050"/>
                </a:lnTo>
                <a:lnTo>
                  <a:pt x="2339380" y="267601"/>
                </a:lnTo>
                <a:lnTo>
                  <a:pt x="2496593" y="2714"/>
                </a:lnTo>
                <a:close/>
              </a:path>
            </a:pathLst>
          </a:custGeom>
          <a:noFill/>
        </p:spPr>
        <p:txBody>
          <a:bodyPr wrap="square">
            <a:noAutofit/>
          </a:bodyPr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19" name="f1"/>
          <p:cNvSpPr>
            <a:spLocks/>
          </p:cNvSpPr>
          <p:nvPr userDrawn="1"/>
        </p:nvSpPr>
        <p:spPr bwMode="auto">
          <a:xfrm>
            <a:off x="0" y="866775"/>
            <a:ext cx="7462838" cy="4284663"/>
          </a:xfrm>
          <a:custGeom>
            <a:avLst/>
            <a:gdLst>
              <a:gd name="T0" fmla="*/ 0 w 4701"/>
              <a:gd name="T1" fmla="*/ 0 h 2699"/>
              <a:gd name="T2" fmla="*/ 0 w 4701"/>
              <a:gd name="T3" fmla="*/ 2699 h 2699"/>
              <a:gd name="T4" fmla="*/ 3223 w 4701"/>
              <a:gd name="T5" fmla="*/ 2699 h 2699"/>
              <a:gd name="T6" fmla="*/ 4701 w 4701"/>
              <a:gd name="T7" fmla="*/ 172 h 2699"/>
              <a:gd name="T8" fmla="*/ 4599 w 4701"/>
              <a:gd name="T9" fmla="*/ 0 h 2699"/>
              <a:gd name="T10" fmla="*/ 0 w 4701"/>
              <a:gd name="T11" fmla="*/ 0 h 2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01" h="2699">
                <a:moveTo>
                  <a:pt x="0" y="0"/>
                </a:moveTo>
                <a:lnTo>
                  <a:pt x="0" y="2699"/>
                </a:lnTo>
                <a:lnTo>
                  <a:pt x="3223" y="2699"/>
                </a:lnTo>
                <a:lnTo>
                  <a:pt x="4701" y="172"/>
                </a:lnTo>
                <a:lnTo>
                  <a:pt x="4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B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50000" y="1175610"/>
            <a:ext cx="5432640" cy="2382930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50000" y="4291891"/>
            <a:ext cx="4670228" cy="205185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Navn Etternavn, Tittel</a:t>
            </a:r>
            <a:endParaRPr lang="en-GB"/>
          </a:p>
        </p:txBody>
      </p:sp>
      <p:sp>
        <p:nvSpPr>
          <p:cNvPr id="8" name="Plassholder for dato 7"/>
          <p:cNvSpPr>
            <a:spLocks noGrp="1"/>
          </p:cNvSpPr>
          <p:nvPr>
            <p:ph type="dt" sz="half" idx="10"/>
          </p:nvPr>
        </p:nvSpPr>
        <p:spPr>
          <a:xfrm>
            <a:off x="449960" y="4506594"/>
            <a:ext cx="2057400" cy="2739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23" name="f2"/>
          <p:cNvSpPr>
            <a:spLocks/>
          </p:cNvSpPr>
          <p:nvPr userDrawn="1"/>
        </p:nvSpPr>
        <p:spPr bwMode="auto">
          <a:xfrm>
            <a:off x="7456532" y="866775"/>
            <a:ext cx="1695450" cy="3149600"/>
          </a:xfrm>
          <a:custGeom>
            <a:avLst/>
            <a:gdLst>
              <a:gd name="T0" fmla="*/ 1068 w 1068"/>
              <a:gd name="T1" fmla="*/ 0 h 1984"/>
              <a:gd name="T2" fmla="*/ 101 w 1068"/>
              <a:gd name="T3" fmla="*/ 0 h 1984"/>
              <a:gd name="T4" fmla="*/ 0 w 1068"/>
              <a:gd name="T5" fmla="*/ 172 h 1984"/>
              <a:gd name="T6" fmla="*/ 1068 w 1068"/>
              <a:gd name="T7" fmla="*/ 1984 h 1984"/>
              <a:gd name="T8" fmla="*/ 1068 w 1068"/>
              <a:gd name="T9" fmla="*/ 0 h 1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8" h="1984">
                <a:moveTo>
                  <a:pt x="1068" y="0"/>
                </a:moveTo>
                <a:lnTo>
                  <a:pt x="101" y="0"/>
                </a:lnTo>
                <a:lnTo>
                  <a:pt x="0" y="172"/>
                </a:lnTo>
                <a:lnTo>
                  <a:pt x="1068" y="1984"/>
                </a:lnTo>
                <a:lnTo>
                  <a:pt x="1068" y="0"/>
                </a:lnTo>
                <a:close/>
              </a:path>
            </a:pathLst>
          </a:custGeom>
          <a:solidFill>
            <a:srgbClr val="9CDBD9">
              <a:alpha val="5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5872480" y="343228"/>
            <a:ext cx="3176692" cy="273928"/>
          </a:xfrm>
          <a:prstGeom prst="rect">
            <a:avLst/>
          </a:prstGeom>
        </p:spPr>
        <p:txBody>
          <a:bodyPr lIns="0" tIns="0" rIns="0" bIns="0"/>
          <a:lstStyle>
            <a:lvl1pPr marL="0" indent="0" algn="ctr">
              <a:buNone/>
              <a:defRPr sz="1200"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  <p:pic>
        <p:nvPicPr>
          <p:cNvPr id="15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054" y="360045"/>
            <a:ext cx="914402" cy="21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90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13"/>
          </p:nvPr>
        </p:nvSpPr>
        <p:spPr>
          <a:xfrm>
            <a:off x="4572000" y="688"/>
            <a:ext cx="4572000" cy="5144400"/>
          </a:xfrm>
          <a:solidFill>
            <a:srgbClr val="CCCCCC"/>
          </a:solidFill>
        </p:spPr>
        <p:txBody>
          <a:bodyPr/>
          <a:lstStyle/>
          <a:p>
            <a:r>
              <a:rPr lang="nb-NO"/>
              <a:t>Klikk på ikonet for å legge til et bilde</a:t>
            </a:r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5DC95F-CC9E-42B9-BFE4-A015B12872C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1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3814639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450001" y="1145907"/>
            <a:ext cx="3094577" cy="2853274"/>
          </a:xfrm>
          <a:prstGeom prst="rect">
            <a:avLst/>
          </a:prstGeom>
        </p:spPr>
        <p:txBody>
          <a:bodyPr lIns="0" tIns="0" rIns="0" bIns="0" anchor="ctr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25" name="SmartArt Placeholder 2"/>
          <p:cNvSpPr>
            <a:spLocks noGrp="1"/>
          </p:cNvSpPr>
          <p:nvPr>
            <p:ph type="dgm" sz="quarter" idx="16" hasCustomPrompt="1"/>
          </p:nvPr>
        </p:nvSpPr>
        <p:spPr>
          <a:xfrm>
            <a:off x="7802175" y="360045"/>
            <a:ext cx="917450" cy="21640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baseline="0"/>
            </a:lvl1pPr>
          </a:lstStyle>
          <a:p>
            <a:r>
              <a:rPr lang="nb-NO"/>
              <a:t> </a:t>
            </a:r>
          </a:p>
        </p:txBody>
      </p:sp>
      <p:pic>
        <p:nvPicPr>
          <p:cNvPr id="26" name="logo_hvit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  <p:pic>
        <p:nvPicPr>
          <p:cNvPr id="27" name="logo_svart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49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på farge + punktl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1"/>
          <p:cNvSpPr/>
          <p:nvPr userDrawn="1"/>
        </p:nvSpPr>
        <p:spPr>
          <a:xfrm>
            <a:off x="0" y="0"/>
            <a:ext cx="4572000" cy="5145088"/>
          </a:xfrm>
          <a:prstGeom prst="rect">
            <a:avLst/>
          </a:prstGeom>
          <a:solidFill>
            <a:srgbClr val="008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AFAFAF"/>
                </a:solidFill>
              </a:defRPr>
            </a:lvl1pPr>
          </a:lstStyle>
          <a:p>
            <a:fld id="{CB5DC95F-CC9E-42B9-BFE4-A015B12872C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Plassholder for innhold 2"/>
          <p:cNvSpPr>
            <a:spLocks noGrp="1"/>
          </p:cNvSpPr>
          <p:nvPr>
            <p:ph idx="1"/>
          </p:nvPr>
        </p:nvSpPr>
        <p:spPr>
          <a:xfrm>
            <a:off x="4900411" y="1132544"/>
            <a:ext cx="3793588" cy="2880000"/>
          </a:xfrm>
        </p:spPr>
        <p:txBody>
          <a:bodyPr anchor="ctr">
            <a:normAutofit/>
          </a:bodyPr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10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3691694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8"/>
          </p:nvPr>
        </p:nvSpPr>
        <p:spPr>
          <a:xfrm>
            <a:off x="450001" y="827457"/>
            <a:ext cx="3094577" cy="3490174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999093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dekk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5143" cy="5145043"/>
          </a:xfrm>
          <a:solidFill>
            <a:srgbClr val="CCCCCC"/>
          </a:solidFill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5DC95F-CC9E-42B9-BFE4-A015B12872CC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  <p:sp>
        <p:nvSpPr>
          <p:cNvPr id="24" name="SmartArt Placeholder 2"/>
          <p:cNvSpPr>
            <a:spLocks noGrp="1"/>
          </p:cNvSpPr>
          <p:nvPr>
            <p:ph type="dgm" sz="quarter" idx="16" hasCustomPrompt="1"/>
          </p:nvPr>
        </p:nvSpPr>
        <p:spPr>
          <a:xfrm>
            <a:off x="7802175" y="360045"/>
            <a:ext cx="917450" cy="21640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baseline="0"/>
            </a:lvl1pPr>
          </a:lstStyle>
          <a:p>
            <a:r>
              <a:rPr lang="nb-NO"/>
              <a:t> </a:t>
            </a:r>
          </a:p>
        </p:txBody>
      </p:sp>
      <p:pic>
        <p:nvPicPr>
          <p:cNvPr id="25" name="logo_hvit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  <p:pic>
        <p:nvPicPr>
          <p:cNvPr id="26" name="logo_svart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6517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/>
              <a:t>Klikk for å legge til</a:t>
            </a:r>
            <a:br>
              <a:rPr lang="nb-NO"/>
            </a:br>
            <a:r>
              <a:rPr lang="nb-NO"/>
              <a:t>en tittel</a:t>
            </a:r>
            <a:endParaRPr lang="en-GB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1271774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en-GB" smtClean="0"/>
              <a:t>‹#›</a:t>
            </a:fld>
            <a:endParaRPr lang="en-GB"/>
          </a:p>
        </p:txBody>
      </p:sp>
      <p:sp>
        <p:nvSpPr>
          <p:cNvPr id="5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4217908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DD775-6775-43C6-87CA-DED4CE7FB348}" type="datetimeFigureOut">
              <a:rPr lang="nb-NO" smtClean="0"/>
              <a:t>19.04.2022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CC30-735E-4F59-AE5F-02808273FAF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0783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2"/>
          <p:cNvSpPr>
            <a:spLocks/>
          </p:cNvSpPr>
          <p:nvPr userDrawn="1"/>
        </p:nvSpPr>
        <p:spPr bwMode="auto">
          <a:xfrm>
            <a:off x="-3175" y="3430588"/>
            <a:ext cx="568325" cy="1173162"/>
          </a:xfrm>
          <a:custGeom>
            <a:avLst/>
            <a:gdLst>
              <a:gd name="T0" fmla="*/ 0 w 358"/>
              <a:gd name="T1" fmla="*/ 0 h 739"/>
              <a:gd name="T2" fmla="*/ 0 w 358"/>
              <a:gd name="T3" fmla="*/ 739 h 739"/>
              <a:gd name="T4" fmla="*/ 358 w 358"/>
              <a:gd name="T5" fmla="*/ 132 h 739"/>
              <a:gd name="T6" fmla="*/ 278 w 358"/>
              <a:gd name="T7" fmla="*/ 0 h 739"/>
              <a:gd name="T8" fmla="*/ 0 w 358"/>
              <a:gd name="T9" fmla="*/ 0 h 739"/>
              <a:gd name="connsiteX0" fmla="*/ 0 w 10000"/>
              <a:gd name="connsiteY0" fmla="*/ 0 h 10000"/>
              <a:gd name="connsiteX1" fmla="*/ 0 w 10000"/>
              <a:gd name="connsiteY1" fmla="*/ 10000 h 10000"/>
              <a:gd name="connsiteX2" fmla="*/ 6134 w 10000"/>
              <a:gd name="connsiteY2" fmla="*/ 4822 h 10000"/>
              <a:gd name="connsiteX3" fmla="*/ 10000 w 10000"/>
              <a:gd name="connsiteY3" fmla="*/ 1786 h 10000"/>
              <a:gd name="connsiteX4" fmla="*/ 7765 w 10000"/>
              <a:gd name="connsiteY4" fmla="*/ 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0 w 10000"/>
              <a:gd name="connsiteY1" fmla="*/ 10000 h 10000"/>
              <a:gd name="connsiteX2" fmla="*/ 8994 w 10000"/>
              <a:gd name="connsiteY2" fmla="*/ 7767 h 10000"/>
              <a:gd name="connsiteX3" fmla="*/ 10000 w 10000"/>
              <a:gd name="connsiteY3" fmla="*/ 1786 h 10000"/>
              <a:gd name="connsiteX4" fmla="*/ 7765 w 10000"/>
              <a:gd name="connsiteY4" fmla="*/ 0 h 10000"/>
              <a:gd name="connsiteX5" fmla="*/ 0 w 1000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0" y="10000"/>
                </a:lnTo>
                <a:lnTo>
                  <a:pt x="8994" y="7767"/>
                </a:lnTo>
                <a:lnTo>
                  <a:pt x="10000" y="1786"/>
                </a:lnTo>
                <a:lnTo>
                  <a:pt x="7765" y="0"/>
                </a:lnTo>
                <a:lnTo>
                  <a:pt x="0" y="0"/>
                </a:lnTo>
                <a:close/>
              </a:path>
            </a:pathLst>
          </a:custGeom>
          <a:solidFill>
            <a:srgbClr val="2B9ED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16" name="f1"/>
          <p:cNvSpPr>
            <a:spLocks/>
          </p:cNvSpPr>
          <p:nvPr userDrawn="1"/>
        </p:nvSpPr>
        <p:spPr bwMode="auto">
          <a:xfrm>
            <a:off x="0" y="3433763"/>
            <a:ext cx="9151938" cy="1725612"/>
          </a:xfrm>
          <a:custGeom>
            <a:avLst/>
            <a:gdLst>
              <a:gd name="T0" fmla="*/ 426 w 5765"/>
              <a:gd name="T1" fmla="*/ 0 h 1087"/>
              <a:gd name="T2" fmla="*/ 350 w 5765"/>
              <a:gd name="T3" fmla="*/ 131 h 1087"/>
              <a:gd name="T4" fmla="*/ 0 w 5765"/>
              <a:gd name="T5" fmla="*/ 731 h 1087"/>
              <a:gd name="T6" fmla="*/ 0 w 5765"/>
              <a:gd name="T7" fmla="*/ 1087 h 1087"/>
              <a:gd name="T8" fmla="*/ 5765 w 5765"/>
              <a:gd name="T9" fmla="*/ 1087 h 1087"/>
              <a:gd name="T10" fmla="*/ 5765 w 5765"/>
              <a:gd name="T11" fmla="*/ 0 h 1087"/>
              <a:gd name="T12" fmla="*/ 426 w 5765"/>
              <a:gd name="T13" fmla="*/ 0 h 10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65" h="1087">
                <a:moveTo>
                  <a:pt x="426" y="0"/>
                </a:moveTo>
                <a:lnTo>
                  <a:pt x="350" y="131"/>
                </a:lnTo>
                <a:lnTo>
                  <a:pt x="0" y="731"/>
                </a:lnTo>
                <a:lnTo>
                  <a:pt x="0" y="1087"/>
                </a:lnTo>
                <a:lnTo>
                  <a:pt x="5765" y="1087"/>
                </a:lnTo>
                <a:lnTo>
                  <a:pt x="5765" y="0"/>
                </a:lnTo>
                <a:lnTo>
                  <a:pt x="426" y="0"/>
                </a:lnTo>
                <a:close/>
              </a:path>
            </a:pathLst>
          </a:custGeom>
          <a:solidFill>
            <a:srgbClr val="008B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54271" y="3755735"/>
            <a:ext cx="5270327" cy="1092816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1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355645" y="3795880"/>
            <a:ext cx="2338356" cy="442500"/>
          </a:xfrm>
        </p:spPr>
        <p:txBody>
          <a:bodyPr anchor="b">
            <a:noAutofit/>
          </a:bodyPr>
          <a:lstStyle>
            <a:lvl1pPr marL="0" indent="0" algn="r"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noProof="0"/>
              <a:t>Navn Etternavn</a:t>
            </a:r>
            <a:br>
              <a:rPr lang="nb-NO" noProof="0"/>
            </a:br>
            <a:r>
              <a:rPr lang="nb-NO" noProof="0"/>
              <a:t>Tittel </a:t>
            </a:r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2"/>
          </p:nvPr>
        </p:nvSpPr>
        <p:spPr>
          <a:xfrm>
            <a:off x="0" y="-1"/>
            <a:ext cx="9144000" cy="3632886"/>
          </a:xfrm>
          <a:custGeom>
            <a:avLst/>
            <a:gdLst>
              <a:gd name="connsiteX0" fmla="*/ 0 w 9144000"/>
              <a:gd name="connsiteY0" fmla="*/ 0 h 3632886"/>
              <a:gd name="connsiteX1" fmla="*/ 9144000 w 9144000"/>
              <a:gd name="connsiteY1" fmla="*/ 0 h 3632886"/>
              <a:gd name="connsiteX2" fmla="*/ 9144000 w 9144000"/>
              <a:gd name="connsiteY2" fmla="*/ 3433764 h 3632886"/>
              <a:gd name="connsiteX3" fmla="*/ 676275 w 9144000"/>
              <a:gd name="connsiteY3" fmla="*/ 3433764 h 3632886"/>
              <a:gd name="connsiteX4" fmla="*/ 560754 w 9144000"/>
              <a:gd name="connsiteY4" fmla="*/ 3632886 h 3632886"/>
              <a:gd name="connsiteX5" fmla="*/ 438150 w 9144000"/>
              <a:gd name="connsiteY5" fmla="*/ 3430589 h 3632886"/>
              <a:gd name="connsiteX6" fmla="*/ 0 w 9144000"/>
              <a:gd name="connsiteY6" fmla="*/ 3430589 h 3632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3632886">
                <a:moveTo>
                  <a:pt x="0" y="0"/>
                </a:moveTo>
                <a:lnTo>
                  <a:pt x="9144000" y="0"/>
                </a:lnTo>
                <a:lnTo>
                  <a:pt x="9144000" y="3433764"/>
                </a:lnTo>
                <a:lnTo>
                  <a:pt x="676275" y="3433764"/>
                </a:lnTo>
                <a:lnTo>
                  <a:pt x="560754" y="3632886"/>
                </a:lnTo>
                <a:lnTo>
                  <a:pt x="438150" y="3430589"/>
                </a:lnTo>
                <a:lnTo>
                  <a:pt x="0" y="3430589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>
            <a:noAutofit/>
          </a:bodyPr>
          <a:lstStyle/>
          <a:p>
            <a:r>
              <a:rPr lang="nb-NO"/>
              <a:t>Klikk på ikonet for å legge til et bilde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7"/>
          </p:nvPr>
        </p:nvSpPr>
        <p:spPr>
          <a:xfrm>
            <a:off x="6355645" y="4270378"/>
            <a:ext cx="2338356" cy="442500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Tema"/>
          <p:cNvSpPr>
            <a:spLocks noGrp="1"/>
          </p:cNvSpPr>
          <p:nvPr>
            <p:ph type="body" sz="quarter" idx="19" hasCustomPrompt="1"/>
          </p:nvPr>
        </p:nvSpPr>
        <p:spPr>
          <a:xfrm>
            <a:off x="450000" y="343228"/>
            <a:ext cx="5905645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  <p:sp>
        <p:nvSpPr>
          <p:cNvPr id="31" name="SmartArt Placeholder 2"/>
          <p:cNvSpPr>
            <a:spLocks noGrp="1"/>
          </p:cNvSpPr>
          <p:nvPr>
            <p:ph type="dgm" sz="quarter" idx="16" hasCustomPrompt="1"/>
          </p:nvPr>
        </p:nvSpPr>
        <p:spPr>
          <a:xfrm>
            <a:off x="7802175" y="360045"/>
            <a:ext cx="917450" cy="21640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baseline="0"/>
            </a:lvl1pPr>
          </a:lstStyle>
          <a:p>
            <a:r>
              <a:rPr lang="nb-NO"/>
              <a:t> </a:t>
            </a:r>
          </a:p>
        </p:txBody>
      </p:sp>
      <p:pic>
        <p:nvPicPr>
          <p:cNvPr id="32" name="logo_hvit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  <p:pic>
        <p:nvPicPr>
          <p:cNvPr id="33" name="logo_svart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4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2"/>
          <p:cNvSpPr>
            <a:spLocks noChangeAspect="1"/>
          </p:cNvSpPr>
          <p:nvPr userDrawn="1"/>
        </p:nvSpPr>
        <p:spPr bwMode="auto">
          <a:xfrm>
            <a:off x="-7143" y="3857625"/>
            <a:ext cx="561600" cy="1176788"/>
          </a:xfrm>
          <a:custGeom>
            <a:avLst/>
            <a:gdLst>
              <a:gd name="T0" fmla="*/ 0 w 362"/>
              <a:gd name="T1" fmla="*/ 0 h 751"/>
              <a:gd name="T2" fmla="*/ 0 w 362"/>
              <a:gd name="T3" fmla="*/ 751 h 751"/>
              <a:gd name="T4" fmla="*/ 362 w 362"/>
              <a:gd name="T5" fmla="*/ 136 h 751"/>
              <a:gd name="T6" fmla="*/ 281 w 362"/>
              <a:gd name="T7" fmla="*/ 0 h 751"/>
              <a:gd name="T8" fmla="*/ 0 w 362"/>
              <a:gd name="T9" fmla="*/ 0 h 751"/>
              <a:gd name="connsiteX0" fmla="*/ 0 w 10000"/>
              <a:gd name="connsiteY0" fmla="*/ 0 h 10000"/>
              <a:gd name="connsiteX1" fmla="*/ 0 w 10000"/>
              <a:gd name="connsiteY1" fmla="*/ 10000 h 10000"/>
              <a:gd name="connsiteX2" fmla="*/ 6126 w 10000"/>
              <a:gd name="connsiteY2" fmla="*/ 4912 h 10000"/>
              <a:gd name="connsiteX3" fmla="*/ 10000 w 10000"/>
              <a:gd name="connsiteY3" fmla="*/ 1811 h 10000"/>
              <a:gd name="connsiteX4" fmla="*/ 7762 w 10000"/>
              <a:gd name="connsiteY4" fmla="*/ 0 h 10000"/>
              <a:gd name="connsiteX5" fmla="*/ 0 w 10000"/>
              <a:gd name="connsiteY5" fmla="*/ 0 h 10000"/>
              <a:gd name="connsiteX0" fmla="*/ 0 w 10000"/>
              <a:gd name="connsiteY0" fmla="*/ 0 h 10000"/>
              <a:gd name="connsiteX1" fmla="*/ 0 w 10000"/>
              <a:gd name="connsiteY1" fmla="*/ 10000 h 10000"/>
              <a:gd name="connsiteX2" fmla="*/ 7983 w 10000"/>
              <a:gd name="connsiteY2" fmla="*/ 6275 h 10000"/>
              <a:gd name="connsiteX3" fmla="*/ 10000 w 10000"/>
              <a:gd name="connsiteY3" fmla="*/ 1811 h 10000"/>
              <a:gd name="connsiteX4" fmla="*/ 7762 w 10000"/>
              <a:gd name="connsiteY4" fmla="*/ 0 h 10000"/>
              <a:gd name="connsiteX5" fmla="*/ 0 w 10000"/>
              <a:gd name="connsiteY5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00" h="10000">
                <a:moveTo>
                  <a:pt x="0" y="0"/>
                </a:moveTo>
                <a:lnTo>
                  <a:pt x="0" y="10000"/>
                </a:lnTo>
                <a:lnTo>
                  <a:pt x="7983" y="6275"/>
                </a:lnTo>
                <a:lnTo>
                  <a:pt x="10000" y="1811"/>
                </a:lnTo>
                <a:lnTo>
                  <a:pt x="7762" y="0"/>
                </a:lnTo>
                <a:lnTo>
                  <a:pt x="0" y="0"/>
                </a:lnTo>
                <a:close/>
              </a:path>
            </a:pathLst>
          </a:custGeom>
          <a:solidFill>
            <a:srgbClr val="2B9ED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4067811"/>
          </a:xfrm>
          <a:custGeom>
            <a:avLst/>
            <a:gdLst>
              <a:gd name="connsiteX0" fmla="*/ 0 w 9144000"/>
              <a:gd name="connsiteY0" fmla="*/ 0 h 4067811"/>
              <a:gd name="connsiteX1" fmla="*/ 9144000 w 9144000"/>
              <a:gd name="connsiteY1" fmla="*/ 0 h 4067811"/>
              <a:gd name="connsiteX2" fmla="*/ 9144000 w 9144000"/>
              <a:gd name="connsiteY2" fmla="*/ 3857625 h 4067811"/>
              <a:gd name="connsiteX3" fmla="*/ 671513 w 9144000"/>
              <a:gd name="connsiteY3" fmla="*/ 3857625 h 4067811"/>
              <a:gd name="connsiteX4" fmla="*/ 552303 w 9144000"/>
              <a:gd name="connsiteY4" fmla="*/ 4067811 h 4067811"/>
              <a:gd name="connsiteX5" fmla="*/ 428363 w 9144000"/>
              <a:gd name="connsiteY5" fmla="*/ 3857625 h 4067811"/>
              <a:gd name="connsiteX6" fmla="*/ 0 w 9144000"/>
              <a:gd name="connsiteY6" fmla="*/ 3857625 h 40678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00" h="4067811">
                <a:moveTo>
                  <a:pt x="0" y="0"/>
                </a:moveTo>
                <a:lnTo>
                  <a:pt x="9144000" y="0"/>
                </a:lnTo>
                <a:lnTo>
                  <a:pt x="9144000" y="3857625"/>
                </a:lnTo>
                <a:lnTo>
                  <a:pt x="671513" y="3857625"/>
                </a:lnTo>
                <a:lnTo>
                  <a:pt x="552303" y="4067811"/>
                </a:lnTo>
                <a:lnTo>
                  <a:pt x="428363" y="3857625"/>
                </a:lnTo>
                <a:lnTo>
                  <a:pt x="0" y="3857625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>
            <a:noAutofit/>
          </a:bodyPr>
          <a:lstStyle/>
          <a:p>
            <a:r>
              <a:rPr lang="nb-NO"/>
              <a:t>Klikk på ikonet for å legge til et bilde</a:t>
            </a:r>
            <a:endParaRPr lang="en-GB"/>
          </a:p>
        </p:txBody>
      </p:sp>
      <p:sp>
        <p:nvSpPr>
          <p:cNvPr id="13" name="f1"/>
          <p:cNvSpPr>
            <a:spLocks/>
          </p:cNvSpPr>
          <p:nvPr userDrawn="1"/>
        </p:nvSpPr>
        <p:spPr bwMode="auto">
          <a:xfrm>
            <a:off x="-6350" y="3857625"/>
            <a:ext cx="9175750" cy="1300163"/>
          </a:xfrm>
          <a:custGeom>
            <a:avLst/>
            <a:gdLst>
              <a:gd name="T0" fmla="*/ 427 w 5780"/>
              <a:gd name="T1" fmla="*/ 0 h 819"/>
              <a:gd name="T2" fmla="*/ 351 w 5780"/>
              <a:gd name="T3" fmla="*/ 134 h 819"/>
              <a:gd name="T4" fmla="*/ 0 w 5780"/>
              <a:gd name="T5" fmla="*/ 736 h 819"/>
              <a:gd name="T6" fmla="*/ 0 w 5780"/>
              <a:gd name="T7" fmla="*/ 819 h 819"/>
              <a:gd name="T8" fmla="*/ 5780 w 5780"/>
              <a:gd name="T9" fmla="*/ 819 h 819"/>
              <a:gd name="T10" fmla="*/ 5780 w 5780"/>
              <a:gd name="T11" fmla="*/ 0 h 819"/>
              <a:gd name="T12" fmla="*/ 427 w 5780"/>
              <a:gd name="T13" fmla="*/ 0 h 8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780" h="819">
                <a:moveTo>
                  <a:pt x="427" y="0"/>
                </a:moveTo>
                <a:lnTo>
                  <a:pt x="351" y="134"/>
                </a:lnTo>
                <a:lnTo>
                  <a:pt x="0" y="736"/>
                </a:lnTo>
                <a:lnTo>
                  <a:pt x="0" y="819"/>
                </a:lnTo>
                <a:lnTo>
                  <a:pt x="5780" y="819"/>
                </a:lnTo>
                <a:lnTo>
                  <a:pt x="5780" y="0"/>
                </a:lnTo>
                <a:lnTo>
                  <a:pt x="427" y="0"/>
                </a:lnTo>
                <a:close/>
              </a:path>
            </a:pathLst>
          </a:custGeom>
          <a:solidFill>
            <a:srgbClr val="008B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54469" y="4219677"/>
            <a:ext cx="5400000" cy="600653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300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15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361289" y="4219676"/>
            <a:ext cx="2332711" cy="255769"/>
          </a:xfrm>
        </p:spPr>
        <p:txBody>
          <a:bodyPr anchor="b">
            <a:noAutofit/>
          </a:bodyPr>
          <a:lstStyle>
            <a:lvl1pPr marL="0" indent="0" algn="r"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noProof="0"/>
              <a:t>Navn Etternavn, Tittel </a:t>
            </a:r>
          </a:p>
        </p:txBody>
      </p:sp>
      <p:sp>
        <p:nvSpPr>
          <p:cNvPr id="17" name="Plassholder for dato 7"/>
          <p:cNvSpPr>
            <a:spLocks noGrp="1"/>
          </p:cNvSpPr>
          <p:nvPr>
            <p:ph type="dt" sz="half" idx="10"/>
          </p:nvPr>
        </p:nvSpPr>
        <p:spPr>
          <a:xfrm>
            <a:off x="6361289" y="4484964"/>
            <a:ext cx="2332711" cy="335366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11289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  <p:sp>
        <p:nvSpPr>
          <p:cNvPr id="32" name="SmartArt Placeholder 2"/>
          <p:cNvSpPr>
            <a:spLocks noGrp="1"/>
          </p:cNvSpPr>
          <p:nvPr>
            <p:ph type="dgm" sz="quarter" idx="16" hasCustomPrompt="1"/>
          </p:nvPr>
        </p:nvSpPr>
        <p:spPr>
          <a:xfrm>
            <a:off x="7802175" y="360045"/>
            <a:ext cx="917450" cy="21640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lIns="0" tIns="0" rIns="0" bIns="0"/>
          <a:lstStyle>
            <a:lvl1pPr marL="0" indent="0">
              <a:buNone/>
              <a:defRPr baseline="0"/>
            </a:lvl1pPr>
          </a:lstStyle>
          <a:p>
            <a:r>
              <a:rPr lang="nb-NO"/>
              <a:t> </a:t>
            </a:r>
          </a:p>
        </p:txBody>
      </p:sp>
      <p:pic>
        <p:nvPicPr>
          <p:cNvPr id="33" name="logo_hvit" hidden="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  <p:pic>
        <p:nvPicPr>
          <p:cNvPr id="34" name="logo_svart" hidden="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2175" y="360045"/>
            <a:ext cx="917450" cy="21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94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k_rekt"/>
          <p:cNvSpPr/>
          <p:nvPr userDrawn="1"/>
        </p:nvSpPr>
        <p:spPr>
          <a:xfrm>
            <a:off x="1" y="3865140"/>
            <a:ext cx="9144000" cy="219491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f1"/>
          <p:cNvSpPr/>
          <p:nvPr userDrawn="1"/>
        </p:nvSpPr>
        <p:spPr>
          <a:xfrm>
            <a:off x="0" y="1"/>
            <a:ext cx="9144000" cy="4075113"/>
          </a:xfrm>
          <a:custGeom>
            <a:avLst/>
            <a:gdLst>
              <a:gd name="connsiteX0" fmla="*/ 0 w 9144000"/>
              <a:gd name="connsiteY0" fmla="*/ 0 h 4075113"/>
              <a:gd name="connsiteX1" fmla="*/ 9144000 w 9144000"/>
              <a:gd name="connsiteY1" fmla="*/ 0 h 4075113"/>
              <a:gd name="connsiteX2" fmla="*/ 9144000 w 9144000"/>
              <a:gd name="connsiteY2" fmla="*/ 3867150 h 4075113"/>
              <a:gd name="connsiteX3" fmla="*/ 677863 w 9144000"/>
              <a:gd name="connsiteY3" fmla="*/ 3867150 h 4075113"/>
              <a:gd name="connsiteX4" fmla="*/ 555625 w 9144000"/>
              <a:gd name="connsiteY4" fmla="*/ 4075113 h 4075113"/>
              <a:gd name="connsiteX5" fmla="*/ 552450 w 9144000"/>
              <a:gd name="connsiteY5" fmla="*/ 4075113 h 4075113"/>
              <a:gd name="connsiteX6" fmla="*/ 431800 w 9144000"/>
              <a:gd name="connsiteY6" fmla="*/ 3867150 h 4075113"/>
              <a:gd name="connsiteX7" fmla="*/ 0 w 9144000"/>
              <a:gd name="connsiteY7" fmla="*/ 3867150 h 4075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4075113">
                <a:moveTo>
                  <a:pt x="0" y="0"/>
                </a:moveTo>
                <a:lnTo>
                  <a:pt x="9144000" y="0"/>
                </a:lnTo>
                <a:lnTo>
                  <a:pt x="9144000" y="3867150"/>
                </a:lnTo>
                <a:lnTo>
                  <a:pt x="677863" y="3867150"/>
                </a:lnTo>
                <a:lnTo>
                  <a:pt x="555625" y="4075113"/>
                </a:lnTo>
                <a:lnTo>
                  <a:pt x="552450" y="4075113"/>
                </a:lnTo>
                <a:lnTo>
                  <a:pt x="431800" y="3867150"/>
                </a:lnTo>
                <a:lnTo>
                  <a:pt x="0" y="3867150"/>
                </a:lnTo>
                <a:close/>
              </a:path>
            </a:pathLst>
          </a:custGeom>
          <a:solidFill>
            <a:srgbClr val="008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49999" y="719889"/>
            <a:ext cx="5937922" cy="2435435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16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553402" y="4291891"/>
            <a:ext cx="5834519" cy="205185"/>
          </a:xfr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1200" baseline="0">
                <a:solidFill>
                  <a:srgbClr val="333333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Navn Etternavn, Tittel</a:t>
            </a:r>
            <a:endParaRPr lang="en-GB"/>
          </a:p>
        </p:txBody>
      </p:sp>
      <p:sp>
        <p:nvSpPr>
          <p:cNvPr id="18" name="Plassholder for dato 7"/>
          <p:cNvSpPr>
            <a:spLocks noGrp="1"/>
          </p:cNvSpPr>
          <p:nvPr>
            <p:ph type="dt" sz="half" idx="10"/>
          </p:nvPr>
        </p:nvSpPr>
        <p:spPr>
          <a:xfrm>
            <a:off x="553362" y="4506594"/>
            <a:ext cx="5834519" cy="273928"/>
          </a:xfrm>
        </p:spPr>
        <p:txBody>
          <a:bodyPr/>
          <a:lstStyle>
            <a:lvl1pPr>
              <a:defRPr>
                <a:solidFill>
                  <a:srgbClr val="333333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11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37881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7802175" y="360000"/>
            <a:ext cx="917450" cy="21640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8953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#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k_rekt"/>
          <p:cNvSpPr/>
          <p:nvPr userDrawn="1"/>
        </p:nvSpPr>
        <p:spPr>
          <a:xfrm>
            <a:off x="1" y="4283082"/>
            <a:ext cx="9144000" cy="219491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f1"/>
          <p:cNvSpPr/>
          <p:nvPr userDrawn="1"/>
        </p:nvSpPr>
        <p:spPr>
          <a:xfrm>
            <a:off x="0" y="0"/>
            <a:ext cx="9144000" cy="4495800"/>
          </a:xfrm>
          <a:custGeom>
            <a:avLst/>
            <a:gdLst>
              <a:gd name="connsiteX0" fmla="*/ 0 w 9144000"/>
              <a:gd name="connsiteY0" fmla="*/ 0 h 4495800"/>
              <a:gd name="connsiteX1" fmla="*/ 9144000 w 9144000"/>
              <a:gd name="connsiteY1" fmla="*/ 0 h 4495800"/>
              <a:gd name="connsiteX2" fmla="*/ 9144000 w 9144000"/>
              <a:gd name="connsiteY2" fmla="*/ 4286250 h 4495800"/>
              <a:gd name="connsiteX3" fmla="*/ 677863 w 9144000"/>
              <a:gd name="connsiteY3" fmla="*/ 4286250 h 4495800"/>
              <a:gd name="connsiteX4" fmla="*/ 555625 w 9144000"/>
              <a:gd name="connsiteY4" fmla="*/ 4495800 h 4495800"/>
              <a:gd name="connsiteX5" fmla="*/ 552450 w 9144000"/>
              <a:gd name="connsiteY5" fmla="*/ 4495800 h 4495800"/>
              <a:gd name="connsiteX6" fmla="*/ 431800 w 9144000"/>
              <a:gd name="connsiteY6" fmla="*/ 4286250 h 4495800"/>
              <a:gd name="connsiteX7" fmla="*/ 0 w 9144000"/>
              <a:gd name="connsiteY7" fmla="*/ 4286250 h 449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144000" h="4495800">
                <a:moveTo>
                  <a:pt x="0" y="0"/>
                </a:moveTo>
                <a:lnTo>
                  <a:pt x="9144000" y="0"/>
                </a:lnTo>
                <a:lnTo>
                  <a:pt x="9144000" y="4286250"/>
                </a:lnTo>
                <a:lnTo>
                  <a:pt x="677863" y="4286250"/>
                </a:lnTo>
                <a:lnTo>
                  <a:pt x="555625" y="4495800"/>
                </a:lnTo>
                <a:lnTo>
                  <a:pt x="552450" y="4495800"/>
                </a:lnTo>
                <a:lnTo>
                  <a:pt x="431800" y="4286250"/>
                </a:lnTo>
                <a:lnTo>
                  <a:pt x="0" y="4286250"/>
                </a:lnTo>
                <a:close/>
              </a:path>
            </a:pathLst>
          </a:custGeom>
          <a:solidFill>
            <a:srgbClr val="008B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49999" y="719889"/>
            <a:ext cx="5937922" cy="2435435"/>
          </a:xfrm>
        </p:spPr>
        <p:txBody>
          <a:bodyPr anchor="t">
            <a:normAutofit/>
          </a:bodyPr>
          <a:lstStyle>
            <a:lvl1pPr algn="l">
              <a:lnSpc>
                <a:spcPct val="110000"/>
              </a:lnSpc>
              <a:defRPr sz="4500" b="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16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554469" y="4576431"/>
            <a:ext cx="5937921" cy="322951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 sz="1600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Tekst</a:t>
            </a:r>
            <a:endParaRPr lang="en-GB"/>
          </a:p>
        </p:txBody>
      </p:sp>
      <p:sp>
        <p:nvSpPr>
          <p:cNvPr id="7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37921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20" hasCustomPrompt="1"/>
          </p:nvPr>
        </p:nvSpPr>
        <p:spPr>
          <a:xfrm>
            <a:off x="7802175" y="360000"/>
            <a:ext cx="917450" cy="21640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/>
              <a:t> 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3252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49999" y="777176"/>
            <a:ext cx="8244039" cy="845884"/>
          </a:xfrm>
        </p:spPr>
        <p:txBody>
          <a:bodyPr anchor="t"/>
          <a:lstStyle>
            <a:lvl1pPr>
              <a:defRPr/>
            </a:lvl1pPr>
          </a:lstStyle>
          <a:p>
            <a:r>
              <a:rPr lang="nb-NO" noProof="0"/>
              <a:t>Klikk for å legge til</a:t>
            </a:r>
            <a:br>
              <a:rPr lang="nb-NO" noProof="0"/>
            </a:br>
            <a:r>
              <a:rPr lang="nb-NO" noProof="0"/>
              <a:t>en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49960" y="1866900"/>
            <a:ext cx="8244039" cy="2543260"/>
          </a:xfrm>
        </p:spPr>
        <p:txBody>
          <a:bodyPr/>
          <a:lstStyle/>
          <a:p>
            <a:pPr lvl="0"/>
            <a:r>
              <a:rPr lang="nb-NO" noProof="0"/>
              <a:t>Rediger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nb-NO" noProof="0" smtClean="0"/>
              <a:t>‹#›</a:t>
            </a:fld>
            <a:endParaRPr lang="nb-NO" noProof="0"/>
          </a:p>
        </p:txBody>
      </p:sp>
      <p:sp>
        <p:nvSpPr>
          <p:cNvPr id="8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268980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på én linje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49999" y="777176"/>
            <a:ext cx="8244039" cy="469117"/>
          </a:xfrm>
        </p:spPr>
        <p:txBody>
          <a:bodyPr anchor="t"/>
          <a:lstStyle>
            <a:lvl1pPr>
              <a:defRPr/>
            </a:lvl1pPr>
          </a:lstStyle>
          <a:p>
            <a:r>
              <a:rPr lang="nb-NO" noProof="0"/>
              <a:t>Klikk for å legge til en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49960" y="1456267"/>
            <a:ext cx="8244039" cy="2953893"/>
          </a:xfrm>
        </p:spPr>
        <p:txBody>
          <a:bodyPr/>
          <a:lstStyle/>
          <a:p>
            <a:pPr lvl="0"/>
            <a:r>
              <a:rPr lang="nb-NO" noProof="0"/>
              <a:t>Rediger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nb-NO" noProof="0" smtClean="0"/>
              <a:t>‹#›</a:t>
            </a:fld>
            <a:endParaRPr lang="nb-NO" noProof="0"/>
          </a:p>
        </p:txBody>
      </p:sp>
      <p:sp>
        <p:nvSpPr>
          <p:cNvPr id="8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2446415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legge til</a:t>
            </a:r>
            <a:br>
              <a:rPr lang="nb-NO"/>
            </a:br>
            <a:r>
              <a:rPr lang="nb-NO"/>
              <a:t>en tittel</a:t>
            </a:r>
            <a:endParaRPr lang="en-GB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Plassholder for innhold 2"/>
          <p:cNvSpPr>
            <a:spLocks noGrp="1"/>
          </p:cNvSpPr>
          <p:nvPr>
            <p:ph idx="1"/>
          </p:nvPr>
        </p:nvSpPr>
        <p:spPr>
          <a:xfrm>
            <a:off x="449960" y="1868634"/>
            <a:ext cx="3726000" cy="254191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967999" y="1868634"/>
            <a:ext cx="3726000" cy="254191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10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23515873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Plassholder for innhold 2"/>
          <p:cNvSpPr>
            <a:spLocks noGrp="1"/>
          </p:cNvSpPr>
          <p:nvPr>
            <p:ph idx="13"/>
          </p:nvPr>
        </p:nvSpPr>
        <p:spPr>
          <a:xfrm>
            <a:off x="4967999" y="1530160"/>
            <a:ext cx="3726000" cy="2880000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449960" y="2273300"/>
            <a:ext cx="3726000" cy="213686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/>
            </a:lvl1pPr>
            <a:lvl2pPr marL="271462" indent="0">
              <a:buNone/>
              <a:defRPr/>
            </a:lvl2pPr>
            <a:lvl3pPr marL="536575" indent="0">
              <a:buNone/>
              <a:defRPr/>
            </a:lvl3pPr>
            <a:lvl4pPr marL="806450" indent="0">
              <a:buNone/>
              <a:defRPr/>
            </a:lvl4pPr>
            <a:lvl5pPr marL="1077912" indent="0">
              <a:buNone/>
              <a:defRPr/>
            </a:lvl5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10" name="Tittel 1"/>
          <p:cNvSpPr>
            <a:spLocks noGrp="1"/>
          </p:cNvSpPr>
          <p:nvPr>
            <p:ph type="title" hasCustomPrompt="1"/>
          </p:nvPr>
        </p:nvSpPr>
        <p:spPr>
          <a:xfrm>
            <a:off x="449999" y="777176"/>
            <a:ext cx="3725961" cy="1369124"/>
          </a:xfrm>
        </p:spPr>
        <p:txBody>
          <a:bodyPr anchor="t"/>
          <a:lstStyle>
            <a:lvl1pPr>
              <a:defRPr/>
            </a:lvl1pPr>
          </a:lstStyle>
          <a:p>
            <a:r>
              <a:rPr lang="nb-NO" noProof="0"/>
              <a:t>Klikk for å legge til</a:t>
            </a:r>
            <a:br>
              <a:rPr lang="nb-NO" noProof="0"/>
            </a:br>
            <a:r>
              <a:rPr lang="nb-NO" noProof="0"/>
              <a:t>en tittel</a:t>
            </a:r>
          </a:p>
        </p:txBody>
      </p:sp>
      <p:sp>
        <p:nvSpPr>
          <p:cNvPr id="8" name="Plassholder for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450000" y="343228"/>
            <a:ext cx="5940742" cy="27392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pPr lvl="0"/>
            <a:r>
              <a:rPr lang="nb-NO"/>
              <a:t>Tema</a:t>
            </a:r>
          </a:p>
        </p:txBody>
      </p:sp>
    </p:spTree>
    <p:extLst>
      <p:ext uri="{BB962C8B-B14F-4D97-AF65-F5344CB8AC3E}">
        <p14:creationId xmlns:p14="http://schemas.microsoft.com/office/powerpoint/2010/main" val="11614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49999" y="777697"/>
            <a:ext cx="8244039" cy="846106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en-GB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49960" y="1868634"/>
            <a:ext cx="8244039" cy="254191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GB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49960" y="4640400"/>
            <a:ext cx="2057400" cy="27392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50001" y="343228"/>
            <a:ext cx="5942254" cy="27392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>
                <a:solidFill>
                  <a:srgbClr val="AFAFAF"/>
                </a:solidFill>
                <a:latin typeface="+mj-lt"/>
              </a:defRPr>
            </a:lvl1pPr>
          </a:lstStyle>
          <a:p>
            <a:endParaRPr lang="nb-NO" noProof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157633" y="4638722"/>
            <a:ext cx="536366" cy="273928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000" b="0">
                <a:solidFill>
                  <a:srgbClr val="AFAFAF"/>
                </a:solidFill>
              </a:defRPr>
            </a:lvl1pPr>
          </a:lstStyle>
          <a:p>
            <a:fld id="{CB5DC95F-CC9E-42B9-BFE4-A015B12872CC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13" name="Picture 7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975" y="360045"/>
            <a:ext cx="914402" cy="21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175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9" r:id="rId5"/>
    <p:sldLayoutId id="2147483650" r:id="rId6"/>
    <p:sldLayoutId id="2147483664" r:id="rId7"/>
    <p:sldLayoutId id="2147483652" r:id="rId8"/>
    <p:sldLayoutId id="2147483663" r:id="rId9"/>
    <p:sldLayoutId id="2147483660" r:id="rId10"/>
    <p:sldLayoutId id="2147483661" r:id="rId11"/>
    <p:sldLayoutId id="2147483662" r:id="rId12"/>
    <p:sldLayoutId id="2147483654" r:id="rId13"/>
    <p:sldLayoutId id="2147483655" r:id="rId14"/>
    <p:sldLayoutId id="2147483665" r:id="rId15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333333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14000"/>
        </a:lnSpc>
        <a:spcBef>
          <a:spcPts val="1000"/>
        </a:spcBef>
        <a:buFont typeface="Arial" panose="020B0604020202020204" pitchFamily="34" charset="0"/>
        <a:buChar char="•"/>
        <a:defRPr sz="2200" strike="noStrike" kern="1200">
          <a:solidFill>
            <a:srgbClr val="333333"/>
          </a:solidFill>
          <a:latin typeface="+mn-lt"/>
          <a:ea typeface="+mn-ea"/>
          <a:cs typeface="+mn-cs"/>
        </a:defRPr>
      </a:lvl1pPr>
      <a:lvl2pPr marL="536575" indent="-265113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2pPr>
      <a:lvl3pPr marL="806450" indent="-269875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600" kern="1200">
          <a:solidFill>
            <a:srgbClr val="333333"/>
          </a:solidFill>
          <a:latin typeface="+mn-lt"/>
          <a:ea typeface="+mn-ea"/>
          <a:cs typeface="+mn-cs"/>
        </a:defRPr>
      </a:lvl3pPr>
      <a:lvl4pPr marL="1077913" indent="-271463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1343025" indent="-265113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•"/>
        <a:defRPr sz="12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lassholder for bilde 1">
            <a:extLst>
              <a:ext uri="{FF2B5EF4-FFF2-40B4-BE49-F238E27FC236}">
                <a16:creationId xmlns:a16="http://schemas.microsoft.com/office/drawing/2014/main" id="{7FA0F45C-5F78-44A1-9500-43399902D3A3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3"/>
          <a:srcRect l="23577" r="23577"/>
          <a:stretch>
            <a:fillRect/>
          </a:stretch>
        </p:blipFill>
        <p:spPr>
          <a:xfrm>
            <a:off x="5120227" y="873125"/>
            <a:ext cx="4023773" cy="4278313"/>
          </a:xfrm>
          <a:prstGeom prst="rect">
            <a:avLst/>
          </a:prstGeom>
        </p:spPr>
      </p:pic>
      <p:sp>
        <p:nvSpPr>
          <p:cNvPr id="22" name="f1">
            <a:extLst>
              <a:ext uri="{FF2B5EF4-FFF2-40B4-BE49-F238E27FC236}">
                <a16:creationId xmlns:a16="http://schemas.microsoft.com/office/drawing/2014/main" id="{6670117D-71B0-441A-B299-5D4024A84F05}"/>
              </a:ext>
            </a:extLst>
          </p:cNvPr>
          <p:cNvSpPr>
            <a:spLocks/>
          </p:cNvSpPr>
          <p:nvPr/>
        </p:nvSpPr>
        <p:spPr bwMode="auto">
          <a:xfrm>
            <a:off x="0" y="873125"/>
            <a:ext cx="7462838" cy="4284663"/>
          </a:xfrm>
          <a:custGeom>
            <a:avLst/>
            <a:gdLst>
              <a:gd name="T0" fmla="*/ 0 w 4701"/>
              <a:gd name="T1" fmla="*/ 0 h 2699"/>
              <a:gd name="T2" fmla="*/ 0 w 4701"/>
              <a:gd name="T3" fmla="*/ 2699 h 2699"/>
              <a:gd name="T4" fmla="*/ 3223 w 4701"/>
              <a:gd name="T5" fmla="*/ 2699 h 2699"/>
              <a:gd name="T6" fmla="*/ 4701 w 4701"/>
              <a:gd name="T7" fmla="*/ 172 h 2699"/>
              <a:gd name="T8" fmla="*/ 4599 w 4701"/>
              <a:gd name="T9" fmla="*/ 0 h 2699"/>
              <a:gd name="T10" fmla="*/ 0 w 4701"/>
              <a:gd name="T11" fmla="*/ 0 h 269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701" h="2699">
                <a:moveTo>
                  <a:pt x="0" y="0"/>
                </a:moveTo>
                <a:lnTo>
                  <a:pt x="0" y="2699"/>
                </a:lnTo>
                <a:lnTo>
                  <a:pt x="3223" y="2699"/>
                </a:lnTo>
                <a:lnTo>
                  <a:pt x="4701" y="172"/>
                </a:lnTo>
                <a:lnTo>
                  <a:pt x="459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BC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 dirty="0"/>
          </a:p>
        </p:txBody>
      </p:sp>
      <p:sp>
        <p:nvSpPr>
          <p:cNvPr id="6" name="Tittel 5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nb-NO" sz="3600" dirty="0">
                <a:effectLst/>
                <a:latin typeface="AR JULIAN"/>
                <a:ea typeface="Calibri" panose="020F0502020204030204" pitchFamily="34" charset="0"/>
                <a:cs typeface="Times New Roman" panose="02020603050405020304" pitchFamily="18" charset="0"/>
              </a:rPr>
              <a:t>Arbeid for mennesker med nedsatt funksjonsevne – </a:t>
            </a:r>
            <a:br>
              <a:rPr lang="nb-NO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nb-NO" sz="3600" dirty="0">
                <a:effectLst/>
                <a:latin typeface="AR JULIAN"/>
                <a:ea typeface="Calibri" panose="020F0502020204030204" pitchFamily="34" charset="0"/>
                <a:cs typeface="Times New Roman" panose="02020603050405020304" pitchFamily="18" charset="0"/>
              </a:rPr>
              <a:t>hvordan kan vi lykkes sammen?</a:t>
            </a:r>
            <a:endParaRPr lang="nb-NO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449999" y="4274510"/>
            <a:ext cx="4670228" cy="375834"/>
          </a:xfrm>
        </p:spPr>
        <p:txBody>
          <a:bodyPr vert="horz" lIns="0" tIns="0" rIns="0" bIns="0" rtlCol="0" anchor="t">
            <a:noAutofit/>
          </a:bodyPr>
          <a:lstStyle/>
          <a:p>
            <a:endParaRPr lang="nb-NO" sz="1600" dirty="0"/>
          </a:p>
          <a:p>
            <a:pPr>
              <a:lnSpc>
                <a:spcPct val="113999"/>
              </a:lnSpc>
            </a:pPr>
            <a:endParaRPr lang="en-US" dirty="0"/>
          </a:p>
          <a:p>
            <a:pPr>
              <a:lnSpc>
                <a:spcPct val="113999"/>
              </a:lnSpc>
            </a:pPr>
            <a:r>
              <a:rPr lang="en-US" sz="1100" dirty="0"/>
              <a:t>  </a:t>
            </a:r>
            <a:endParaRPr lang="en-US" sz="1100" dirty="0">
              <a:cs typeface="Segoe UI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dirty="0"/>
              <a:t>Janne Krohn-Hansen </a:t>
            </a:r>
          </a:p>
          <a:p>
            <a:r>
              <a:rPr lang="en-GB" dirty="0"/>
              <a:t>21. </a:t>
            </a:r>
            <a:r>
              <a:rPr lang="en-GB" dirty="0" err="1"/>
              <a:t>april</a:t>
            </a:r>
            <a:r>
              <a:rPr lang="en-GB" dirty="0"/>
              <a:t> 2022</a:t>
            </a:r>
          </a:p>
        </p:txBody>
      </p:sp>
      <p:sp>
        <p:nvSpPr>
          <p:cNvPr id="23" name="f2">
            <a:extLst>
              <a:ext uri="{FF2B5EF4-FFF2-40B4-BE49-F238E27FC236}">
                <a16:creationId xmlns:a16="http://schemas.microsoft.com/office/drawing/2014/main" id="{EDC65D90-188F-48C8-89B0-32B4F75DAD5B}"/>
              </a:ext>
            </a:extLst>
          </p:cNvPr>
          <p:cNvSpPr>
            <a:spLocks/>
          </p:cNvSpPr>
          <p:nvPr/>
        </p:nvSpPr>
        <p:spPr bwMode="auto">
          <a:xfrm>
            <a:off x="7456532" y="866775"/>
            <a:ext cx="1695450" cy="3149600"/>
          </a:xfrm>
          <a:custGeom>
            <a:avLst/>
            <a:gdLst>
              <a:gd name="T0" fmla="*/ 1068 w 1068"/>
              <a:gd name="T1" fmla="*/ 0 h 1984"/>
              <a:gd name="T2" fmla="*/ 101 w 1068"/>
              <a:gd name="T3" fmla="*/ 0 h 1984"/>
              <a:gd name="T4" fmla="*/ 0 w 1068"/>
              <a:gd name="T5" fmla="*/ 172 h 1984"/>
              <a:gd name="T6" fmla="*/ 1068 w 1068"/>
              <a:gd name="T7" fmla="*/ 1984 h 1984"/>
              <a:gd name="T8" fmla="*/ 1068 w 1068"/>
              <a:gd name="T9" fmla="*/ 0 h 1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8" h="1984">
                <a:moveTo>
                  <a:pt x="1068" y="0"/>
                </a:moveTo>
                <a:lnTo>
                  <a:pt x="101" y="0"/>
                </a:lnTo>
                <a:lnTo>
                  <a:pt x="0" y="172"/>
                </a:lnTo>
                <a:lnTo>
                  <a:pt x="1068" y="1984"/>
                </a:lnTo>
                <a:lnTo>
                  <a:pt x="1068" y="0"/>
                </a:lnTo>
                <a:close/>
              </a:path>
            </a:pathLst>
          </a:custGeom>
          <a:solidFill>
            <a:srgbClr val="33A2D8">
              <a:alpha val="50000"/>
            </a:srgb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77563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60CA4D9-30C4-4564-9BD6-64EEFF484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80" y="775233"/>
            <a:ext cx="8244039" cy="469117"/>
          </a:xfrm>
        </p:spPr>
        <p:txBody>
          <a:bodyPr/>
          <a:lstStyle/>
          <a:p>
            <a:r>
              <a:rPr lang="nb-NO" dirty="0"/>
              <a:t>Ringer i Vannet 2012-2018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BBB6BDC-A977-4DA6-AC61-3AA3CAF76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961" y="1456267"/>
            <a:ext cx="4517328" cy="3456383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nb-NO" dirty="0"/>
              <a:t>NHOs største nasjonale rekrutteringsprosjekt</a:t>
            </a:r>
          </a:p>
          <a:p>
            <a:pPr marL="251460" indent="-251460"/>
            <a:r>
              <a:rPr lang="nb-NO" dirty="0"/>
              <a:t>Flere hundre ansettelser årlig</a:t>
            </a:r>
          </a:p>
          <a:p>
            <a:pPr marL="251460" indent="-251460"/>
            <a:r>
              <a:rPr lang="nb-NO" dirty="0"/>
              <a:t>Målgruppe: personer med redusert funksjonsevne/hull i CV</a:t>
            </a:r>
          </a:p>
          <a:p>
            <a:pPr marL="251460" indent="-251460"/>
            <a:r>
              <a:rPr lang="nb-NO" dirty="0"/>
              <a:t>Utviklet en modell for inkludering som ivaretok både arbeidsgiver og arbeidstakers behov</a:t>
            </a:r>
          </a:p>
          <a:p>
            <a:pPr marL="251460" indent="-251460"/>
            <a:endParaRPr lang="nb-NO" dirty="0"/>
          </a:p>
          <a:p>
            <a:pPr marL="251460" indent="-251460"/>
            <a:endParaRPr lang="nb-NO" dirty="0">
              <a:cs typeface="Segoe UI"/>
            </a:endParaRPr>
          </a:p>
          <a:p>
            <a:pPr marL="0" indent="0">
              <a:buNone/>
            </a:pPr>
            <a:endParaRPr lang="nb-NO" dirty="0">
              <a:cs typeface="Segoe UI"/>
            </a:endParaRPr>
          </a:p>
          <a:p>
            <a:pPr lvl="1" indent="-264795"/>
            <a:endParaRPr lang="nb-NO" dirty="0">
              <a:cs typeface="Segoe UI"/>
            </a:endParaRPr>
          </a:p>
          <a:p>
            <a:pPr marL="251460" indent="-251460"/>
            <a:endParaRPr lang="nb-NO" dirty="0">
              <a:cs typeface="Segoe UI"/>
            </a:endParaRPr>
          </a:p>
          <a:p>
            <a:pPr marL="251460" indent="-251460"/>
            <a:endParaRPr lang="nb-NO" dirty="0">
              <a:cs typeface="Segoe UI"/>
            </a:endParaRP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A1ECB208-FBB8-4A60-8308-7CD80EAA0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nb-NO" noProof="0" smtClean="0"/>
              <a:t>2</a:t>
            </a:fld>
            <a:endParaRPr lang="nb-NO" noProof="0"/>
          </a:p>
        </p:txBody>
      </p:sp>
      <p:pic>
        <p:nvPicPr>
          <p:cNvPr id="1026" name="Bilde 54">
            <a:extLst>
              <a:ext uri="{FF2B5EF4-FFF2-40B4-BE49-F238E27FC236}">
                <a16:creationId xmlns:a16="http://schemas.microsoft.com/office/drawing/2014/main" id="{7B8A493C-2B1A-4403-84CE-719683921C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7289" y="1476405"/>
            <a:ext cx="4091651" cy="2742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72757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8CE6706-BD61-4807-9D44-D1DF09E2B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Vi inkluderer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79CE9805-43EB-4E48-9A6B-363D57F1A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nb-NO" noProof="0" smtClean="0"/>
              <a:t>3</a:t>
            </a:fld>
            <a:endParaRPr lang="nb-NO" noProof="0"/>
          </a:p>
        </p:txBody>
      </p:sp>
      <p:pic>
        <p:nvPicPr>
          <p:cNvPr id="6" name="Plassholder for bilde 4" descr="Gruppesuksess">
            <a:extLst>
              <a:ext uri="{FF2B5EF4-FFF2-40B4-BE49-F238E27FC236}">
                <a16:creationId xmlns:a16="http://schemas.microsoft.com/office/drawing/2014/main" id="{16049C9B-F186-4D99-ABEE-F7CD7CCF592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 l="13841" r="13841"/>
          <a:stretch>
            <a:fillRect/>
          </a:stretch>
        </p:blipFill>
        <p:spPr>
          <a:xfrm>
            <a:off x="6461874" y="-11629"/>
            <a:ext cx="916569" cy="1157662"/>
          </a:xfr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55E3541E-4A19-4843-A53B-CAC94E1B994C}"/>
              </a:ext>
            </a:extLst>
          </p:cNvPr>
          <p:cNvSpPr txBox="1">
            <a:spLocks/>
          </p:cNvSpPr>
          <p:nvPr/>
        </p:nvSpPr>
        <p:spPr>
          <a:xfrm>
            <a:off x="449961" y="1456267"/>
            <a:ext cx="4517328" cy="345638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252000" indent="-25200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strike="noStrike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536575" indent="-265113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806450" indent="-2698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1077913" indent="-271463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1343025" indent="-265113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nb-NO"/>
          </a:p>
          <a:p>
            <a:endParaRPr lang="nb-NO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7697E748-B7A0-46D8-A04F-805CA6E0B6DF}"/>
              </a:ext>
            </a:extLst>
          </p:cNvPr>
          <p:cNvSpPr txBox="1">
            <a:spLocks/>
          </p:cNvSpPr>
          <p:nvPr/>
        </p:nvSpPr>
        <p:spPr>
          <a:xfrm>
            <a:off x="449962" y="1330037"/>
            <a:ext cx="4122038" cy="3815052"/>
          </a:xfrm>
          <a:prstGeom prst="rect">
            <a:avLst/>
          </a:prstGeom>
        </p:spPr>
        <p:txBody>
          <a:bodyPr vert="horz" lIns="0" tIns="0" rIns="0" bIns="0" rtlCol="0">
            <a:normAutofit fontScale="85000" lnSpcReduction="20000"/>
          </a:bodyPr>
          <a:lstStyle>
            <a:lvl1pPr marL="252000" indent="-25200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strike="noStrike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536575" indent="-265113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806450" indent="-2698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1077913" indent="-271463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1343025" indent="-265113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/>
              <a:t>Initiativ fra NHO for å mobilisere inkluderingsvilje blant flere arbeidsgivere</a:t>
            </a:r>
          </a:p>
          <a:p>
            <a:r>
              <a:rPr lang="nb-NO" dirty="0"/>
              <a:t>Samarbeid med NAV og øvrige arbeidsgiver- og arbeidstakerorganisasjoner</a:t>
            </a:r>
          </a:p>
          <a:p>
            <a:r>
              <a:rPr lang="nb-NO" dirty="0"/>
              <a:t>Pilotprosjekt i NAV Oslo, NAV </a:t>
            </a:r>
            <a:br>
              <a:rPr lang="nb-NO" dirty="0"/>
            </a:br>
            <a:r>
              <a:rPr lang="nb-NO" dirty="0" err="1"/>
              <a:t>Vestland</a:t>
            </a:r>
            <a:r>
              <a:rPr lang="nb-NO" dirty="0"/>
              <a:t> og NAV Trøndelag</a:t>
            </a:r>
          </a:p>
          <a:p>
            <a:r>
              <a:rPr lang="nb-NO" dirty="0"/>
              <a:t>Bygger på erfaringer fra bl.a. </a:t>
            </a:r>
            <a:br>
              <a:rPr lang="nb-NO" dirty="0"/>
            </a:br>
            <a:r>
              <a:rPr lang="nb-NO" dirty="0"/>
              <a:t>Ringer i Vannet</a:t>
            </a:r>
          </a:p>
          <a:p>
            <a:r>
              <a:rPr lang="nb-NO" dirty="0"/>
              <a:t>Prosjektperiode 2019-2022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9" name="Plassholder for innhold 2">
            <a:extLst>
              <a:ext uri="{FF2B5EF4-FFF2-40B4-BE49-F238E27FC236}">
                <a16:creationId xmlns:a16="http://schemas.microsoft.com/office/drawing/2014/main" id="{5BEB7F2C-6D92-473A-9961-691F6FA3CC37}"/>
              </a:ext>
            </a:extLst>
          </p:cNvPr>
          <p:cNvSpPr txBox="1">
            <a:spLocks/>
          </p:cNvSpPr>
          <p:nvPr/>
        </p:nvSpPr>
        <p:spPr>
          <a:xfrm>
            <a:off x="5247846" y="1406313"/>
            <a:ext cx="3646775" cy="3456383"/>
          </a:xfrm>
          <a:prstGeom prst="rect">
            <a:avLst/>
          </a:prstGeom>
        </p:spPr>
        <p:txBody>
          <a:bodyPr vert="horz" lIns="0" tIns="0" rIns="0" bIns="0" rtlCol="0">
            <a:normAutofit fontScale="92500"/>
          </a:bodyPr>
          <a:lstStyle>
            <a:lvl1pPr marL="252000" indent="-25200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200" strike="noStrike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536575" indent="-265113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806450" indent="-26987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6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1077913" indent="-271463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1343025" indent="-265113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2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b-NO" dirty="0"/>
              <a:t>Flere i jobb</a:t>
            </a:r>
          </a:p>
          <a:p>
            <a:r>
              <a:rPr lang="nb-NO" dirty="0"/>
              <a:t>Mer helhetlige og koordinerte tjenester til arbeidsgivere</a:t>
            </a:r>
          </a:p>
          <a:p>
            <a:r>
              <a:rPr lang="nb-NO" dirty="0"/>
              <a:t>Bedre match og formidling i forhold til etterspørsel i arbeidsmarkedet</a:t>
            </a:r>
          </a:p>
          <a:p>
            <a:r>
              <a:rPr lang="nb-NO" dirty="0"/>
              <a:t>Økt kunnskap i NAV om arbeidsgivers behov</a:t>
            </a:r>
          </a:p>
        </p:txBody>
      </p:sp>
      <p:sp>
        <p:nvSpPr>
          <p:cNvPr id="11" name="Likebent trekant 10">
            <a:extLst>
              <a:ext uri="{FF2B5EF4-FFF2-40B4-BE49-F238E27FC236}">
                <a16:creationId xmlns:a16="http://schemas.microsoft.com/office/drawing/2014/main" id="{6803690D-7FEC-40DE-BF36-E1BAC546FE18}"/>
              </a:ext>
            </a:extLst>
          </p:cNvPr>
          <p:cNvSpPr/>
          <p:nvPr/>
        </p:nvSpPr>
        <p:spPr>
          <a:xfrm rot="5400000">
            <a:off x="3327514" y="2675823"/>
            <a:ext cx="3058214" cy="518491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/>
              <a:t>Målsetninger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748067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832A30C-360E-4A10-AFF2-DA54E08DD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800"/>
              <a:t>NHO jobber langs flere spor med inkludering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D2B787C-7198-455A-8E10-437C2CC60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639" y="1289424"/>
            <a:ext cx="8552723" cy="3666357"/>
          </a:xfrm>
          <a:ln>
            <a:noFill/>
          </a:ln>
        </p:spPr>
        <p:txBody>
          <a:bodyPr vert="horz" lIns="0" tIns="0" rIns="0" bIns="0" rtlCol="0" anchor="t">
            <a:normAutofit fontScale="92500" lnSpcReduction="20000"/>
          </a:bodyPr>
          <a:lstStyle/>
          <a:p>
            <a:pPr marL="251460" indent="-251460"/>
            <a:r>
              <a:rPr lang="nb-NO" b="1" dirty="0"/>
              <a:t>Skape jobber </a:t>
            </a:r>
            <a:r>
              <a:rPr lang="nb-NO" dirty="0"/>
              <a:t>- vårt aller viktigste bidrag for å få flere i jobb er å skape og bevare arbeidsplasser</a:t>
            </a:r>
          </a:p>
          <a:p>
            <a:pPr marL="251460" indent="-251460"/>
            <a:r>
              <a:rPr lang="nb-NO" b="1" dirty="0"/>
              <a:t>Sikre</a:t>
            </a:r>
            <a:r>
              <a:rPr lang="nb-NO" dirty="0"/>
              <a:t> </a:t>
            </a:r>
            <a:r>
              <a:rPr lang="nb-NO" b="1" dirty="0"/>
              <a:t>gode rammebetingelser for inkludering</a:t>
            </a:r>
            <a:r>
              <a:rPr lang="nb-NO" dirty="0"/>
              <a:t> for bedriftene </a:t>
            </a:r>
            <a:endParaRPr lang="nb-NO" dirty="0">
              <a:cs typeface="Segoe UI"/>
            </a:endParaRPr>
          </a:p>
          <a:p>
            <a:r>
              <a:rPr lang="nb-NO" b="1" dirty="0"/>
              <a:t>Informere våre bedrifter </a:t>
            </a:r>
            <a:r>
              <a:rPr lang="nb-NO" dirty="0"/>
              <a:t>om mulighetene for å rekruttere bredt og tilgjengelige virkemidler</a:t>
            </a:r>
          </a:p>
          <a:p>
            <a:r>
              <a:rPr lang="nb-NO" b="1" dirty="0"/>
              <a:t>Synliggjøre verdifulle erfaringer </a:t>
            </a:r>
            <a:r>
              <a:rPr lang="nb-NO" dirty="0"/>
              <a:t>med inkludering i våre bedrifter</a:t>
            </a:r>
          </a:p>
          <a:p>
            <a:pPr marL="251460" indent="-251460"/>
            <a:r>
              <a:rPr lang="nb-NO" dirty="0"/>
              <a:t>Samarbeid med myndigheter og de øvrige organisasjonene om </a:t>
            </a:r>
            <a:r>
              <a:rPr lang="nb-NO" b="1" dirty="0"/>
              <a:t>Vi inkluderer </a:t>
            </a:r>
            <a:r>
              <a:rPr lang="nb-NO" dirty="0"/>
              <a:t>(2019-2022)</a:t>
            </a:r>
          </a:p>
          <a:p>
            <a:pPr marL="251460" indent="-251460"/>
            <a:r>
              <a:rPr lang="nb-NO" dirty="0"/>
              <a:t>Tema under NHOs Årskonferanse, HR-dag, konferanser og </a:t>
            </a:r>
            <a:r>
              <a:rPr lang="nb-NO" dirty="0" err="1"/>
              <a:t>webinarer</a:t>
            </a:r>
            <a:r>
              <a:rPr lang="nb-NO" dirty="0"/>
              <a:t> </a:t>
            </a:r>
          </a:p>
          <a:p>
            <a:pPr marL="251460" indent="-251460"/>
            <a:r>
              <a:rPr lang="nb-NO" dirty="0"/>
              <a:t>Deltar i en rekke utvalg og råd, nasjonalt og regionalt</a:t>
            </a:r>
          </a:p>
          <a:p>
            <a:pPr marL="251460" indent="-251460"/>
            <a:endParaRPr lang="nb-NO" dirty="0">
              <a:cs typeface="Segoe UI"/>
            </a:endParaRP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E1099275-AB50-40C1-87C2-E2055B46F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nb-NO" noProof="0" smtClean="0"/>
              <a:t>4</a:t>
            </a:fld>
            <a:endParaRPr lang="nb-NO" noProof="0"/>
          </a:p>
        </p:txBody>
      </p:sp>
    </p:spTree>
    <p:extLst>
      <p:ext uri="{BB962C8B-B14F-4D97-AF65-F5344CB8AC3E}">
        <p14:creationId xmlns:p14="http://schemas.microsoft.com/office/powerpoint/2010/main" val="494263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EE1DBF2-1AA3-428E-ACE4-0EBA600D8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Reiselivsbedrifter har lang tradisjon for inkludering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87363A01-C189-41D6-9175-70516A67B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nb-NO" noProof="0" smtClean="0"/>
              <a:t>5</a:t>
            </a:fld>
            <a:endParaRPr lang="nb-NO" noProof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F9A4CC0-ABAE-46E8-AE20-029DE29E95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49999" y="253179"/>
            <a:ext cx="5940742" cy="273928"/>
          </a:xfrm>
        </p:spPr>
        <p:txBody>
          <a:bodyPr vert="horz" lIns="0" tIns="0" rIns="0" bIns="0" rtlCol="0" anchor="t">
            <a:normAutofit/>
          </a:bodyPr>
          <a:lstStyle/>
          <a:p>
            <a:endParaRPr lang="nb-NO" dirty="0"/>
          </a:p>
          <a:p>
            <a:endParaRPr lang="nb-NO" dirty="0">
              <a:cs typeface="Segoe UI Semibold"/>
            </a:endParaRPr>
          </a:p>
        </p:txBody>
      </p:sp>
      <p:graphicFrame>
        <p:nvGraphicFramePr>
          <p:cNvPr id="11" name="ChartObject">
            <a:extLst>
              <a:ext uri="{FF2B5EF4-FFF2-40B4-BE49-F238E27FC236}">
                <a16:creationId xmlns:a16="http://schemas.microsoft.com/office/drawing/2014/main" id="{3B42B1DA-DC97-4160-B263-6A003D0A2861}"/>
              </a:ext>
            </a:extLst>
          </p:cNvPr>
          <p:cNvGraphicFramePr/>
          <p:nvPr/>
        </p:nvGraphicFramePr>
        <p:xfrm>
          <a:off x="407875" y="1361142"/>
          <a:ext cx="5843492" cy="32568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Ellipse 14">
            <a:extLst>
              <a:ext uri="{FF2B5EF4-FFF2-40B4-BE49-F238E27FC236}">
                <a16:creationId xmlns:a16="http://schemas.microsoft.com/office/drawing/2014/main" id="{2D05174D-6145-4445-A5E5-CA04CF0E816B}"/>
              </a:ext>
            </a:extLst>
          </p:cNvPr>
          <p:cNvSpPr/>
          <p:nvPr/>
        </p:nvSpPr>
        <p:spPr>
          <a:xfrm rot="10800000">
            <a:off x="3918174" y="1361142"/>
            <a:ext cx="524579" cy="268064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TekstSylinder 16">
            <a:extLst>
              <a:ext uri="{FF2B5EF4-FFF2-40B4-BE49-F238E27FC236}">
                <a16:creationId xmlns:a16="http://schemas.microsoft.com/office/drawing/2014/main" id="{0389B1EF-F8E2-4468-A44C-61DCF61F62D3}"/>
              </a:ext>
            </a:extLst>
          </p:cNvPr>
          <p:cNvSpPr txBox="1"/>
          <p:nvPr/>
        </p:nvSpPr>
        <p:spPr>
          <a:xfrm>
            <a:off x="407875" y="4540250"/>
            <a:ext cx="60539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400"/>
              <a:t>Andel bedrifter som har rekruttert personer som trenger ekstra oppfølging eller tilrettelegging for å komme i jobb siste 12 måneder</a:t>
            </a:r>
            <a:endParaRPr lang="nb-NO"/>
          </a:p>
        </p:txBody>
      </p:sp>
      <p:sp>
        <p:nvSpPr>
          <p:cNvPr id="20" name="Plassholder for innhold 2">
            <a:extLst>
              <a:ext uri="{FF2B5EF4-FFF2-40B4-BE49-F238E27FC236}">
                <a16:creationId xmlns:a16="http://schemas.microsoft.com/office/drawing/2014/main" id="{2629BF17-D959-49F6-A333-161D288312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1367" y="1312813"/>
            <a:ext cx="2892633" cy="3750657"/>
          </a:xfrm>
        </p:spPr>
        <p:txBody>
          <a:bodyPr vert="horz" lIns="0" tIns="0" rIns="0" bIns="0" rtlCol="0" anchor="t">
            <a:noAutofit/>
          </a:bodyPr>
          <a:lstStyle/>
          <a:p>
            <a:pPr marL="213995" indent="-213995" defTabSz="685800"/>
            <a:r>
              <a:rPr lang="nb-NO" sz="1300" dirty="0">
                <a:solidFill>
                  <a:schemeClr val="tx1"/>
                </a:solidFill>
                <a:ea typeface="+mn-lt"/>
                <a:cs typeface="+mn-lt"/>
              </a:rPr>
              <a:t>Bransjer med tradisjon for inkludering har vært hardt rammet av krisen, herunder reiseliv. </a:t>
            </a:r>
          </a:p>
          <a:p>
            <a:pPr marL="213995" indent="-213995" defTabSz="685800"/>
            <a:r>
              <a:rPr lang="nb-NO" sz="1300" dirty="0">
                <a:solidFill>
                  <a:schemeClr val="tx1"/>
                </a:solidFill>
                <a:ea typeface="+mn-lt"/>
                <a:cs typeface="+mn-lt"/>
              </a:rPr>
              <a:t>I 2019 oppga 43 % av bedriftene innen reiseliv at de hadde rekruttert personer som trenger ekstra oppfølging eller tilrettelegging for å komme i jobb det siste året. Andre kvartal 2021 var prosentandelen 18 %. </a:t>
            </a:r>
          </a:p>
          <a:p>
            <a:pPr marL="213995" indent="-213995" defTabSz="685800"/>
            <a:r>
              <a:rPr lang="nb-NO" sz="1300" dirty="0">
                <a:solidFill>
                  <a:schemeClr val="tx1"/>
                </a:solidFill>
                <a:ea typeface="+mn-lt"/>
                <a:cs typeface="+mn-lt"/>
              </a:rPr>
              <a:t>NHO Reiselivs undersøkelse fra 2021 viser at seks av ti reiselivsbedrifter sysselsetter fra utsatte grupper, eller andre som står i fare for å falle utenfor arbeidslivet</a:t>
            </a:r>
          </a:p>
          <a:p>
            <a:pPr marL="0" indent="0" defTabSz="685800">
              <a:buNone/>
            </a:pPr>
            <a:endParaRPr lang="nb-NO" sz="1400" dirty="0">
              <a:solidFill>
                <a:schemeClr val="tx1"/>
              </a:solidFill>
            </a:endParaRPr>
          </a:p>
          <a:p>
            <a:pPr marL="213995" indent="-213995" defTabSz="685800"/>
            <a:endParaRPr lang="nb-NO" sz="1300" dirty="0">
              <a:solidFill>
                <a:schemeClr val="tx1"/>
              </a:solidFill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69578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B66209-DD01-465A-B5DE-748550511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9999" y="672861"/>
            <a:ext cx="7943987" cy="534838"/>
          </a:xfrm>
        </p:spPr>
        <p:txBody>
          <a:bodyPr/>
          <a:lstStyle/>
          <a:p>
            <a:r>
              <a:rPr lang="nb-NO" dirty="0"/>
              <a:t>Scandic</a:t>
            </a:r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440286E-BA89-461D-98B6-24678495E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nb-NO" noProof="0" smtClean="0"/>
              <a:t>6</a:t>
            </a:fld>
            <a:endParaRPr lang="nb-NO" noProof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919C57-1116-42DB-81AA-013A383DD3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0000" y="309398"/>
            <a:ext cx="5940742" cy="273928"/>
          </a:xfrm>
        </p:spPr>
        <p:txBody>
          <a:bodyPr/>
          <a:lstStyle/>
          <a:p>
            <a:endParaRPr lang="nb-NO" dirty="0"/>
          </a:p>
          <a:p>
            <a:endParaRPr lang="nb-NO" dirty="0"/>
          </a:p>
        </p:txBody>
      </p:sp>
      <p:pic>
        <p:nvPicPr>
          <p:cNvPr id="12" name="Picture 4" descr=" - I norsk arbeidsliv må man bli enda flinkere til å se på personer med funksjonsnedsettelser som ressurser, og ikke utfordringer, sier resepsjonist og rullestolbruker Kristine Johansen ved Scandic Lerkendal. Foto: NHO/Ringer i vannet">
            <a:extLst>
              <a:ext uri="{FF2B5EF4-FFF2-40B4-BE49-F238E27FC236}">
                <a16:creationId xmlns:a16="http://schemas.microsoft.com/office/drawing/2014/main" id="{2B3BD029-8C1E-48B7-AF66-1CDE3E3FAF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6113" y="810884"/>
            <a:ext cx="5489838" cy="3827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F4C87435-96BF-41F3-8270-D927580A3AE9}"/>
              </a:ext>
            </a:extLst>
          </p:cNvPr>
          <p:cNvSpPr txBox="1"/>
          <p:nvPr/>
        </p:nvSpPr>
        <p:spPr>
          <a:xfrm>
            <a:off x="449999" y="1311215"/>
            <a:ext cx="2362211" cy="35317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800" b="0" i="0" dirty="0">
                <a:solidFill>
                  <a:srgbClr val="444444"/>
                </a:solidFill>
                <a:effectLst/>
                <a:latin typeface="PT Sans" panose="020B0503020203020204" pitchFamily="34" charset="0"/>
              </a:rPr>
              <a:t>- I norsk arbeidsliv må man bli enda flinkere til å se på personer med funksjonsnedsettelser som ressurser, og ikke utfordringer, sier resepsjonist og rullestolbruker Kristine Johansen ved Scandic Lerkendal. </a:t>
            </a:r>
          </a:p>
          <a:p>
            <a:r>
              <a:rPr lang="nb-NO" sz="1200" b="0" i="0" dirty="0">
                <a:solidFill>
                  <a:srgbClr val="444444"/>
                </a:solidFill>
                <a:effectLst/>
                <a:latin typeface="PT Sans" panose="020B0503020203020204" pitchFamily="34" charset="0"/>
              </a:rPr>
              <a:t>Foto: NHO</a:t>
            </a:r>
            <a:endParaRPr lang="nb-NO" sz="1200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073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2440286E-BA89-461D-98B6-24678495E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nb-NO" noProof="0" smtClean="0"/>
              <a:t>7</a:t>
            </a:fld>
            <a:endParaRPr lang="nb-NO" noProof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B1919C57-1116-42DB-81AA-013A383DD33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50000" y="335277"/>
            <a:ext cx="5940742" cy="273928"/>
          </a:xfrm>
        </p:spPr>
        <p:txBody>
          <a:bodyPr/>
          <a:lstStyle/>
          <a:p>
            <a:endParaRPr lang="nb-NO" dirty="0"/>
          </a:p>
          <a:p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3B97F95F-121D-4426-9F6F-2D33EE945D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" y="309398"/>
            <a:ext cx="6106076" cy="4440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047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AD047843-E832-4DE7-ABAD-625C7FFDF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961" y="1077557"/>
            <a:ext cx="4080736" cy="3724303"/>
          </a:xfrm>
        </p:spPr>
        <p:txBody>
          <a:bodyPr>
            <a:normAutofit/>
          </a:bodyPr>
          <a:lstStyle/>
          <a:p>
            <a:endParaRPr lang="nb-NO" dirty="0"/>
          </a:p>
          <a:p>
            <a:endParaRPr lang="nb-NO" dirty="0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147848E7-1A6C-4144-8CD7-969AA7099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DC95F-CC9E-42B9-BFE4-A015B12872CC}" type="slidenum">
              <a:rPr lang="nb-NO" noProof="0" smtClean="0"/>
              <a:t>8</a:t>
            </a:fld>
            <a:endParaRPr lang="nb-NO" noProof="0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4028E193-B5A1-422C-935E-01DF4077C7D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49961" y="343228"/>
            <a:ext cx="5940742" cy="273928"/>
          </a:xfrm>
        </p:spPr>
        <p:txBody>
          <a:bodyPr>
            <a:noAutofit/>
          </a:bodyPr>
          <a:lstStyle/>
          <a:p>
            <a:r>
              <a:rPr lang="nb-NO" sz="1800" dirty="0"/>
              <a:t>Scandic Hell</a:t>
            </a:r>
          </a:p>
        </p:txBody>
      </p:sp>
      <p:pic>
        <p:nvPicPr>
          <p:cNvPr id="6" name="Bilde 5" descr="Et bilde som inneholder person, innendørs, stående&#10;&#10;Automatisk generert beskrivelse">
            <a:extLst>
              <a:ext uri="{FF2B5EF4-FFF2-40B4-BE49-F238E27FC236}">
                <a16:creationId xmlns:a16="http://schemas.microsoft.com/office/drawing/2014/main" id="{1CE01BA4-17A3-46C6-AB6F-4466B1CB4B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947" y="1018744"/>
            <a:ext cx="6782321" cy="384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385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HO - colorful">
      <a:dk1>
        <a:sysClr val="windowText" lastClr="000000"/>
      </a:dk1>
      <a:lt1>
        <a:sysClr val="window" lastClr="FFFFFF"/>
      </a:lt1>
      <a:dk2>
        <a:srgbClr val="008BCE"/>
      </a:dk2>
      <a:lt2>
        <a:srgbClr val="E7E6E6"/>
      </a:lt2>
      <a:accent1>
        <a:srgbClr val="008BCE"/>
      </a:accent1>
      <a:accent2>
        <a:srgbClr val="5BC2E7"/>
      </a:accent2>
      <a:accent3>
        <a:srgbClr val="E6A65D"/>
      </a:accent3>
      <a:accent4>
        <a:srgbClr val="FCE385"/>
      </a:accent4>
      <a:accent5>
        <a:srgbClr val="3CDBC0"/>
      </a:accent5>
      <a:accent6>
        <a:srgbClr val="009B77"/>
      </a:accent6>
      <a:hlink>
        <a:srgbClr val="0563C1"/>
      </a:hlink>
      <a:folHlink>
        <a:srgbClr val="954F72"/>
      </a:folHlink>
    </a:clrScheme>
    <a:fontScheme name="NHO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HO_PPT.potx" id="{29924B4A-BF42-40A2-BD36-FAC608004FA5}" vid="{AE93CB2E-A93C-413B-ADC8-63FFAF73E30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NHO - colorful">
    <a:dk1>
      <a:sysClr val="windowText" lastClr="000000"/>
    </a:dk1>
    <a:lt1>
      <a:sysClr val="window" lastClr="FFFFFF"/>
    </a:lt1>
    <a:dk2>
      <a:srgbClr val="008BCE"/>
    </a:dk2>
    <a:lt2>
      <a:srgbClr val="E7E6E6"/>
    </a:lt2>
    <a:accent1>
      <a:srgbClr val="008BCE"/>
    </a:accent1>
    <a:accent2>
      <a:srgbClr val="5BC2E7"/>
    </a:accent2>
    <a:accent3>
      <a:srgbClr val="E6A65D"/>
    </a:accent3>
    <a:accent4>
      <a:srgbClr val="FCE385"/>
    </a:accent4>
    <a:accent5>
      <a:srgbClr val="3CDBC0"/>
    </a:accent5>
    <a:accent6>
      <a:srgbClr val="009B77"/>
    </a:accent6>
    <a:hlink>
      <a:srgbClr val="0563C1"/>
    </a:hlink>
    <a:folHlink>
      <a:srgbClr val="954F72"/>
    </a:folHlink>
  </a:clrScheme>
  <a:fontScheme name="NHO">
    <a:majorFont>
      <a:latin typeface="Segoe UI Semibold"/>
      <a:ea typeface="Arial"/>
      <a:cs typeface="Arial"/>
    </a:majorFont>
    <a:minorFont>
      <a:latin typeface="Segoe UI"/>
      <a:ea typeface="Arial"/>
      <a:cs typeface="Arial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  <a:tileRect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  <a:tileRect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  <a:tileRect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9119b49b-2cc3-444e-b755-8692f4554da6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8BE1FB7720C24999DBA6917F177805" ma:contentTypeVersion="24" ma:contentTypeDescription="Opprett et nytt dokument." ma:contentTypeScope="" ma:versionID="b3c7a5508c72e2989563b6e74af20383">
  <xsd:schema xmlns:xsd="http://www.w3.org/2001/XMLSchema" xmlns:xs="http://www.w3.org/2001/XMLSchema" xmlns:p="http://schemas.microsoft.com/office/2006/metadata/properties" xmlns:ns2="706b949b-cfd4-4427-8136-23fc0a020f1e" targetNamespace="http://schemas.microsoft.com/office/2006/metadata/properties" ma:root="true" ma:fieldsID="e60b1222db69fe49191a6e46d8b1037b" ns2:_="">
    <xsd:import namespace="706b949b-cfd4-4427-8136-23fc0a020f1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6b949b-cfd4-4427-8136-23fc0a020f1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description="" ma:internalName="SharedWithDetails" ma:readOnly="true">
      <xsd:simpleType>
        <xsd:restriction base="dms:Note">
          <xsd:maxLength value="255"/>
        </xsd:restriction>
      </xsd:simpleType>
    </xsd:element>
    <xsd:element name="_dlc_DocId" ma:index="10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_dlc_DocIdUrl" ma:index="11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Fast ID" ma:description="Behold IDen ved tilleggin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06b949b-cfd4-4427-8136-23fc0a020f1e">NHO02-1273962015-16872</_dlc_DocId>
    <_dlc_DocIdUrl xmlns="706b949b-cfd4-4427-8136-23fc0a020f1e">
      <Url>https://nhosp.sharepoint.com/sites/NHOArbeidslivogkompetanse/_layouts/15/DocIdRedir.aspx?ID=NHO02-1273962015-16872</Url>
      <Description>NHO02-1273962015-16872</Description>
    </_dlc_DocIdUrl>
    <SharedWithUsers xmlns="706b949b-cfd4-4427-8136-23fc0a020f1e">
      <UserInfo>
        <DisplayName>Anne Cecilie Bentsen</DisplayName>
        <AccountId>377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466AF25-E9AC-4A82-84EC-B7A14A80A4A0}">
  <ds:schemaRefs>
    <ds:schemaRef ds:uri="http://schemas.microsoft.com/sharepoint/events"/>
    <ds:schemaRef ds:uri="http://www.w3.org/2000/xmlns/"/>
  </ds:schemaRefs>
</ds:datastoreItem>
</file>

<file path=customXml/itemProps2.xml><?xml version="1.0" encoding="utf-8"?>
<ds:datastoreItem xmlns:ds="http://schemas.openxmlformats.org/officeDocument/2006/customXml" ds:itemID="{D58FFF35-724F-4EA0-A13F-3A0A6B150D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845B0A3-6DBA-4712-A654-6EF0A43FE970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741C2D19-29E7-4D1B-ABDE-E39BAA7FE975}">
  <ds:schemaRefs>
    <ds:schemaRef ds:uri="706b949b-cfd4-4427-8136-23fc0a020f1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0/xmlns/"/>
    <ds:schemaRef ds:uri="http://www.w3.org/2001/XMLSchema"/>
  </ds:schemaRefs>
</ds:datastoreItem>
</file>

<file path=customXml/itemProps5.xml><?xml version="1.0" encoding="utf-8"?>
<ds:datastoreItem xmlns:ds="http://schemas.openxmlformats.org/officeDocument/2006/customXml" ds:itemID="{240F3EBB-4EE1-4363-B803-A6BF0D4D6921}">
  <ds:schemaRefs>
    <ds:schemaRef ds:uri="706b949b-cfd4-4427-8136-23fc0a020f1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872</Words>
  <Application>Microsoft Office PowerPoint</Application>
  <PresentationFormat>Egendefinert</PresentationFormat>
  <Paragraphs>99</Paragraphs>
  <Slides>8</Slides>
  <Notes>8</Notes>
  <HiddenSlides>0</HiddenSlides>
  <MMClips>0</MMClips>
  <ScaleCrop>false</ScaleCrop>
  <HeadingPairs>
    <vt:vector size="6" baseType="variant">
      <vt:variant>
        <vt:lpstr>Brukte skrifter</vt:lpstr>
      </vt:variant>
      <vt:variant>
        <vt:i4>9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8" baseType="lpstr">
      <vt:lpstr>AR JULIAN</vt:lpstr>
      <vt:lpstr>Arial</vt:lpstr>
      <vt:lpstr>avenir-next-nho</vt:lpstr>
      <vt:lpstr>Calibri</vt:lpstr>
      <vt:lpstr>Georgia</vt:lpstr>
      <vt:lpstr>PT Sans</vt:lpstr>
      <vt:lpstr>Segoe UI</vt:lpstr>
      <vt:lpstr>Segoe UI Semibold</vt:lpstr>
      <vt:lpstr>tiempos-text-nho</vt:lpstr>
      <vt:lpstr>Office-tema</vt:lpstr>
      <vt:lpstr>Arbeid for mennesker med nedsatt funksjonsevne –  hvordan kan vi lykkes sammen?</vt:lpstr>
      <vt:lpstr>Ringer i Vannet 2012-2018</vt:lpstr>
      <vt:lpstr>Vi inkluderer</vt:lpstr>
      <vt:lpstr>NHO jobber langs flere spor med inkludering</vt:lpstr>
      <vt:lpstr>Reiselivsbedrifter har lang tradisjon for inkludering</vt:lpstr>
      <vt:lpstr>Scandic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Prioriterte politiske gjennomslag 2018</dc:title>
  <dc:creator>Kristina Jullum Hagen</dc:creator>
  <cp:lastModifiedBy>Janne Krohn-Hansen</cp:lastModifiedBy>
  <cp:revision>10</cp:revision>
  <cp:lastPrinted>2021-09-30T07:13:42Z</cp:lastPrinted>
  <dcterms:modified xsi:type="dcterms:W3CDTF">2022-04-19T13:31:15Z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0x010100B58BE1FB7720C24999DBA6917F177805</vt:lpwstr>
  </property>
  <property fmtid="{D5CDD505-2E9C-101B-9397-08002B2CF9AE}" pid="3" name="TaxKeyword">
    <vt:lpwstr/>
  </property>
  <property fmtid="{D5CDD505-2E9C-101B-9397-08002B2CF9AE}" pid="4" name="TaxCatchAll">
    <vt:lpwstr/>
  </property>
  <property fmtid="{D5CDD505-2E9C-101B-9397-08002B2CF9AE}" pid="5" name="TaxKeywordTaxHTField">
    <vt:lpwstr/>
  </property>
  <property fmtid="{D5CDD505-2E9C-101B-9397-08002B2CF9AE}" pid="6" name="NhoMmdCaseWorker">
    <vt:lpwstr/>
  </property>
  <property fmtid="{D5CDD505-2E9C-101B-9397-08002B2CF9AE}" pid="7" name="NHO_OrganisationUnit">
    <vt:lpwstr/>
  </property>
  <property fmtid="{D5CDD505-2E9C-101B-9397-08002B2CF9AE}" pid="8" name="c33924c3673147c88830f2707c1978bc">
    <vt:lpwstr/>
  </property>
  <property fmtid="{D5CDD505-2E9C-101B-9397-08002B2CF9AE}" pid="9" name="p8a47c7619634ae9930087b62d76e394">
    <vt:lpwstr/>
  </property>
  <property fmtid="{D5CDD505-2E9C-101B-9397-08002B2CF9AE}" pid="10" name="_dlc_DocIdItemGuid">
    <vt:lpwstr>68141347-66f8-45c3-8f0f-64ab4b1c0667</vt:lpwstr>
  </property>
</Properties>
</file>