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0" r:id="rId3"/>
    <p:sldMasterId id="2147483732" r:id="rId4"/>
    <p:sldMasterId id="2147483744" r:id="rId5"/>
    <p:sldMasterId id="2147483756" r:id="rId6"/>
  </p:sldMasterIdLst>
  <p:notesMasterIdLst>
    <p:notesMasterId r:id="rId29"/>
  </p:notesMasterIdLst>
  <p:handoutMasterIdLst>
    <p:handoutMasterId r:id="rId30"/>
  </p:handoutMasterIdLst>
  <p:sldIdLst>
    <p:sldId id="288" r:id="rId7"/>
    <p:sldId id="485" r:id="rId8"/>
    <p:sldId id="405" r:id="rId9"/>
    <p:sldId id="521" r:id="rId10"/>
    <p:sldId id="497" r:id="rId11"/>
    <p:sldId id="557" r:id="rId12"/>
    <p:sldId id="555" r:id="rId13"/>
    <p:sldId id="501" r:id="rId14"/>
    <p:sldId id="512" r:id="rId15"/>
    <p:sldId id="515" r:id="rId16"/>
    <p:sldId id="554" r:id="rId17"/>
    <p:sldId id="548" r:id="rId18"/>
    <p:sldId id="547" r:id="rId19"/>
    <p:sldId id="550" r:id="rId20"/>
    <p:sldId id="551" r:id="rId21"/>
    <p:sldId id="517" r:id="rId22"/>
    <p:sldId id="518" r:id="rId23"/>
    <p:sldId id="516" r:id="rId24"/>
    <p:sldId id="530" r:id="rId25"/>
    <p:sldId id="552" r:id="rId26"/>
    <p:sldId id="536" r:id="rId27"/>
    <p:sldId id="527" r:id="rId2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>
          <p15:clr>
            <a:srgbClr val="A4A3A4"/>
          </p15:clr>
        </p15:guide>
        <p15:guide id="2" pos="3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6F89"/>
    <a:srgbClr val="216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7" autoAdjust="0"/>
    <p:restoredTop sz="94684" autoAdjust="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>
        <p:guide orient="horz" pos="2076"/>
        <p:guide pos="3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570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E9526-97B8-46AE-9804-C59A3AE1CFC9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99D81-494C-4B6B-B5AF-80C263777F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490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99D81-494C-4B6B-B5AF-80C263777FF1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41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9E66-A41C-4203-BFD0-9A701D8C34A9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480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0E05-CE1E-4526-AD41-49339F180EC3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449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8A28-B59E-470F-A5A7-703D89AB4ADB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53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orside_1">
            <a:extLst>
              <a:ext uri="{FF2B5EF4-FFF2-40B4-BE49-F238E27FC236}">
                <a16:creationId xmlns:a16="http://schemas.microsoft.com/office/drawing/2014/main" id="{2FD54780-5781-4D08-BF15-917D913DB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4918" y="2851150"/>
            <a:ext cx="7677149" cy="793750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9036EE1-99D7-4F0E-A06A-A8CBE86CC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07534" y="6245225"/>
            <a:ext cx="220768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03E68-86E3-42FB-9624-D550EAA09027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D9972D6-44D5-470D-A991-4515C1884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851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37BD4ED-2538-4A63-A8E1-BC9AC8262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23200" y="6237288"/>
            <a:ext cx="86571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ADC2-4933-41AF-BAC9-90B46C529075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6639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0AF274-99ED-4FDF-87AC-BB9E0DFA4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2077A-D0C0-4202-9FCE-873DA3CB2365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5A8D20-6262-40CD-8AF2-0DE230A8F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D88304-513B-456E-ADF2-75355E4FA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EB2ED-5DBA-4376-8FFD-EEF22E33A3A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14683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19EFC6-609F-41EE-98A2-E19484271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CC47F-921F-496B-8EEB-98A41E605379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11E202-D2A2-471C-97C3-793BE3EF0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D79BD-F7C4-4B38-91AB-B31E0F61B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E8151-7E05-4494-98C3-717604D273C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1711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488018" y="1989139"/>
            <a:ext cx="3735916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27134" y="1989139"/>
            <a:ext cx="3738033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45CBC-0C98-4BE6-9AF7-6AED8FA5B4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CEFA9-6937-423B-89A9-251B56587CCF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6FDA0A-EB81-4415-82BC-E12C9C099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CB4BC-AAF6-4AF6-BE21-453FF7A3E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3BE6A-3F97-4062-BD79-A04736B7D715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48715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55292C-B083-4F06-8C6F-867CE885D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889D8-B59C-4B1A-BF2C-AD5274E888DA}" type="datetime1">
              <a:rPr lang="nb-NO" smtClean="0"/>
              <a:t>22.04.2022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1D1A9-9166-4433-BE1E-6AED9BDED0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E3C5BD-724F-400C-BC9B-0AE57EE58B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3BC1-BD54-4693-A8B5-449CA1D8226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2488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418D3F-C33A-469A-9C7E-A965B6A123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160C-5337-4961-A0A9-D226431FEA36}" type="datetime1">
              <a:rPr lang="nb-NO" smtClean="0"/>
              <a:t>22.04.2022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E2380E-BF85-4636-9599-64807E68D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2BBF15-17DF-4C8F-B5AF-D607C244E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0FC3F-ECA3-4199-BE7E-9A84E9508844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47350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63E55E-9735-4001-A41A-AA698B147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37B34-DAED-4A6A-B3BA-34A09C833618}" type="datetime1">
              <a:rPr lang="nb-NO" smtClean="0"/>
              <a:t>22.04.2022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750809-7565-46E8-AB8B-C668DEF1F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A2A2EE-45B3-48FA-AD6B-48ECBA38A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C9CF-BB5E-48D7-9850-392E509860FF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2810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F110A-8811-4D9A-BB96-9BEC5DB9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7BB6-965D-484A-969A-21825EE1F8C4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5DD722-A6F3-4B0A-8AD0-DFF4024D2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F76715-671D-42A2-AB2E-B66F77A48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4D99E-9B67-4870-BE8E-694AB584069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8568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41B5-1B64-461A-8DC6-15AC0F26417A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058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0E3EE-85B5-4E2A-9FBB-4DDC106B3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221D5-57A1-4597-B270-A9D7972AF2B8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F7CC93-5826-4185-B3D5-9FA89E48A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4AB60-BC60-45B8-914A-10A823F42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ABA76-2720-4F7F-A911-BEBAA3CE9F8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29541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0A31F-6E31-4851-9C4D-9CBFF6172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155B0-8A7B-48D8-8602-102268870949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4ED14F-1575-43BB-9EB5-1F2B75C03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C3D206-AED2-40AA-ADDD-25A7EF2C3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C4BDF-21DC-4F4C-89B2-34105DFDD8FF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26112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844367" y="1052513"/>
            <a:ext cx="2118784" cy="50736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488018" y="1052513"/>
            <a:ext cx="6153149" cy="50736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115D0C-9E1B-49AC-A27A-0CA9378D2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FFBFC-9B86-4ED9-82FB-EE83D5612937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E6B1EA-942A-4407-87B5-DBD332AD4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FF4D87-119C-48FF-B979-829BC7270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0777C-66C7-4843-98E9-241B696DC63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38056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2BA2FE-78EA-4256-8577-2C0185129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6D3647F-6032-464D-8018-6955B1C8A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DA4233D-8430-4548-89E3-D986897B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EE7C-6066-4DE0-A047-9422785DF532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79DEFA-FDE5-47D5-A30F-F9F60F20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A3A6A0-468E-4649-98AA-EF521558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07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292910-AACE-4C6C-99A7-4A801F92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F7AF77-360E-4ACF-AA12-EF174A31C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ABF494-C7EA-4054-9BAD-79490304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A8F7-50BB-410A-83D9-B4C3650DAB8E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3AF036-BDBD-4CFC-BB21-F8932AF2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BFB809-DD3D-4582-8B6D-4EE9D785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998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8A5BB7-5B0D-4983-950E-634B314B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AA8B70-4584-4BBD-8AA0-3B8378843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21F7993-BC21-4E90-9D1C-9997FF12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F8D9-743C-429B-8B99-5537A5F38D68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952B9A-3564-43A6-B1BE-56E443D9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12AE6F-B08A-451B-BE85-47A047DDC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377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448800-6AD6-489D-B324-FC6DCE38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04A34E-DBE4-4D31-AAC3-48ED19A71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31541C0-38B3-464C-B660-EDC9B015B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C5AC4E-48C9-4B29-993C-08E2C01B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E3B8-4C5E-4662-A984-F42ED818B7DC}" type="datetime1">
              <a:rPr lang="nb-NO" smtClean="0"/>
              <a:t>22.04.2022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A2EBD5-C913-4A4B-80C6-E4AB9DF3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27F1966-E79E-47D8-BEBC-837D94FA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0704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4F1B6B-DDD3-4410-82FD-72829F2E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3698E6-1DC8-4438-8366-EC973FA89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B825A5-418F-48BC-A017-E1FCC934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1DA2BF9-9C91-4C39-BC92-822936414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10C13DD-A976-4E00-9306-48DC7B175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D8FA868-7EB7-4B84-AF9F-D597B956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AD85C-0348-4DAD-84D8-9A2E91503175}" type="datetime1">
              <a:rPr lang="nb-NO" smtClean="0"/>
              <a:t>22.04.2022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C48186F-DE73-418C-AB88-FC96837F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D14D4CA-1216-48C4-A3CC-50275397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0729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7CA013-84CC-4676-A385-C4AB9B36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1B12631-DBB5-47AA-A6FC-88452071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B6A-03B5-448C-9607-855B72BC2CBF}" type="datetime1">
              <a:rPr lang="nb-NO" smtClean="0"/>
              <a:t>22.04.2022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37D30BE-F65A-44D4-880F-40F71031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550A3A6-378F-46F5-9AF4-A02A07EF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126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5E66337-1ADE-4049-AC8B-8E2CF96E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45BF-E966-414F-9230-5F2F7DE6A5FD}" type="datetime1">
              <a:rPr lang="nb-NO" smtClean="0"/>
              <a:t>22.04.2022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E340DAB-79CA-4613-8752-0A6539ECF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45CA32-0092-410C-9C98-AE55B322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966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D40-F97E-4072-BF97-C4CD802064C6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185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9BF739-E85B-4179-A612-A9EB13C8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F753FF-ABAE-4F24-BCE5-6E385B36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9AFBB9-E4A5-4C1C-B63B-9310D1AE0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DCC6BD4-D897-4EBB-A2C2-DEFBEC2F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1B4B-4657-456B-82E0-3E2CDEF1A52A}" type="datetime1">
              <a:rPr lang="nb-NO" smtClean="0"/>
              <a:t>22.04.2022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13D5C2B-5A0A-465D-8442-8D52D1EF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BD2A73A-072E-4B93-9DB9-6570AD8A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007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2CF636-BEEB-4215-BC77-2483F541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8EF5426-3B2E-4F8C-990D-817145ACD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1F410E2-950E-4623-8A44-1168843F5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04D374-8279-4ADB-85DF-91A3261C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4C8D9-235C-4DE1-8DFC-505179BFE214}" type="datetime1">
              <a:rPr lang="nb-NO" smtClean="0"/>
              <a:t>22.04.2022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9D0D4A-7367-4199-9047-1C3FBBF5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318B7B9-3EAB-4969-9701-EED86B8F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1807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8CA1E3-594A-49B2-9B90-62C769DEC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2A766EA-421A-48AD-BE44-FC5EE844E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BA70A8-C312-4E5D-900C-FB6F6E288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2264-0662-4BD7-B330-3CFBD5F80B81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AC6212-CF67-420E-927F-3A971939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59BB49-58C6-4316-895F-A608F155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3368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F5BCE80-833B-462D-A058-AF56C6286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C969A1-F8AD-4766-8B40-C7C433BD3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175B00-70BE-4A45-BC2E-A6F2D1B6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DEF8-7C81-4D2F-A2A2-57F1B075AFB5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8A3705-691D-42E6-A026-867BC1DC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24DC1E-8A2C-4D41-A242-412C0775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106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orside_1">
            <a:extLst>
              <a:ext uri="{FF2B5EF4-FFF2-40B4-BE49-F238E27FC236}">
                <a16:creationId xmlns:a16="http://schemas.microsoft.com/office/drawing/2014/main" id="{4E693D98-4DC2-4D08-BF9F-6DBBE360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4918" y="2851150"/>
            <a:ext cx="7677149" cy="793750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66891F6-00CD-4BA5-BD37-CE312099B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07534" y="6245225"/>
            <a:ext cx="220768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9BB5-240D-4C77-BA72-B49B92743409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F00387B-02DE-485C-BD8B-20F8F8178D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851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0018AC3-869B-47AC-AEE3-F17508ECB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23200" y="6237288"/>
            <a:ext cx="86571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79D32-A5D9-4C6B-B673-2CA7FC1F9E04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4724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57AA55-C755-44AB-AAB4-C84E417F4A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61547-123C-4B48-BB33-9385618D54B0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17FB10-288C-4509-9DB0-6F70E2BDA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556D5C-781C-4F51-A33D-4520EE8DA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3BD0B-5528-4202-BEC6-9B64799A571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66589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F13EFA-9375-4E53-8E77-890F07EBAC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6EA8A-18AD-4B52-8B56-A59F8A782B63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5A5265-CD40-4B0F-8783-76C9A29666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2CEC-15F7-4718-992B-F2042DFE0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3A6BC-2981-409C-A472-E38DA9C2796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8074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488018" y="1989139"/>
            <a:ext cx="3735916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27134" y="1989139"/>
            <a:ext cx="3738033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DA585-3890-44AB-9444-1CF9D58FE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BBCA8-B153-456F-A9CC-91E7B2CF1553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F41D7-5DA3-4C65-8CA2-927FA2166A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6A8FA-4DC6-4C03-8F6C-3FF4A811E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4008D-C1DD-40A7-9320-81402B9D59D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22908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0A1755-223A-483E-805C-8DD71ADBCB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1E888-C623-4A0D-BB63-2D6B7D343DAB}" type="datetime1">
              <a:rPr lang="nb-NO" smtClean="0"/>
              <a:t>22.04.2022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E02DA3-B074-41D1-A160-045470328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8EB810-B64D-44D7-99CD-D62167913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684D3-6461-4D91-BCD9-3F1B190774D8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51740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CFC7D8-CF57-4DCB-AFA9-72EC4CBB4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01316-789A-45D6-AB41-0BAD2B08469B}" type="datetime1">
              <a:rPr lang="nb-NO" smtClean="0"/>
              <a:t>22.04.2022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35B091-1611-4DDF-8D11-B5BD099AA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D1CEE-62CD-4FED-BB2D-982CC62CF3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E252B-6F9C-4A23-BA5B-00BABA7174A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0138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E46B-95F5-4CD4-8529-DD4CDFD97173}" type="datetime1">
              <a:rPr lang="nb-NO" smtClean="0"/>
              <a:t>22.04.2022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180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4ED670-88ED-4ECC-9695-582AD81F3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C4BC8-8454-4E6C-B344-CA041F2A27A7}" type="datetime1">
              <a:rPr lang="nb-NO" smtClean="0"/>
              <a:t>22.04.2022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5AF906-0FEC-4E2D-9ED4-407EB89B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69A34F-31D7-4AB6-A47C-E79D55BD6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3764D-B536-4952-820B-70F10E336D8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90514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635C-D86C-4660-9FCE-93FA809D32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D182-C9AA-40A5-9C65-56B49660886A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A22CE-2452-439D-A5A2-F95EF9F3D1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336C4-2D12-4674-BB59-A6BBA5C07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DEFC6-63FF-4D97-8F71-C249DC40164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06059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E6FAE2-FADA-456A-8C1D-97A4CFB1F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37F7-F0DF-44CA-87CC-19F3044D097A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2A04D-F238-4B47-8283-893E05A54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033B2E-925D-43C3-A41B-923E34FC5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C76BD-D084-4188-9FB7-262F2AD7E56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33212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9D94F7-9C2D-4ED3-B42E-50CD321D9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EDAC-42E7-4A3B-A2A0-3DAB8995135D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22FD82-4C25-49FD-A55B-9AE074DF89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FCB3F7-4A94-4B12-A935-C854E9A3C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564E-C2C3-4E1C-80E3-C386A0810A2F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80473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844367" y="1052513"/>
            <a:ext cx="2118784" cy="50736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488018" y="1052513"/>
            <a:ext cx="6153149" cy="50736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55A344-C768-4163-924C-B9CD4A2E9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76A83-8B10-4505-8BF5-12DD22BE84CF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85724A-9B52-49BC-B171-86E017586F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50F2D-ADB7-436D-ADAB-AB9A54C110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D85EB-0E8E-4BFA-B9EB-FBB6ADFBD61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47540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0EE802-A3F0-4BCE-A17C-E19DB38FF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D1CD59-0F32-4CDB-A1E7-6BCA05E08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8B2C9C-004E-40A0-864F-1A38DF89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8F2F3-BCBF-4D86-804C-9855CB6D3D71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033F39-88DC-411C-B111-6B5DD5B8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854F9-CFB8-4355-ABC3-D6B9E586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21BC4-AEFD-421F-9EDB-EA90301DFE54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20733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38BE75-35B5-476A-83AD-D2CA74E4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EAFC92-4CF9-4D60-8053-51AC39335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904398-E0D0-48B0-8A39-5A5A69B0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04389D-E582-4F3F-9B0D-D5E534176784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7E9878-4455-405D-9D86-1176123C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A7F18F-EEB1-46CF-9B4E-F621EEF6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EB2ED-5DBA-4376-8FFD-EEF22E33A3AC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09475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617E44-00A6-41CD-BDBD-F5567C71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395CB8-ABCA-4A60-946D-28CB723B4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E5F92C-1CFA-486B-BE5B-9EBEC968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6E5B45-811A-4392-A38A-E78D4B36CB26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9043E40-EB35-4F52-8315-A5B4A36C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3DEFD4-5CA4-4D27-847E-4D43EBF5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21BC4-AEFD-421F-9EDB-EA90301DFE54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59854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3CC2B0-C47A-49EC-873B-F7FB7331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F6DDAD-EE90-495C-89EC-0AF74E6AC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BC6690-2C7E-4A89-B5A3-7EF01D41C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E969BC8-1065-4B91-B3C3-271B393E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87D480-D0DA-4255-AB4C-2C021586AF88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D157D5-EC4E-478B-B002-07BF4B9A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323E9AE-9FD1-46AF-AD71-E7763693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3BE6A-3F97-4062-BD79-A04736B7D715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5648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6DD360-B88C-450D-9D3A-09C2679A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6D3F3D-D11A-4EC7-9C52-F4176FD6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6DE3DD4-1AB8-4FD4-B879-B0C18C0EF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FD7598A-A847-4EA6-8FFD-6A611C73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CB324CD-C3F9-42D6-95C1-BD0F3054B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1CE386B-77D8-4B44-B7DF-2DE1E275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BA0D05-66D2-43CE-89FC-F7C9A90B66AE}" type="datetime1">
              <a:rPr lang="nb-NO" smtClean="0"/>
              <a:t>22.04.2022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F74F448-92D1-495C-9E0C-0687B1AF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31490E8-6C89-439A-93C5-BB3FC25F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03BC1-BD54-4693-A8B5-449CA1D82263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6903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F451-20EA-412F-AB5D-ECA4C16DFD02}" type="datetime1">
              <a:rPr lang="nb-NO" smtClean="0"/>
              <a:t>22.04.2022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11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ECFB80-199C-40E4-9A8E-62DF6EB8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247AACC-C5DC-4FBC-9B62-6E0ED539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43BC9-D6BC-44E0-BF6A-70C1D0B91DEF}" type="datetime1">
              <a:rPr lang="nb-NO" smtClean="0"/>
              <a:t>22.04.2022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0B49931-4068-45C0-8CC1-65F0FB8F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FE968B4-C1A9-4E3C-B837-BC7BC1F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0FC3F-ECA3-4199-BE7E-9A84E9508844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34191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8AD475-BE0C-4A78-8646-42AC97DE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6194AF-F837-400B-BE9C-D6332BE30B67}" type="datetime1">
              <a:rPr lang="nb-NO" smtClean="0"/>
              <a:t>22.04.2022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10A237-0F4F-41BF-9E82-1A9A35FA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0044EB-BF97-4B71-88DD-F674CA1D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2C9CF-BB5E-48D7-9850-392E509860FF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46946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677384-1A8B-4715-AD65-797FBCB0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79D69D-7319-4A86-8CF3-DCA11998E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69B5B59-FD5C-4B7B-81D1-CF1B44D9E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8BE5373-94E7-4E97-9480-5CE937CE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A53F8-498D-4630-9F76-BC8BFB873B18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9F957C-6F79-47CA-830B-DA3A9169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CD14461-CDE4-470A-8D5C-489ED431C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74D99E-9B67-4870-BE8E-694AB584069E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35819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04BB5E-890C-4E69-BA7A-F86E0D62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3F152E9-C589-442B-AD22-EED46E0C8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472EFF-A8F0-4271-8312-12330390F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176AD51-1F5C-4B1D-BEAF-530E5AE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7C395-18A3-48F0-8B11-896830898EC0}" type="datetime1">
              <a:rPr lang="nb-NO" smtClean="0"/>
              <a:t>22.04.2022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E9D136-44BC-4D26-A908-8D4FD341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B0BFE2B-C1AE-4C73-8E64-A9C4DD97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0ABA76-2720-4F7F-A911-BEBAA3CE9F8C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25566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45039C-CF53-4B25-916A-0BD43241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9AF3423-2817-4084-A1D3-AAC51AF8C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656CDB-EC28-425B-BA44-2CED4CAFA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7A493A-5161-4744-9994-219A0305E7B5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366AA9-E6C6-4725-A7A7-70011B2C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2CB196-BD0C-4066-9138-583DE36B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C4BDF-21DC-4F4C-89B2-34105DFDD8FF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11806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0B81056-9FC4-4852-81BE-CDDE8AE17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198662B-FED3-4CFB-AAA6-4418762D9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BFF9471-461F-4F2B-900A-B157D454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0D8D0-03B0-4E40-85E3-4457DE7996E6}" type="datetime1">
              <a:rPr lang="nb-NO" smtClean="0"/>
              <a:t>22.04.2022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C55BCE-04FD-49E4-ABD7-B92EB722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alt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24C73D-E846-43E3-BD94-6328DD99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0777C-66C7-4843-98E9-241B696DC63E}" type="slidenum">
              <a:rPr lang="nb-NO" altLang="nb-NO" smtClean="0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77019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3107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0675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734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454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6AF2-610F-4661-91BA-A12A6818B0FD}" type="datetime1">
              <a:rPr lang="nb-NO" smtClean="0"/>
              <a:t>22.04.2022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3593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707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320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1682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5000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2124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011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870-F640-4BDC-BD5C-29F17E635EEC}" type="datetime1">
              <a:rPr lang="nb-NO" smtClean="0"/>
              <a:t>22.04.2022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1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5267-FC69-4FE2-8934-4424013885BA}" type="datetime1">
              <a:rPr lang="nb-NO" smtClean="0"/>
              <a:t>22.04.2022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088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D3C6-D811-4ED6-827B-785BBE164EB3}" type="datetime1">
              <a:rPr lang="nb-NO" smtClean="0"/>
              <a:t>22.04.2022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3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F8B66BB-A91D-48B3-868B-3168E02730B7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358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nderside_1">
            <a:extLst>
              <a:ext uri="{FF2B5EF4-FFF2-40B4-BE49-F238E27FC236}">
                <a16:creationId xmlns:a16="http://schemas.microsoft.com/office/drawing/2014/main" id="{8AAB1A06-5AE1-4611-B501-00EAF082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8A318FEC-5BB2-42EE-AFD4-47E23DD69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83267" y="1052513"/>
            <a:ext cx="837988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73AD54DA-F664-45AD-AE32-A61BC23F4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989139"/>
            <a:ext cx="7677149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8C5C20C-5D12-6549-A14B-196CDC6FB3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8017" y="6245225"/>
            <a:ext cx="220768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36CCCE2-8DDF-4325-A34A-79842ED0F187}" type="datetime1">
              <a:rPr lang="nb-NO" smtClean="0"/>
              <a:t>22.04.2022</a:t>
            </a:fld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9B15F2F-13D0-DF42-AE07-2A9516D66A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999F4D3-FBA7-EE49-A09B-9DABDAC2FD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3685" y="6237288"/>
            <a:ext cx="86571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B5521BC4-AEFD-421F-9EDB-EA90301DFE54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0989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6DB36EE-0B26-4FAF-B460-4C492E65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CB4DFC-06EB-4537-962E-209A24198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57F0B1-530E-411B-A754-4E90B75D3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ADAA6-2A9F-47D8-BCBB-1A4DB2F06DAB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C06ACE-4B2A-421C-B2D5-FA32CD975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35991F-0721-452E-9006-975F824CA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F09C6-B4C8-418D-9734-50CF421AD2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8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nderside_1">
            <a:extLst>
              <a:ext uri="{FF2B5EF4-FFF2-40B4-BE49-F238E27FC236}">
                <a16:creationId xmlns:a16="http://schemas.microsoft.com/office/drawing/2014/main" id="{E54AC020-1C1C-4A02-B283-9FF80B3D0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22AC7F20-EDB4-4A03-B1B8-498FF5A10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83267" y="1052513"/>
            <a:ext cx="837988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ECEAA37-2CD5-4E3A-BB12-F259BA77A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989139"/>
            <a:ext cx="7677149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8C5C20C-5D12-6549-A14B-196CDC6FB3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8017" y="6245225"/>
            <a:ext cx="220768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DA7C1AC-40E5-4E20-9199-B1D072E4CBFE}" type="datetime1">
              <a:rPr lang="nb-NO" smtClean="0"/>
              <a:t>22.04.2022</a:t>
            </a:fld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9B15F2F-13D0-DF42-AE07-2A9516D66A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999F4D3-FBA7-EE49-A09B-9DABDAC2FD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3685" y="6237288"/>
            <a:ext cx="86571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8115EB85-2299-492E-9176-A285A7DD53B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8949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A1B4EF5-84B4-4EA2-9298-8BA9DB74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596C49-C020-4021-BFAA-ECBBCD39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66F7A6-971C-4966-94D2-41123E321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8FC3D-74AB-4BF2-BDCE-882DD074A78A}" type="datetime1">
              <a:rPr lang="nb-NO" smtClean="0"/>
              <a:t>22.04.2022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836ABA-B85C-4589-B249-F6F2CF14D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AE9F0D-0A56-45B0-99C3-B34F44B45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72C18-B3D2-44FC-9330-93997DD77B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2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58CA-7A9B-4457-84B5-4514376A5A20}" type="datetimeFigureOut">
              <a:rPr lang="nb-NO" smtClean="0"/>
              <a:t>22.04.2022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80A3-CB73-4FFC-AFC4-0E22ADFB8F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728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vektorgrafikk&#10;&#10;Beskrivelse som er generert med høy visshet">
            <a:extLst>
              <a:ext uri="{FF2B5EF4-FFF2-40B4-BE49-F238E27FC236}">
                <a16:creationId xmlns:a16="http://schemas.microsoft.com/office/drawing/2014/main" id="{51C8D8F8-CDE3-4820-BB26-3B57E7C65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4" r="116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E51DE01-F5C2-4B23-B3B4-3E6FCFDAB65D}"/>
              </a:ext>
            </a:extLst>
          </p:cNvPr>
          <p:cNvSpPr txBox="1"/>
          <p:nvPr/>
        </p:nvSpPr>
        <p:spPr>
          <a:xfrm>
            <a:off x="6742166" y="5032443"/>
            <a:ext cx="4611634" cy="1426723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2900" b="1" cap="all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Inkludering</a:t>
            </a:r>
            <a:r>
              <a:rPr lang="en-US" sz="2900" b="1" cap="all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og deltagelse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cap="all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2200" cap="all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Problemer</a:t>
            </a:r>
            <a:r>
              <a:rPr lang="en-US" sz="2200" cap="all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nb-NO" sz="2200" cap="all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muligheter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0C77CE2-D0A2-4D20-AF7A-890F5A2C45C4}"/>
              </a:ext>
            </a:extLst>
          </p:cNvPr>
          <p:cNvSpPr txBox="1"/>
          <p:nvPr/>
        </p:nvSpPr>
        <p:spPr>
          <a:xfrm>
            <a:off x="10695214" y="6399804"/>
            <a:ext cx="1329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67692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5802656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303030"/>
                </a:solidFill>
              </a:rPr>
              <a:t>Status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95348B0-133C-4D75-8DAE-477716E29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02" r="15062" b="2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7030" y="587992"/>
            <a:ext cx="4071913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160 </a:t>
            </a:r>
            <a:r>
              <a:rPr lang="en-US" sz="2000" b="1" dirty="0" err="1"/>
              <a:t>personer</a:t>
            </a:r>
            <a:r>
              <a:rPr lang="en-US" sz="2000" b="1" dirty="0"/>
              <a:t> </a:t>
            </a:r>
            <a:r>
              <a:rPr lang="en-US" sz="2000" dirty="0"/>
              <a:t>har </a:t>
            </a:r>
            <a:r>
              <a:rPr lang="en-US" sz="2000" dirty="0" err="1"/>
              <a:t>fått</a:t>
            </a:r>
            <a:r>
              <a:rPr lang="en-US" sz="2000" dirty="0"/>
              <a:t> fast job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52% </a:t>
            </a:r>
            <a:r>
              <a:rPr lang="en-US" sz="1800" dirty="0" err="1"/>
              <a:t>i</a:t>
            </a:r>
            <a:r>
              <a:rPr lang="en-US" sz="1800" dirty="0"/>
              <a:t> det private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48% I det </a:t>
            </a:r>
            <a:r>
              <a:rPr lang="en-US" sz="1800" dirty="0" err="1"/>
              <a:t>offentlige</a:t>
            </a:r>
            <a:endParaRPr lang="en-US" sz="1800" dirty="0"/>
          </a:p>
          <a:p>
            <a:pPr marL="971550" lvl="2"/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80 % </a:t>
            </a:r>
            <a:r>
              <a:rPr lang="en-US" sz="2000" b="1" dirty="0" err="1"/>
              <a:t>får</a:t>
            </a:r>
            <a:r>
              <a:rPr lang="en-US" sz="2000" b="1" dirty="0"/>
              <a:t> fast </a:t>
            </a:r>
            <a:r>
              <a:rPr lang="en-US" sz="2000" b="1" dirty="0" err="1"/>
              <a:t>jobb</a:t>
            </a:r>
            <a:r>
              <a:rPr lang="en-US" sz="2000" b="1" dirty="0"/>
              <a:t> </a:t>
            </a:r>
            <a:r>
              <a:rPr lang="en-US" sz="2000" b="1" dirty="0" err="1"/>
              <a:t>etter</a:t>
            </a:r>
            <a:r>
              <a:rPr lang="en-US" sz="2000" b="1" dirty="0"/>
              <a:t> </a:t>
            </a:r>
            <a:r>
              <a:rPr lang="en-US" sz="2000" b="1" dirty="0" err="1"/>
              <a:t>praksis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2017: 50% </a:t>
            </a:r>
            <a:r>
              <a:rPr lang="en-US" sz="2000" b="1" dirty="0" err="1"/>
              <a:t>rekruttert</a:t>
            </a:r>
            <a:r>
              <a:rPr lang="en-US" sz="2000" b="1" dirty="0"/>
              <a:t> </a:t>
            </a:r>
            <a:r>
              <a:rPr lang="en-US" sz="2000" b="1" dirty="0" err="1"/>
              <a:t>fra</a:t>
            </a:r>
            <a:r>
              <a:rPr lang="en-US" sz="2000" b="1" dirty="0"/>
              <a:t> VTA-S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2020: 25 % </a:t>
            </a:r>
            <a:r>
              <a:rPr lang="en-US" sz="2000" b="1" dirty="0" err="1"/>
              <a:t>rekruttert</a:t>
            </a:r>
            <a:r>
              <a:rPr lang="en-US" sz="2000" b="1" dirty="0"/>
              <a:t> </a:t>
            </a:r>
            <a:r>
              <a:rPr lang="en-US" sz="2000" b="1" dirty="0" err="1"/>
              <a:t>fra</a:t>
            </a:r>
            <a:r>
              <a:rPr lang="en-US" sz="2000" b="1" dirty="0"/>
              <a:t> VTA-S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2022: under 20% </a:t>
            </a:r>
            <a:r>
              <a:rPr lang="en-US" sz="2000" b="1" dirty="0" err="1"/>
              <a:t>fra</a:t>
            </a:r>
            <a:r>
              <a:rPr lang="en-US" sz="2000" b="1" dirty="0"/>
              <a:t> VTA</a:t>
            </a:r>
            <a:endParaRPr lang="en-US" sz="20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2396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348F05B-BCB0-4D09-B162-E29F2F45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Stortingsvedtak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B9F0B31-069C-4C1A-95FD-DB357A5EC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0" i="0">
                <a:effectLst/>
              </a:rPr>
              <a:t>Stortinget ber regjeringen sørge for at det </a:t>
            </a:r>
            <a:r>
              <a:rPr lang="en-US" sz="1700" b="1" i="0">
                <a:effectLst/>
              </a:rPr>
              <a:t>utvikles bedre modeller for oppfølging i VTA-O</a:t>
            </a:r>
            <a:r>
              <a:rPr lang="en-US" sz="1700" b="0" i="0">
                <a:effectLst/>
              </a:rPr>
              <a:t>, </a:t>
            </a:r>
            <a:r>
              <a:rPr lang="en-US" sz="1700" b="1" i="0">
                <a:effectLst/>
              </a:rPr>
              <a:t>hvor også andre aktører enn Nav – eksempelvis HELT MED – kan være ansvarlig for oppfølging</a:t>
            </a:r>
            <a:r>
              <a:rPr lang="en-US" sz="1700" b="0" i="0">
                <a:effectLst/>
              </a:rPr>
              <a:t>, og komme tilbake til Stortinget på egnet måte, senest innen statsbudsjettet for 2023. </a:t>
            </a:r>
            <a:r>
              <a:rPr lang="en-US" sz="1700" b="1" i="0">
                <a:effectLst/>
              </a:rPr>
              <a:t>Tilrettelagt oppfølging for personer med utviklingshemming i ordinært arbeidsliv må være av varig karakter, og ha et omfang tilsvarende det som praktiseres i HELT MED-modellen</a:t>
            </a:r>
            <a:r>
              <a:rPr lang="en-US" sz="1700" b="0" i="0">
                <a:effectLst/>
              </a:rPr>
              <a:t>.</a:t>
            </a:r>
            <a:endParaRPr lang="en-US" sz="1700"/>
          </a:p>
        </p:txBody>
      </p:sp>
      <p:pic>
        <p:nvPicPr>
          <p:cNvPr id="7" name="Plassholder for bilde 6" descr="Et bilde som inneholder himmel, utendørs, bakke, person&#10;&#10;Automatisk generert beskrivelse">
            <a:extLst>
              <a:ext uri="{FF2B5EF4-FFF2-40B4-BE49-F238E27FC236}">
                <a16:creationId xmlns:a16="http://schemas.microsoft.com/office/drawing/2014/main" id="{6577B460-51C9-49D7-9C9E-FA6E69D72C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26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44DD245-357C-42B3-9AFA-3A3C5BFC9801}"/>
              </a:ext>
            </a:extLst>
          </p:cNvPr>
          <p:cNvSpPr txBox="1"/>
          <p:nvPr/>
        </p:nvSpPr>
        <p:spPr>
          <a:xfrm>
            <a:off x="3366951" y="4333551"/>
            <a:ext cx="7698375" cy="1907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Hvorfor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ansatte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personer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utviklingshemming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kommunene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Bilde 4" descr="Et bilde som inneholder vann, himmel, utendørs, elv&#10;&#10;Automatisk generert beskrivelse">
            <a:extLst>
              <a:ext uri="{FF2B5EF4-FFF2-40B4-BE49-F238E27FC236}">
                <a16:creationId xmlns:a16="http://schemas.microsoft.com/office/drawing/2014/main" id="{4F34D577-EBF0-4D48-94E5-B93C22B1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6" b="16986"/>
          <a:stretch/>
        </p:blipFill>
        <p:spPr>
          <a:xfrm>
            <a:off x="20" y="2"/>
            <a:ext cx="12191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172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reiser, jernbane&#10;&#10;Automatisk generert beskrivelse">
            <a:extLst>
              <a:ext uri="{FF2B5EF4-FFF2-40B4-BE49-F238E27FC236}">
                <a16:creationId xmlns:a16="http://schemas.microsoft.com/office/drawing/2014/main" id="{04C76B41-F2BD-4C9B-A724-CDFD54F6C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0" r="1" b="14564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D3B843-DB01-4507-A0D1-B26664C5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Trondheim kommune er HELT MED!!!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8E2D94A-77E3-46C4-B263-A6EB8222D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1" y="2022601"/>
            <a:ext cx="5596129" cy="394059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kommune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ser </a:t>
            </a:r>
            <a:r>
              <a:rPr lang="en-US" sz="2000" dirty="0" err="1"/>
              <a:t>muligheter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Som</a:t>
            </a:r>
            <a:r>
              <a:rPr lang="en-US" sz="2000" dirty="0"/>
              <a:t> ser </a:t>
            </a:r>
            <a:r>
              <a:rPr lang="en-US" sz="2000" dirty="0" err="1"/>
              <a:t>etter</a:t>
            </a:r>
            <a:r>
              <a:rPr lang="en-US" sz="2000" dirty="0"/>
              <a:t> </a:t>
            </a:r>
            <a:r>
              <a:rPr lang="en-US" sz="2000" dirty="0" err="1"/>
              <a:t>løsninger</a:t>
            </a:r>
            <a:r>
              <a:rPr lang="en-US" sz="2000" dirty="0"/>
              <a:t> </a:t>
            </a:r>
            <a:r>
              <a:rPr lang="en-US" sz="2000" dirty="0" err="1"/>
              <a:t>istedenfor</a:t>
            </a:r>
            <a:r>
              <a:rPr lang="en-US" sz="2000" dirty="0"/>
              <a:t> </a:t>
            </a:r>
            <a:r>
              <a:rPr lang="en-US" sz="2000" dirty="0" err="1"/>
              <a:t>begrensinger</a:t>
            </a:r>
            <a:r>
              <a:rPr lang="en-US" sz="20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Er </a:t>
            </a:r>
            <a:r>
              <a:rPr lang="en-US" sz="2000" dirty="0" err="1"/>
              <a:t>opptatt</a:t>
            </a:r>
            <a:r>
              <a:rPr lang="en-US" sz="2000" dirty="0"/>
              <a:t> av </a:t>
            </a:r>
            <a:r>
              <a:rPr lang="en-US" sz="2000" dirty="0" err="1"/>
              <a:t>mangfold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inkludering</a:t>
            </a:r>
            <a:r>
              <a:rPr lang="en-US" sz="20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Tenker</a:t>
            </a:r>
            <a:r>
              <a:rPr lang="en-US" sz="2000" dirty="0"/>
              <a:t> </a:t>
            </a:r>
            <a:r>
              <a:rPr lang="en-US" sz="2000" dirty="0" err="1"/>
              <a:t>omdømme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vil</a:t>
            </a:r>
            <a:r>
              <a:rPr lang="en-US" sz="2000" dirty="0"/>
              <a:t> </a:t>
            </a:r>
            <a:r>
              <a:rPr lang="en-US" sz="2000" dirty="0" err="1"/>
              <a:t>utgjøre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forskjell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Som</a:t>
            </a:r>
            <a:r>
              <a:rPr lang="en-US" sz="2000" dirty="0"/>
              <a:t> tar et </a:t>
            </a:r>
            <a:r>
              <a:rPr lang="en-US" sz="2000" dirty="0" err="1"/>
              <a:t>samfunnsansvar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668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43F4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D3B843-DB01-4507-A0D1-B26664C5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714744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sz="3700" dirty="0">
                <a:solidFill>
                  <a:srgbClr val="FFFFFF"/>
                </a:solidFill>
              </a:rPr>
              <a:t>Det </a:t>
            </a:r>
            <a:r>
              <a:rPr lang="en-US" sz="3700" dirty="0" err="1">
                <a:solidFill>
                  <a:srgbClr val="FFFFFF"/>
                </a:solidFill>
              </a:rPr>
              <a:t>skal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lønne</a:t>
            </a:r>
            <a:r>
              <a:rPr lang="en-US" sz="3700" dirty="0">
                <a:solidFill>
                  <a:srgbClr val="FFFFFF"/>
                </a:solidFill>
              </a:rPr>
              <a:t> seg for </a:t>
            </a:r>
            <a:r>
              <a:rPr lang="en-US" sz="3700" dirty="0" err="1">
                <a:solidFill>
                  <a:srgbClr val="FFFFFF"/>
                </a:solidFill>
              </a:rPr>
              <a:t>arbeidsgiver</a:t>
            </a:r>
            <a:r>
              <a:rPr lang="en-US" sz="3700" dirty="0">
                <a:solidFill>
                  <a:srgbClr val="FFFFFF"/>
                </a:solidFill>
              </a:rPr>
              <a:t>, </a:t>
            </a:r>
            <a:r>
              <a:rPr lang="en-US" sz="3700" dirty="0" err="1">
                <a:solidFill>
                  <a:srgbClr val="FFFFFF"/>
                </a:solidFill>
              </a:rPr>
              <a:t>arbeidstaker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og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samfunnet</a:t>
            </a:r>
            <a:endParaRPr lang="en-US" sz="3700" dirty="0">
              <a:solidFill>
                <a:srgbClr val="FFFFFF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833E009-F12C-465E-8723-CC3EAD453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5214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8E2D94A-77E3-46C4-B263-A6EB8222D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28840" y="321732"/>
            <a:ext cx="4335613" cy="6214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Stillinger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ellers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ikke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ville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blitt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utlyst</a:t>
            </a:r>
            <a:endParaRPr lang="en-US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Oppgaver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kanskje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ellers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ikke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blir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gjort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Økt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servicegrad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Økt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produksjonen</a:t>
            </a:r>
            <a:endParaRPr lang="en-US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Økt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fortjeneste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Økt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lojalitet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err="1">
                <a:solidFill>
                  <a:srgbClr val="FFFFFF"/>
                </a:solidFill>
              </a:rPr>
              <a:t>omdømme</a:t>
            </a:r>
            <a:endParaRPr lang="en-US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Avlaste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andre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ansatte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Bedre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arbeidsmiljø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Redusert</a:t>
            </a:r>
            <a:r>
              <a:rPr lang="en-US" dirty="0">
                <a:solidFill>
                  <a:srgbClr val="FFFFFF"/>
                </a:solidFill>
              </a:rPr>
              <a:t> turnover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Stolte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ansatte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Holdningsendring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bedriften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Endret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væremåte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språk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hensyn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 err="1">
                <a:solidFill>
                  <a:schemeClr val="bg2"/>
                </a:solidFill>
              </a:rPr>
              <a:t>Produksjons</a:t>
            </a:r>
            <a:r>
              <a:rPr lang="en-US" sz="1600" dirty="0">
                <a:solidFill>
                  <a:schemeClr val="bg2"/>
                </a:solidFill>
              </a:rPr>
              <a:t>- </a:t>
            </a:r>
            <a:r>
              <a:rPr lang="en-US" sz="1600" dirty="0" err="1">
                <a:solidFill>
                  <a:schemeClr val="bg2"/>
                </a:solidFill>
              </a:rPr>
              <a:t>og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dirty="0" err="1">
                <a:solidFill>
                  <a:schemeClr val="bg2"/>
                </a:solidFill>
              </a:rPr>
              <a:t>servicegevinst</a:t>
            </a:r>
            <a:endParaRPr lang="en-US" sz="1600" dirty="0">
              <a:solidFill>
                <a:schemeClr val="bg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84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B6E4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D3B843-DB01-4507-A0D1-B26664C5D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600" dirty="0" err="1">
                <a:solidFill>
                  <a:srgbClr val="FFFFFF"/>
                </a:solidFill>
              </a:rPr>
              <a:t>Veien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videre</a:t>
            </a:r>
            <a:r>
              <a:rPr lang="en-US" sz="2600" dirty="0">
                <a:solidFill>
                  <a:srgbClr val="FFFFFF"/>
                </a:solidFill>
              </a:rPr>
              <a:t>?</a:t>
            </a:r>
            <a:br>
              <a:rPr lang="en-US" sz="2600" dirty="0">
                <a:solidFill>
                  <a:srgbClr val="FFFFFF"/>
                </a:solidFill>
              </a:rPr>
            </a:b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Trondheim commune </a:t>
            </a:r>
            <a:r>
              <a:rPr lang="en-US" sz="2600" dirty="0" err="1">
                <a:solidFill>
                  <a:srgbClr val="FFFFFF"/>
                </a:solidFill>
              </a:rPr>
              <a:t>ønsker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flere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stillinger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i</a:t>
            </a:r>
            <a:r>
              <a:rPr lang="en-US" sz="2600" dirty="0">
                <a:solidFill>
                  <a:srgbClr val="FFFFFF"/>
                </a:solidFill>
              </a:rPr>
              <a:t>  </a:t>
            </a:r>
            <a:r>
              <a:rPr lang="en-US" sz="2600" dirty="0" err="1">
                <a:solidFill>
                  <a:srgbClr val="FFFFFF"/>
                </a:solidFill>
              </a:rPr>
              <a:t>kommunen</a:t>
            </a:r>
            <a:r>
              <a:rPr lang="en-US" sz="2600" dirty="0">
                <a:solidFill>
                  <a:srgbClr val="FFFFFF"/>
                </a:solidFill>
              </a:rPr>
              <a:t> (Helse </a:t>
            </a:r>
            <a:r>
              <a:rPr lang="en-US" sz="2600" dirty="0" err="1">
                <a:solidFill>
                  <a:srgbClr val="FFFFFF"/>
                </a:solidFill>
              </a:rPr>
              <a:t>og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velferdssentre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barnehager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etc</a:t>
            </a:r>
            <a:r>
              <a:rPr lang="en-US" sz="26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7" name="Bilde 6" descr="Et bilde som inneholder bakke&#10;&#10;Automatisk generert beskrivelse">
            <a:extLst>
              <a:ext uri="{FF2B5EF4-FFF2-40B4-BE49-F238E27FC236}">
                <a16:creationId xmlns:a16="http://schemas.microsoft.com/office/drawing/2014/main" id="{263E82A4-B06E-4EDB-B3A3-3A3DDD2BA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8474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8E2D94A-77E3-46C4-B263-A6EB8222D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3543" y="950481"/>
            <a:ext cx="4103914" cy="347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Trondheim </a:t>
            </a:r>
            <a:r>
              <a:rPr lang="en-US" sz="2000" dirty="0" err="1">
                <a:solidFill>
                  <a:srgbClr val="FFFFFF"/>
                </a:solidFill>
              </a:rPr>
              <a:t>kommune</a:t>
            </a:r>
            <a:r>
              <a:rPr lang="en-US" sz="2000" dirty="0">
                <a:solidFill>
                  <a:srgbClr val="FFFFFF"/>
                </a:solidFill>
              </a:rPr>
              <a:t> sitter </a:t>
            </a:r>
            <a:r>
              <a:rPr lang="en-US" sz="2000" dirty="0" err="1">
                <a:solidFill>
                  <a:srgbClr val="FFFFFF"/>
                </a:solidFill>
              </a:rPr>
              <a:t>ikke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stille</a:t>
            </a:r>
            <a:r>
              <a:rPr lang="en-US" sz="2000" dirty="0">
                <a:solidFill>
                  <a:srgbClr val="FFFFFF"/>
                </a:solidFill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Nye </a:t>
            </a:r>
            <a:r>
              <a:rPr lang="en-US" sz="2000" dirty="0" err="1">
                <a:solidFill>
                  <a:srgbClr val="FFFFFF"/>
                </a:solidFill>
              </a:rPr>
              <a:t>praksiskandidater</a:t>
            </a:r>
            <a:r>
              <a:rPr lang="en-US" sz="2000" dirty="0">
                <a:solidFill>
                  <a:srgbClr val="FFFFFF"/>
                </a:solidFill>
              </a:rPr>
              <a:t> HVS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Stillinger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sz="2000" dirty="0" err="1">
                <a:solidFill>
                  <a:srgbClr val="FFFFFF"/>
                </a:solidFill>
              </a:rPr>
              <a:t>ansatte</a:t>
            </a:r>
            <a:r>
              <a:rPr lang="en-US" sz="2000" dirty="0">
                <a:solidFill>
                  <a:srgbClr val="FFFFFF"/>
                </a:solidFill>
              </a:rPr>
              <a:t> HVS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Scandic </a:t>
            </a:r>
            <a:r>
              <a:rPr lang="en-US" sz="2000" dirty="0" err="1">
                <a:solidFill>
                  <a:srgbClr val="FFFFFF"/>
                </a:solidFill>
              </a:rPr>
              <a:t>hotell</a:t>
            </a: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Nye </a:t>
            </a:r>
            <a:r>
              <a:rPr lang="en-US" sz="2000" dirty="0" err="1">
                <a:solidFill>
                  <a:srgbClr val="FFFFFF"/>
                </a:solidFill>
              </a:rPr>
              <a:t>stillinger</a:t>
            </a:r>
            <a:r>
              <a:rPr lang="en-US" sz="2000" dirty="0">
                <a:solidFill>
                  <a:srgbClr val="FFFFFF"/>
                </a:solidFill>
              </a:rPr>
              <a:t> HVS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barnehager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8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5802656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303030"/>
                </a:solidFill>
              </a:rPr>
              <a:t>NHO</a:t>
            </a:r>
          </a:p>
        </p:txBody>
      </p:sp>
      <p:pic>
        <p:nvPicPr>
          <p:cNvPr id="1026" name="Picture 2" descr="Stien">
            <a:extLst>
              <a:ext uri="{FF2B5EF4-FFF2-40B4-BE49-F238E27FC236}">
                <a16:creationId xmlns:a16="http://schemas.microsoft.com/office/drawing/2014/main" id="{66E7E2A0-657F-4C1C-9183-E9EAE4734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1136" b="1"/>
          <a:stretch/>
        </p:blipFill>
        <p:spPr bwMode="auto">
          <a:xfrm>
            <a:off x="841248" y="604158"/>
            <a:ext cx="6049941" cy="43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601315"/>
            <a:ext cx="4008101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«HELT MED </a:t>
            </a:r>
            <a:r>
              <a:rPr lang="en-US" sz="2000" dirty="0" err="1"/>
              <a:t>viser</a:t>
            </a:r>
            <a:r>
              <a:rPr lang="en-US" sz="2000" dirty="0"/>
              <a:t> </a:t>
            </a:r>
            <a:r>
              <a:rPr lang="en-US" sz="2000" dirty="0" err="1"/>
              <a:t>vei</a:t>
            </a:r>
            <a:r>
              <a:rPr lang="en-US" sz="2000" dirty="0"/>
              <a:t> </a:t>
            </a:r>
            <a:r>
              <a:rPr lang="en-US" sz="2000" dirty="0" err="1"/>
              <a:t>når</a:t>
            </a:r>
            <a:r>
              <a:rPr lang="en-US" sz="2000" dirty="0"/>
              <a:t> det </a:t>
            </a:r>
            <a:r>
              <a:rPr lang="en-US" sz="2000" dirty="0" err="1"/>
              <a:t>gjelder</a:t>
            </a:r>
            <a:r>
              <a:rPr lang="en-US" sz="2000" dirty="0"/>
              <a:t> </a:t>
            </a:r>
            <a:r>
              <a:rPr lang="en-US" sz="2000" dirty="0" err="1"/>
              <a:t>arbeidsinkludering</a:t>
            </a:r>
            <a:r>
              <a:rPr lang="en-US" sz="2000" dirty="0"/>
              <a:t> av dem </a:t>
            </a:r>
            <a:r>
              <a:rPr lang="en-US" sz="2000" dirty="0" err="1"/>
              <a:t>som</a:t>
            </a:r>
            <a:r>
              <a:rPr lang="en-US" sz="2000" dirty="0"/>
              <a:t> har </a:t>
            </a:r>
            <a:r>
              <a:rPr lang="en-US" sz="2000" dirty="0" err="1"/>
              <a:t>større</a:t>
            </a:r>
            <a:r>
              <a:rPr lang="en-US" sz="2000" dirty="0"/>
              <a:t> </a:t>
            </a:r>
            <a:r>
              <a:rPr lang="en-US" sz="2000" dirty="0" err="1"/>
              <a:t>bistandsbehov</a:t>
            </a:r>
            <a:r>
              <a:rPr lang="en-US" sz="2000" dirty="0"/>
              <a:t>. </a:t>
            </a:r>
            <a:r>
              <a:rPr lang="en-US" sz="2000" dirty="0" err="1"/>
              <a:t>Erfaringene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prosjektet</a:t>
            </a:r>
            <a:r>
              <a:rPr lang="en-US" sz="2000" dirty="0"/>
              <a:t> </a:t>
            </a:r>
            <a:r>
              <a:rPr lang="en-US" sz="2000" dirty="0" err="1"/>
              <a:t>bør</a:t>
            </a:r>
            <a:r>
              <a:rPr lang="en-US" sz="2000" dirty="0"/>
              <a:t>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inspirasjonskilde</a:t>
            </a:r>
            <a:r>
              <a:rPr lang="en-US" sz="2000" dirty="0"/>
              <a:t> </a:t>
            </a:r>
            <a:r>
              <a:rPr lang="en-US" sz="2000" dirty="0" err="1"/>
              <a:t>når</a:t>
            </a:r>
            <a:r>
              <a:rPr lang="en-US" sz="2000" dirty="0"/>
              <a:t> </a:t>
            </a:r>
            <a:r>
              <a:rPr lang="en-US" sz="2000" dirty="0" err="1"/>
              <a:t>offentlig</a:t>
            </a:r>
            <a:r>
              <a:rPr lang="en-US" sz="2000" dirty="0"/>
              <a:t> </a:t>
            </a:r>
            <a:r>
              <a:rPr lang="en-US" sz="2000" dirty="0" err="1"/>
              <a:t>politikk</a:t>
            </a:r>
            <a:r>
              <a:rPr lang="en-US" sz="2000" dirty="0"/>
              <a:t> </a:t>
            </a:r>
            <a:r>
              <a:rPr lang="en-US" sz="2000" dirty="0" err="1"/>
              <a:t>skal</a:t>
            </a:r>
            <a:r>
              <a:rPr lang="en-US" sz="2000" dirty="0"/>
              <a:t> </a:t>
            </a:r>
            <a:r>
              <a:rPr lang="en-US" sz="2000" dirty="0" err="1"/>
              <a:t>utformes</a:t>
            </a:r>
            <a:r>
              <a:rPr lang="en-US" sz="2000" dirty="0"/>
              <a:t>.»</a:t>
            </a:r>
          </a:p>
          <a:p>
            <a:pPr algn="r"/>
            <a:br>
              <a:rPr lang="en-US" sz="2000" i="1" dirty="0"/>
            </a:br>
            <a:r>
              <a:rPr lang="en-US" sz="2000" i="1" dirty="0"/>
              <a:t>Kenneth Stien, </a:t>
            </a:r>
            <a:r>
              <a:rPr lang="en-US" sz="2000" i="1" dirty="0" err="1"/>
              <a:t>direktør</a:t>
            </a:r>
            <a:r>
              <a:rPr lang="en-US" sz="2000" i="1" dirty="0"/>
              <a:t> NHO </a:t>
            </a:r>
            <a:br>
              <a:rPr lang="en-US" sz="2000" i="1" dirty="0"/>
            </a:br>
            <a:r>
              <a:rPr lang="en-US" sz="2000" i="1" dirty="0"/>
              <a:t>Arbeid og </a:t>
            </a:r>
            <a:r>
              <a:rPr lang="en-US" sz="2000" i="1" dirty="0" err="1"/>
              <a:t>inkludering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6352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5802656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303030"/>
                </a:solidFill>
              </a:rPr>
              <a:t>FO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FD48B1C-E06E-4DAC-9867-947362D33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1" r="11733" b="2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601315"/>
            <a:ext cx="4008101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«HELT MED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bidrar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et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inkluderende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arbeidsliv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og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sikrer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rett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til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arbeid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for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personer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med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utviklingshemming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»</a:t>
            </a:r>
          </a:p>
          <a:p>
            <a:pPr marR="0" lvl="0" algn="r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000" dirty="0"/>
            </a:b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Mimmi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Kvisvik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forbundsleder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Fellesorganisasjonen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(FO)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008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5802656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Hovedpersonene</a:t>
            </a:r>
            <a:endParaRPr lang="en-US" sz="4000" dirty="0">
              <a:solidFill>
                <a:srgbClr val="303030"/>
              </a:solidFill>
            </a:endParaRPr>
          </a:p>
        </p:txBody>
      </p:sp>
      <p:pic>
        <p:nvPicPr>
          <p:cNvPr id="6" name="Bilde 5" descr="Et bilde som inneholder person, mann, dress, stående&#10;&#10;Automatisk generert beskrivelse">
            <a:extLst>
              <a:ext uri="{FF2B5EF4-FFF2-40B4-BE49-F238E27FC236}">
                <a16:creationId xmlns:a16="http://schemas.microsoft.com/office/drawing/2014/main" id="{C21349EC-5C43-429B-9767-C011E07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" b="3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601315"/>
            <a:ext cx="4008101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«Dette er det </a:t>
            </a:r>
            <a:r>
              <a:rPr lang="en-US" sz="2000" dirty="0" err="1"/>
              <a:t>beste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har </a:t>
            </a:r>
            <a:r>
              <a:rPr lang="en-US" sz="2000" dirty="0" err="1"/>
              <a:t>hendt</a:t>
            </a:r>
            <a:r>
              <a:rPr lang="en-US" sz="2000" dirty="0"/>
              <a:t> meg»</a:t>
            </a:r>
          </a:p>
          <a:p>
            <a:pPr algn="r"/>
            <a:r>
              <a:rPr lang="en-US" sz="2000" i="1" dirty="0"/>
              <a:t>Vegard </a:t>
            </a:r>
            <a:r>
              <a:rPr lang="en-US" sz="2000" i="1" dirty="0" err="1"/>
              <a:t>Vikne</a:t>
            </a:r>
            <a:r>
              <a:rPr lang="en-US" sz="2000" i="1" dirty="0"/>
              <a:t>, </a:t>
            </a:r>
            <a:r>
              <a:rPr lang="en-US" sz="2000" i="1" dirty="0" err="1"/>
              <a:t>konferansemedarbeider</a:t>
            </a:r>
            <a:r>
              <a:rPr lang="en-US" sz="2000" i="1" dirty="0"/>
              <a:t>, </a:t>
            </a:r>
            <a:br>
              <a:rPr lang="en-US" sz="2000" i="1" dirty="0"/>
            </a:br>
            <a:r>
              <a:rPr lang="en-US" sz="2000" i="1" dirty="0"/>
              <a:t>Scandic Bergen City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140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3F962-E9DF-4557-9163-8DD86097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5802656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Mål og muligheter</a:t>
            </a:r>
          </a:p>
        </p:txBody>
      </p:sp>
      <p:pic>
        <p:nvPicPr>
          <p:cNvPr id="6" name="Plassholder for bilde 5" descr="Et bilde som inneholder sitter, lukk, klokke, par&#10;&#10;Automatisk generert beskrivelse">
            <a:extLst>
              <a:ext uri="{FF2B5EF4-FFF2-40B4-BE49-F238E27FC236}">
                <a16:creationId xmlns:a16="http://schemas.microsoft.com/office/drawing/2014/main" id="{FF8165F0-8497-4961-8479-84E7C8DDE1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r="3586" b="3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3DD4419-EEC9-4EC6-8B3C-564F49EE5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601315"/>
            <a:ext cx="4008101" cy="43843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/>
              <a:t>Mål</a:t>
            </a:r>
            <a:r>
              <a:rPr lang="en-US" sz="2800" dirty="0"/>
              <a:t> 2027: </a:t>
            </a:r>
            <a:r>
              <a:rPr lang="en-US" sz="2800" b="1" dirty="0"/>
              <a:t>1.000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/>
              <a:t>Potensiale</a:t>
            </a:r>
            <a:r>
              <a:rPr lang="en-US" sz="2800" dirty="0"/>
              <a:t>: </a:t>
            </a:r>
            <a:r>
              <a:rPr lang="en-US" sz="2800" b="1" dirty="0"/>
              <a:t>5.000</a:t>
            </a:r>
          </a:p>
        </p:txBody>
      </p:sp>
    </p:spTree>
    <p:extLst>
      <p:ext uri="{BB962C8B-B14F-4D97-AF65-F5344CB8AC3E}">
        <p14:creationId xmlns:p14="http://schemas.microsoft.com/office/powerpoint/2010/main" val="79976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6F2B23-1259-4DA9-918B-FC902A481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3" y="4583953"/>
            <a:ext cx="4685857" cy="14659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 err="1"/>
              <a:t>Personer</a:t>
            </a:r>
            <a:r>
              <a:rPr lang="en-US" sz="3700" dirty="0"/>
              <a:t> med </a:t>
            </a:r>
            <a:r>
              <a:rPr lang="en-US" sz="3700" dirty="0" err="1"/>
              <a:t>utviklingshemming</a:t>
            </a:r>
            <a:r>
              <a:rPr lang="en-US" sz="3700" dirty="0"/>
              <a:t> </a:t>
            </a:r>
            <a:r>
              <a:rPr lang="en-US" sz="3700" dirty="0" err="1"/>
              <a:t>skal</a:t>
            </a:r>
            <a:endParaRPr lang="en-US" sz="3700" dirty="0"/>
          </a:p>
        </p:txBody>
      </p:sp>
      <p:pic>
        <p:nvPicPr>
          <p:cNvPr id="6" name="Plassholder for innhold 5" descr="Et bilde som inneholder person, gruppe, foto, poserer&#10;&#10;Automatisk generert beskrivelse">
            <a:extLst>
              <a:ext uri="{FF2B5EF4-FFF2-40B4-BE49-F238E27FC236}">
                <a16:creationId xmlns:a16="http://schemas.microsoft.com/office/drawing/2014/main" id="{0DA3A4DE-1DA5-444D-8AAF-ADEC8B40A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34312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95F65C-AFB2-471C-B9C0-D354CA2EA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6626" y="4583953"/>
            <a:ext cx="6802088" cy="177338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ha </a:t>
            </a:r>
            <a:r>
              <a:rPr lang="en-US" dirty="0" err="1"/>
              <a:t>samme</a:t>
            </a:r>
            <a:r>
              <a:rPr lang="en-US" dirty="0"/>
              <a:t> </a:t>
            </a:r>
            <a:r>
              <a:rPr lang="en-US" dirty="0" err="1"/>
              <a:t>muligheter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velge</a:t>
            </a:r>
            <a:r>
              <a:rPr lang="en-US" dirty="0"/>
              <a:t> </a:t>
            </a:r>
            <a:r>
              <a:rPr lang="en-US" dirty="0" err="1"/>
              <a:t>blant</a:t>
            </a:r>
            <a:r>
              <a:rPr lang="en-US" dirty="0"/>
              <a:t> jobber de er </a:t>
            </a:r>
            <a:r>
              <a:rPr lang="en-US" dirty="0" err="1"/>
              <a:t>interesserte</a:t>
            </a:r>
            <a:r>
              <a:rPr lang="en-US" dirty="0"/>
              <a:t> </a:t>
            </a:r>
            <a:r>
              <a:rPr lang="en-US" dirty="0" err="1"/>
              <a:t>i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oppleve</a:t>
            </a:r>
            <a:r>
              <a:rPr lang="en-US" dirty="0"/>
              <a:t> at de </a:t>
            </a:r>
            <a:r>
              <a:rPr lang="en-US" dirty="0" err="1"/>
              <a:t>gjennom</a:t>
            </a:r>
            <a:r>
              <a:rPr lang="en-US" dirty="0"/>
              <a:t> </a:t>
            </a:r>
            <a:r>
              <a:rPr lang="en-US" dirty="0" err="1"/>
              <a:t>deltakelse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arbeidslivet</a:t>
            </a:r>
            <a:r>
              <a:rPr lang="en-US" dirty="0"/>
              <a:t> er </a:t>
            </a:r>
            <a:r>
              <a:rPr lang="en-US" dirty="0" err="1"/>
              <a:t>inkludert</a:t>
            </a:r>
            <a:r>
              <a:rPr lang="en-US" dirty="0"/>
              <a:t> og </a:t>
            </a:r>
            <a:r>
              <a:rPr lang="en-US" dirty="0" err="1"/>
              <a:t>deltakende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samfunnet</a:t>
            </a:r>
            <a:r>
              <a:rPr lang="en-US" dirty="0"/>
              <a:t>,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lik</a:t>
            </a:r>
            <a:r>
              <a:rPr lang="en-US" dirty="0"/>
              <a:t> </a:t>
            </a:r>
            <a:r>
              <a:rPr lang="en-US" dirty="0" err="1"/>
              <a:t>linje</a:t>
            </a:r>
            <a:r>
              <a:rPr lang="en-US" dirty="0"/>
              <a:t> med </a:t>
            </a:r>
            <a:r>
              <a:rPr lang="en-US" dirty="0" err="1"/>
              <a:t>andre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oppleve</a:t>
            </a:r>
            <a:r>
              <a:rPr lang="en-US" dirty="0"/>
              <a:t> å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nytte</a:t>
            </a:r>
            <a:r>
              <a:rPr lang="en-US" dirty="0"/>
              <a:t> for </a:t>
            </a:r>
            <a:r>
              <a:rPr lang="en-US" dirty="0" err="1"/>
              <a:t>andre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8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1A1DF7A-095F-4A47-8C74-8B1985968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-1" b="12158"/>
          <a:stretch/>
        </p:blipFill>
        <p:spPr bwMode="auto"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747" y="1408814"/>
            <a:ext cx="5683102" cy="22352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Rekruttering!</a:t>
            </a:r>
          </a:p>
        </p:txBody>
      </p:sp>
    </p:spTree>
    <p:extLst>
      <p:ext uri="{BB962C8B-B14F-4D97-AF65-F5344CB8AC3E}">
        <p14:creationId xmlns:p14="http://schemas.microsoft.com/office/powerpoint/2010/main" val="210456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C64502A-5F7F-4AFA-9C4A-AB17BA1BD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75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HELT MED Ung Jobb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3"/>
            <a:ext cx="3438906" cy="34595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71550" lvl="2" indent="-228600">
              <a:buFont typeface="Arial" panose="020B0604020202020204" pitchFamily="34" charset="0"/>
              <a:buChar char="•"/>
            </a:pPr>
            <a:r>
              <a:rPr lang="en-US" sz="1700" b="1" dirty="0" err="1"/>
              <a:t>Agder</a:t>
            </a:r>
            <a:r>
              <a:rPr lang="en-US" sz="1700" b="1" dirty="0"/>
              <a:t> </a:t>
            </a:r>
            <a:r>
              <a:rPr lang="en-US" sz="1700" b="1" dirty="0" err="1"/>
              <a:t>fylke</a:t>
            </a:r>
            <a:r>
              <a:rPr lang="en-US" sz="1700" b="1" dirty="0"/>
              <a:t> 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Arendal</a:t>
            </a:r>
            <a:endParaRPr lang="en-US" sz="17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Grimstad</a:t>
            </a:r>
            <a:endParaRPr lang="en-US" sz="17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/>
              <a:t>Kristiansand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/>
              <a:t>Lillesand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/>
              <a:t>Mandal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Tvedestrand</a:t>
            </a:r>
            <a:r>
              <a:rPr lang="en-US" sz="1700" dirty="0"/>
              <a:t> 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Flekkefjord</a:t>
            </a:r>
            <a:endParaRPr lang="en-US" sz="17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Farsund</a:t>
            </a:r>
            <a:endParaRPr lang="en-US" sz="17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Lyngdal</a:t>
            </a:r>
            <a:endParaRPr lang="en-US" sz="17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Vennesla</a:t>
            </a:r>
            <a:endParaRPr lang="en-US" sz="17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7280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erson, stående, kvinne, butikk&#10;&#10;Automatisk generert beskrivelse">
            <a:extLst>
              <a:ext uri="{FF2B5EF4-FFF2-40B4-BE49-F238E27FC236}">
                <a16:creationId xmlns:a16="http://schemas.microsoft.com/office/drawing/2014/main" id="{00BB8533-E930-4933-8AD8-4ED784CFE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317500"/>
            <a:ext cx="3251200" cy="17907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2012FAF-00F2-4BEB-B806-E02F23CF9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184400"/>
            <a:ext cx="3251200" cy="24892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A11564C-2551-42C3-B089-A0C94504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17500"/>
            <a:ext cx="7073900" cy="43561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C3C2409-3CF1-4755-874C-0D757380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nb-NO" sz="5200"/>
              <a:t>HELTMED.NO</a:t>
            </a:r>
          </a:p>
        </p:txBody>
      </p:sp>
    </p:spTree>
    <p:extLst>
      <p:ext uri="{BB962C8B-B14F-4D97-AF65-F5344CB8AC3E}">
        <p14:creationId xmlns:p14="http://schemas.microsoft.com/office/powerpoint/2010/main" val="251589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106C12D-40F7-4BF1-B6BA-E1351EE2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" b="12001"/>
          <a:stretch/>
        </p:blipFill>
        <p:spPr>
          <a:xfrm>
            <a:off x="1120477" y="1500439"/>
            <a:ext cx="9936299" cy="338880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92FD7A5-5DF4-4289-B0A0-6566FA47D55D}"/>
              </a:ext>
            </a:extLst>
          </p:cNvPr>
          <p:cNvSpPr txBox="1"/>
          <p:nvPr/>
        </p:nvSpPr>
        <p:spPr>
          <a:xfrm>
            <a:off x="1120477" y="961053"/>
            <a:ext cx="993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1994</a:t>
            </a:r>
            <a:r>
              <a:rPr lang="nb-NO" sz="2800" dirty="0"/>
              <a:t> – 95 % av alle med utviklingshemming dagtilbud / arbeid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CAA58AC-4AD7-45D6-8831-7BB436175BCB}"/>
              </a:ext>
            </a:extLst>
          </p:cNvPr>
          <p:cNvSpPr txBox="1"/>
          <p:nvPr/>
        </p:nvSpPr>
        <p:spPr>
          <a:xfrm>
            <a:off x="1065829" y="5062405"/>
            <a:ext cx="993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2017</a:t>
            </a:r>
            <a:r>
              <a:rPr lang="nb-NO" sz="2800" dirty="0"/>
              <a:t> – 47 % av alle med utviklingshemming dagtilbud / arbeid</a:t>
            </a:r>
          </a:p>
        </p:txBody>
      </p:sp>
    </p:spTree>
    <p:extLst>
      <p:ext uri="{BB962C8B-B14F-4D97-AF65-F5344CB8AC3E}">
        <p14:creationId xmlns:p14="http://schemas.microsoft.com/office/powerpoint/2010/main" val="69564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Å føle seg annerledes og utenfor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lvl="2" indent="-228600">
              <a:buFont typeface="Arial" panose="020B0604020202020204" pitchFamily="34" charset="0"/>
              <a:buChar char="•"/>
            </a:pPr>
            <a:r>
              <a:rPr lang="en-US" sz="2200"/>
              <a:t>“Kanskje andre normale folk kan se hvordan det er å være utviklingshemmet. Det er ikke gøy i det hele tatt. </a:t>
            </a:r>
            <a:br>
              <a:rPr lang="en-US" sz="2200"/>
            </a:br>
            <a:br>
              <a:rPr lang="en-US" sz="2200"/>
            </a:br>
            <a:r>
              <a:rPr lang="en-US" sz="2200"/>
              <a:t>I den jobben som jeg har nå på Fyllingsdalen sykehjem, der kan jeg føle meg normal”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CAC6813-FC2C-43B1-8E39-520BC7BB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7" r="2730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48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99FCB6-96E2-4175-B8A7-16238F25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Utviklet i samarbeid med</a:t>
            </a:r>
          </a:p>
        </p:txBody>
      </p:sp>
      <p:pic>
        <p:nvPicPr>
          <p:cNvPr id="20" name="Picture 2" descr="https://www.fellesforbundet.no/globalassets/bilder/logoer/fellesforbundet/fra-lo-media-2016-10/vanlig/png/ff_logo_rgb-positiv-standard.png">
            <a:extLst>
              <a:ext uri="{FF2B5EF4-FFF2-40B4-BE49-F238E27FC236}">
                <a16:creationId xmlns:a16="http://schemas.microsoft.com/office/drawing/2014/main" id="{8320D8C1-38CA-47CE-92FC-1A3BB025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853" y="862622"/>
            <a:ext cx="2438262" cy="536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DF93018-773C-402F-A72F-AB1ED4C20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876" y="2557929"/>
            <a:ext cx="1707356" cy="1702135"/>
          </a:xfrm>
          <a:prstGeom prst="rect">
            <a:avLst/>
          </a:prstGeom>
        </p:spPr>
      </p:pic>
      <p:pic>
        <p:nvPicPr>
          <p:cNvPr id="18" name="Bilde 17" descr="Et bilde som inneholder skilt, tegning&#10;&#10;Automatisk generert beskrivelse">
            <a:extLst>
              <a:ext uri="{FF2B5EF4-FFF2-40B4-BE49-F238E27FC236}">
                <a16:creationId xmlns:a16="http://schemas.microsoft.com/office/drawing/2014/main" id="{47803F95-98C6-4439-8370-8BD9F0C91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34" r="-618" b="13673"/>
          <a:stretch/>
        </p:blipFill>
        <p:spPr>
          <a:xfrm>
            <a:off x="9484811" y="2517903"/>
            <a:ext cx="1757493" cy="174216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9BE13CC-22EA-4764-ACF3-457F6B197A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39483"/>
            <a:ext cx="2439106" cy="50464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>
            <a:extLst>
              <a:ext uri="{FF2B5EF4-FFF2-40B4-BE49-F238E27FC236}">
                <a16:creationId xmlns:a16="http://schemas.microsoft.com/office/drawing/2014/main" id="{13F118DE-C16C-4562-9A27-2BFBA68BC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859" y="420884"/>
            <a:ext cx="2368665" cy="141960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 descr="Et bilde som inneholder tegning&#10;&#10;Automatisk generert beskrivelse">
            <a:extLst>
              <a:ext uri="{FF2B5EF4-FFF2-40B4-BE49-F238E27FC236}">
                <a16:creationId xmlns:a16="http://schemas.microsoft.com/office/drawing/2014/main" id="{B34343AF-8AAB-4077-9D63-A4AA714096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16997" r="11544" b="22701"/>
          <a:stretch/>
        </p:blipFill>
        <p:spPr>
          <a:xfrm>
            <a:off x="9178592" y="5212248"/>
            <a:ext cx="2369932" cy="9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5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854731-8DE2-4B35-A0EF-09381ECD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9266"/>
            <a:ext cx="545592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Det </a:t>
            </a:r>
            <a:r>
              <a:rPr lang="en-US" sz="5400" b="1" dirty="0" err="1"/>
              <a:t>unike</a:t>
            </a:r>
            <a:r>
              <a:rPr lang="en-US" sz="5400" b="1" dirty="0"/>
              <a:t> med HELT MED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9F9BCD-4D02-4F48-AF74-76C78DC35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38400"/>
            <a:ext cx="5455920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Landsdekkende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Samarbeidspartnere</a:t>
            </a:r>
            <a:r>
              <a:rPr lang="en-US" sz="2200" dirty="0"/>
              <a:t>/</a:t>
            </a:r>
            <a:r>
              <a:rPr lang="en-US" sz="2200" dirty="0" err="1"/>
              <a:t>avtaler</a:t>
            </a:r>
            <a:r>
              <a:rPr lang="en-US" sz="2200" dirty="0"/>
              <a:t> (</a:t>
            </a:r>
            <a:r>
              <a:rPr lang="en-US" sz="2200" dirty="0" err="1"/>
              <a:t>oppfølging</a:t>
            </a:r>
            <a:r>
              <a:rPr lang="en-US" sz="2200" dirty="0"/>
              <a:t>/</a:t>
            </a:r>
            <a:r>
              <a:rPr lang="en-US" sz="2200" dirty="0" err="1"/>
              <a:t>arbeidsplasser</a:t>
            </a:r>
            <a:r>
              <a:rPr lang="en-US" sz="2200" dirty="0"/>
              <a:t>/</a:t>
            </a:r>
            <a:r>
              <a:rPr lang="en-US" sz="2200" dirty="0" err="1"/>
              <a:t>skoler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Flere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varierte</a:t>
            </a:r>
            <a:r>
              <a:rPr lang="en-US" sz="2200" dirty="0"/>
              <a:t> </a:t>
            </a:r>
            <a:r>
              <a:rPr lang="en-US" sz="2200" dirty="0" err="1"/>
              <a:t>arbeidsoppgaver</a:t>
            </a:r>
            <a:r>
              <a:rPr lang="en-US" sz="2200" dirty="0"/>
              <a:t>/</a:t>
            </a:r>
            <a:r>
              <a:rPr lang="en-US" sz="2200" dirty="0" err="1"/>
              <a:t>stillinger</a:t>
            </a:r>
            <a:endParaRPr lang="en-US" sz="2200" dirty="0"/>
          </a:p>
          <a:p>
            <a:r>
              <a:rPr lang="en-US" sz="2200" dirty="0" err="1"/>
              <a:t>Kompetanseprogram</a:t>
            </a:r>
            <a:r>
              <a:rPr lang="en-US" sz="2200" dirty="0"/>
              <a:t> (</a:t>
            </a:r>
            <a:r>
              <a:rPr lang="en-US" sz="2200" dirty="0" err="1"/>
              <a:t>Arbeidstakerne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Sosiale</a:t>
            </a:r>
            <a:r>
              <a:rPr lang="en-US" sz="2200" dirty="0"/>
              <a:t> </a:t>
            </a:r>
            <a:r>
              <a:rPr lang="en-US" sz="2200" dirty="0" err="1"/>
              <a:t>nettverk</a:t>
            </a:r>
            <a:r>
              <a:rPr lang="en-US" sz="2200" dirty="0"/>
              <a:t> (</a:t>
            </a:r>
            <a:r>
              <a:rPr lang="en-US" sz="2200" dirty="0" err="1"/>
              <a:t>Frivillighetsarbeid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Trygghetsnummer</a:t>
            </a:r>
            <a:endParaRPr lang="en-US" sz="2200" dirty="0"/>
          </a:p>
          <a:p>
            <a:r>
              <a:rPr lang="en-US" sz="2200" dirty="0" err="1"/>
              <a:t>Ambassadørprogram</a:t>
            </a:r>
            <a:endParaRPr lang="en-US" sz="2200" dirty="0"/>
          </a:p>
          <a:p>
            <a:r>
              <a:rPr lang="en-US" sz="2200" dirty="0"/>
              <a:t>HELT MED </a:t>
            </a:r>
            <a:r>
              <a:rPr lang="en-US" sz="2200" dirty="0" err="1"/>
              <a:t>metoden</a:t>
            </a:r>
            <a:endParaRPr lang="en-US" sz="2200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3B8FACC-B82A-41AD-913B-72755B60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60"/>
            <a:ext cx="5303520" cy="68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1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82CF88-FC40-4C13-A011-325E1CD3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Følgeforskning og anerkjennelse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DC7164-5DAD-447B-998E-07F89574C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Forskningsmiljøene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pekt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HELT MED-</a:t>
            </a:r>
            <a:r>
              <a:rPr lang="en-US" sz="2000" dirty="0" err="1"/>
              <a:t>modellen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i="1" dirty="0" err="1"/>
              <a:t>spesielt</a:t>
            </a:r>
            <a:r>
              <a:rPr lang="en-US" sz="2000" dirty="0"/>
              <a:t> </a:t>
            </a:r>
            <a:r>
              <a:rPr lang="en-US" sz="2000" dirty="0" err="1"/>
              <a:t>vellykket</a:t>
            </a:r>
            <a:endParaRPr lang="en-US" sz="2000" dirty="0"/>
          </a:p>
          <a:p>
            <a:r>
              <a:rPr lang="en-US" sz="2000" dirty="0" err="1"/>
              <a:t>Helseprisen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Stiftelsen</a:t>
            </a:r>
            <a:r>
              <a:rPr lang="en-US" sz="2000" dirty="0"/>
              <a:t> Dam</a:t>
            </a:r>
          </a:p>
          <a:p>
            <a:r>
              <a:rPr lang="en-US" sz="2000" dirty="0" err="1"/>
              <a:t>Sosiologforeningens</a:t>
            </a:r>
            <a:r>
              <a:rPr lang="en-US" sz="2000" dirty="0"/>
              <a:t> </a:t>
            </a:r>
            <a:r>
              <a:rPr lang="en-US" sz="2000" dirty="0" err="1"/>
              <a:t>praksispris</a:t>
            </a:r>
            <a:r>
              <a:rPr lang="en-US" sz="2000" dirty="0"/>
              <a:t> </a:t>
            </a:r>
          </a:p>
        </p:txBody>
      </p:sp>
      <p:pic>
        <p:nvPicPr>
          <p:cNvPr id="6" name="Plassholder for 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A8486ABE-8D1D-47BD-A47F-8B77010BCB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r="80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4B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228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29788F-ABFC-4AD4-8930-AFC7F8FF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Målgruppe</a:t>
            </a:r>
            <a:endParaRPr lang="en-US" sz="4000" dirty="0"/>
          </a:p>
        </p:txBody>
      </p:sp>
      <p:pic>
        <p:nvPicPr>
          <p:cNvPr id="13" name="Bilde 12" descr="Et bilde som inneholder utendørs, bygning, himmel, gress&#10;&#10;Automatisk generert beskrivelse">
            <a:extLst>
              <a:ext uri="{FF2B5EF4-FFF2-40B4-BE49-F238E27FC236}">
                <a16:creationId xmlns:a16="http://schemas.microsoft.com/office/drawing/2014/main" id="{D0206324-7F18-498E-BF03-BDCE4A2D2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r="17191" b="1"/>
          <a:stretch/>
        </p:blipFill>
        <p:spPr bwMode="auto">
          <a:xfrm>
            <a:off x="20" y="-43112"/>
            <a:ext cx="8115280" cy="6408311"/>
          </a:xfrm>
          <a:prstGeom prst="rect">
            <a:avLst/>
          </a:prstGeom>
          <a:noFill/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6DBF31-8ADF-4ACC-9D71-B1F1C57D9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Utviklingshemming</a:t>
            </a:r>
            <a:endParaRPr lang="en-US" sz="20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Uføretrygd</a:t>
            </a:r>
            <a:endParaRPr lang="en-US" sz="2000" dirty="0"/>
          </a:p>
        </p:txBody>
      </p:sp>
      <p:sp>
        <p:nvSpPr>
          <p:cNvPr id="46" name="Rectangle 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AC4824-4B9E-41AA-A1B0-CB153659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5802656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Prosess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F79F730-4C9F-4340-8097-285A8330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6" r="25117" b="2"/>
          <a:stretch/>
        </p:blipFill>
        <p:spPr>
          <a:xfrm>
            <a:off x="841248" y="604158"/>
            <a:ext cx="6049941" cy="435011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3FEC8-12F9-45FE-9E46-59372CFB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506186"/>
            <a:ext cx="4008101" cy="4479471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Toppforankret</a:t>
            </a:r>
            <a:r>
              <a:rPr lang="en-US" sz="1900" dirty="0"/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Lokale</a:t>
            </a:r>
            <a:r>
              <a:rPr lang="en-US" sz="1900" dirty="0"/>
              <a:t> </a:t>
            </a:r>
            <a:r>
              <a:rPr lang="en-US" sz="1900" dirty="0" err="1"/>
              <a:t>avtaler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privat</a:t>
            </a:r>
            <a:r>
              <a:rPr lang="en-US" sz="1900" dirty="0"/>
              <a:t> og </a:t>
            </a:r>
            <a:r>
              <a:rPr lang="en-US" sz="1900" dirty="0" err="1"/>
              <a:t>offentlig</a:t>
            </a:r>
            <a:r>
              <a:rPr lang="en-US" sz="1900" dirty="0"/>
              <a:t> </a:t>
            </a:r>
            <a:r>
              <a:rPr lang="en-US" sz="1900" dirty="0" err="1"/>
              <a:t>sektor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Fadder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Informasjon</a:t>
            </a:r>
            <a:r>
              <a:rPr lang="en-US" sz="1900" dirty="0"/>
              <a:t>, </a:t>
            </a:r>
            <a:r>
              <a:rPr lang="en-US" sz="1900" dirty="0" err="1"/>
              <a:t>rekruttering</a:t>
            </a:r>
            <a:r>
              <a:rPr lang="en-US" sz="1900" dirty="0"/>
              <a:t>, </a:t>
            </a:r>
            <a:r>
              <a:rPr lang="en-US" sz="1900" dirty="0" err="1"/>
              <a:t>motivering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Utlysning</a:t>
            </a:r>
            <a:r>
              <a:rPr lang="en-US" sz="1900" dirty="0"/>
              <a:t>, </a:t>
            </a:r>
            <a:r>
              <a:rPr lang="en-US" sz="1900" dirty="0" err="1"/>
              <a:t>intervju</a:t>
            </a:r>
            <a:r>
              <a:rPr lang="en-US" sz="1900" dirty="0"/>
              <a:t> 1, </a:t>
            </a:r>
            <a:r>
              <a:rPr lang="en-US" sz="1900" dirty="0" err="1"/>
              <a:t>referansesjekk</a:t>
            </a:r>
            <a:r>
              <a:rPr lang="en-US" sz="1900" dirty="0"/>
              <a:t>, </a:t>
            </a:r>
            <a:r>
              <a:rPr lang="en-US" sz="1900" dirty="0" err="1"/>
              <a:t>intervju</a:t>
            </a:r>
            <a:r>
              <a:rPr lang="en-US" sz="1900" dirty="0"/>
              <a:t> 2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/>
              <a:t>Fire </a:t>
            </a:r>
            <a:r>
              <a:rPr lang="en-US" sz="1900" dirty="0" err="1"/>
              <a:t>ukers</a:t>
            </a:r>
            <a:r>
              <a:rPr lang="en-US" sz="1900" dirty="0"/>
              <a:t> </a:t>
            </a:r>
            <a:r>
              <a:rPr lang="en-US" sz="1900" dirty="0" err="1"/>
              <a:t>betalt</a:t>
            </a:r>
            <a:r>
              <a:rPr lang="en-US" sz="1900" dirty="0"/>
              <a:t> </a:t>
            </a:r>
            <a:r>
              <a:rPr lang="en-US" sz="1900" dirty="0" err="1"/>
              <a:t>arbeidspraksis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Vurdering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Informasjonsmøte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/>
              <a:t>Fast </a:t>
            </a:r>
            <a:r>
              <a:rPr lang="en-US" sz="1900" dirty="0" err="1"/>
              <a:t>jobb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Oppfølging</a:t>
            </a:r>
            <a:endParaRPr lang="en-US" sz="19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Lønn</a:t>
            </a:r>
            <a:r>
              <a:rPr lang="en-US" sz="1900" dirty="0"/>
              <a:t>: minimum 20% av tariff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5137547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stNAKU_sistetest (2)">
  <a:themeElements>
    <a:clrScheme name="HistNAKU_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stNAKU_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istNAKU_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istNAKU_sistetest (2)">
  <a:themeElements>
    <a:clrScheme name="HistNAKU_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stNAKU_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istNAKU_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603</Words>
  <Application>Microsoft Office PowerPoint</Application>
  <PresentationFormat>Widescreen</PresentationFormat>
  <Paragraphs>112</Paragraphs>
  <Slides>22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Wingdings 2</vt:lpstr>
      <vt:lpstr>HDOfficeLightV0</vt:lpstr>
      <vt:lpstr>HistNAKU_sistetest (2)</vt:lpstr>
      <vt:lpstr>Office-tema</vt:lpstr>
      <vt:lpstr>1_HistNAKU_sistetest (2)</vt:lpstr>
      <vt:lpstr>1_Office-tema</vt:lpstr>
      <vt:lpstr>Office Theme</vt:lpstr>
      <vt:lpstr>PowerPoint-presentasjon</vt:lpstr>
      <vt:lpstr>Personer med utviklingshemming skal</vt:lpstr>
      <vt:lpstr>PowerPoint-presentasjon</vt:lpstr>
      <vt:lpstr>Å føle seg annerledes og utenfor</vt:lpstr>
      <vt:lpstr>Utviklet i samarbeid med</vt:lpstr>
      <vt:lpstr>Det unike med HELT MED</vt:lpstr>
      <vt:lpstr>Følgeforskning og anerkjennelse</vt:lpstr>
      <vt:lpstr>Målgruppe</vt:lpstr>
      <vt:lpstr>Prosess</vt:lpstr>
      <vt:lpstr>Status</vt:lpstr>
      <vt:lpstr>Stortingsvedtak</vt:lpstr>
      <vt:lpstr>PowerPoint-presentasjon</vt:lpstr>
      <vt:lpstr>Trondheim kommune er HELT MED!!!</vt:lpstr>
      <vt:lpstr>Det skal lønne seg for arbeidsgiver, arbeidstaker og samfunnet</vt:lpstr>
      <vt:lpstr>Veien videre?  Trondheim commune ønsker flere stillinger i  kommunen (Helse og velferdssentre, barnehager, etc)</vt:lpstr>
      <vt:lpstr>NHO</vt:lpstr>
      <vt:lpstr>FO</vt:lpstr>
      <vt:lpstr>Hovedpersonene</vt:lpstr>
      <vt:lpstr>Mål og muligheter</vt:lpstr>
      <vt:lpstr>Rekruttering!</vt:lpstr>
      <vt:lpstr>HELT MED Ung Jobb </vt:lpstr>
      <vt:lpstr>HELTMED.NO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Kristinn</dc:creator>
  <cp:lastModifiedBy>Ina Benedicte Myran</cp:lastModifiedBy>
  <cp:revision>48</cp:revision>
  <dcterms:created xsi:type="dcterms:W3CDTF">2020-11-22T19:00:17Z</dcterms:created>
  <dcterms:modified xsi:type="dcterms:W3CDTF">2022-04-22T06:43:02Z</dcterms:modified>
</cp:coreProperties>
</file>